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omments/comment8.xml" ContentType="application/vnd.openxmlformats-officedocument.presentationml.comment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comments/comment6.xml" ContentType="application/vnd.openxmlformats-officedocument.presentationml.comment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s/comment4.xml" ContentType="application/vnd.openxmlformats-officedocument.presentationml.comments+xml"/>
  <Override PartName="/ppt/commentAuthors.xml" ContentType="application/vnd.openxmlformats-officedocument.presentationml.commentAuthors+xml"/>
  <Override PartName="/ppt/comments/comment2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omments/comment7.xml" ContentType="application/vnd.openxmlformats-officedocument.presentationml.comment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omments/comment5.xml" ContentType="application/vnd.openxmlformats-officedocument.presentationml.comment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omments/comment3.xml" ContentType="application/vnd.openxmlformats-officedocument.presentationml.comment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8"/>
  </p:notesMasterIdLst>
  <p:sldIdLst>
    <p:sldId id="273" r:id="rId2"/>
    <p:sldId id="299" r:id="rId3"/>
    <p:sldId id="312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68" r:id="rId23"/>
    <p:sldId id="333" r:id="rId24"/>
    <p:sldId id="351" r:id="rId25"/>
    <p:sldId id="352" r:id="rId26"/>
    <p:sldId id="353" r:id="rId27"/>
    <p:sldId id="346" r:id="rId28"/>
    <p:sldId id="349" r:id="rId29"/>
    <p:sldId id="342" r:id="rId30"/>
    <p:sldId id="350" r:id="rId31"/>
    <p:sldId id="354" r:id="rId32"/>
    <p:sldId id="355" r:id="rId33"/>
    <p:sldId id="357" r:id="rId34"/>
    <p:sldId id="347" r:id="rId35"/>
    <p:sldId id="348" r:id="rId36"/>
    <p:sldId id="345" r:id="rId37"/>
    <p:sldId id="340" r:id="rId38"/>
    <p:sldId id="341" r:id="rId39"/>
    <p:sldId id="339" r:id="rId40"/>
    <p:sldId id="337" r:id="rId41"/>
    <p:sldId id="338" r:id="rId42"/>
    <p:sldId id="336" r:id="rId43"/>
    <p:sldId id="335" r:id="rId44"/>
    <p:sldId id="334" r:id="rId45"/>
    <p:sldId id="344" r:id="rId46"/>
    <p:sldId id="367" r:id="rId47"/>
    <p:sldId id="358" r:id="rId48"/>
    <p:sldId id="359" r:id="rId49"/>
    <p:sldId id="360" r:id="rId50"/>
    <p:sldId id="361" r:id="rId51"/>
    <p:sldId id="362" r:id="rId52"/>
    <p:sldId id="363" r:id="rId53"/>
    <p:sldId id="364" r:id="rId54"/>
    <p:sldId id="365" r:id="rId55"/>
    <p:sldId id="366" r:id="rId56"/>
    <p:sldId id="343" r:id="rId5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tt" initials="m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3" autoAdjust="0"/>
    <p:restoredTop sz="90714" autoAdjust="0"/>
  </p:normalViewPr>
  <p:slideViewPr>
    <p:cSldViewPr>
      <p:cViewPr varScale="1">
        <p:scale>
          <a:sx n="116" d="100"/>
          <a:sy n="116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6"/>
    </p:cViewPr>
  </p:sorterViewPr>
  <p:notesViewPr>
    <p:cSldViewPr>
      <p:cViewPr varScale="1">
        <p:scale>
          <a:sx n="68" d="100"/>
          <a:sy n="68" d="100"/>
        </p:scale>
        <p:origin x="-196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6-06-20T19:38:01.234" idx="1">
    <p:pos x="3262" y="724"/>
    <p:text>teaser with town, 3d figure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8-03-30T15:54:57.921" idx="2">
    <p:pos x="10" y="10"/>
    <p:text>update picture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7-05-13T22:32:33.765" idx="7">
    <p:pos x="3409" y="601"/>
    <p:text>show image of engine block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7-05-13T22:32:33.765" idx="8">
    <p:pos x="3409" y="601"/>
    <p:text>show image of engine block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8-03-30T15:54:57.921" idx="6">
    <p:pos x="10" y="10"/>
    <p:text>update picture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8-03-06T12:29:40.250" idx="5">
    <p:pos x="10" y="10"/>
    <p:text>show teaser: state change reduction or just graph!
only show vfc, chc and chc ++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8-03-06T12:29:40.250" idx="4">
    <p:pos x="10" y="10"/>
    <p:text>show teaser: state change reduction or just graph!
only show vfc, chc and chc ++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8-03-06T12:29:40.250" idx="3">
    <p:pos x="10" y="10"/>
    <p:text>show teaser: state change reduction or just graph!
only show vfc, chc and chc ++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2A5836A-0BC3-4E8A-A804-839A852E6C67}" type="datetimeFigureOut">
              <a:rPr lang="en-US"/>
              <a:pPr>
                <a:defRPr/>
              </a:pPr>
              <a:t>4/19/2011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C3AEE1F-F9B6-40A2-B9CB-3F12163C93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65D7235-E0CE-459E-8154-89FF3337E046}" type="slidenum">
              <a:rPr lang="de-AT" smtClean="0">
                <a:cs typeface="Arial" charset="0"/>
              </a:rPr>
              <a:pPr/>
              <a:t>3</a:t>
            </a:fld>
            <a:endParaRPr lang="de-AT" smtClean="0">
              <a:cs typeface="Arial" charset="0"/>
            </a:endParaRPr>
          </a:p>
        </p:txBody>
      </p:sp>
      <p:sp>
        <p:nvSpPr>
          <p:cNvPr id="31747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1748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48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Note that queries are often aligned after a visibility event</a:t>
            </a: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A0770EC-3E59-4221-B871-2C36DAAD4B12}" type="slidenum">
              <a:rPr lang="de-AT" smtClean="0">
                <a:cs typeface="Arial" charset="0"/>
              </a:rPr>
              <a:pPr/>
              <a:t>34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EE1F-F9B6-40A2-B9CB-3F12163C93B2}" type="slidenum">
              <a:rPr lang="en-GB" smtClean="0"/>
              <a:pPr>
                <a:defRPr/>
              </a:pPr>
              <a:t>35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Go through once, then click</a:t>
            </a:r>
          </a:p>
          <a:p>
            <a:r>
              <a:rPr lang="de-AT" smtClean="0"/>
              <a:t>Multiqueries: reduce queries for previously invisible nodes</a:t>
            </a: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5F09D42-E602-4B08-8B7C-0799DBBA0298}" type="slidenum">
              <a:rPr lang="de-AT" smtClean="0">
                <a:cs typeface="Arial" charset="0"/>
              </a:rPr>
              <a:pPr/>
              <a:t>36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Depth write on / off quite costly</a:t>
            </a: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C883BF6-87D8-4F1B-A793-2E0745F318CB}" type="slidenum">
              <a:rPr lang="de-AT" smtClean="0">
                <a:cs typeface="Arial" charset="0"/>
              </a:rPr>
              <a:pPr/>
              <a:t>37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Depth write on / off quite costly</a:t>
            </a: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07D23AB-7F8E-4B37-8E1D-D49E55EE3CA3}" type="slidenum">
              <a:rPr lang="de-AT" smtClean="0">
                <a:cs typeface="Arial" charset="0"/>
              </a:rPr>
              <a:pPr/>
              <a:t>38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Reduce number of state changes by 1/n</a:t>
            </a: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B4389D-6C81-4110-975C-1BC6B90385F4}" type="slidenum">
              <a:rPr lang="de-AT" smtClean="0">
                <a:cs typeface="Arial" charset="0"/>
              </a:rPr>
              <a:pPr/>
              <a:t>39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New: i-queue and v-queue</a:t>
            </a:r>
          </a:p>
        </p:txBody>
      </p:sp>
      <p:sp>
        <p:nvSpPr>
          <p:cNvPr id="8602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B7398C-F9FE-451B-A37F-2C447BD85563}" type="slidenum">
              <a:rPr lang="de-AT" smtClean="0">
                <a:cs typeface="Arial" charset="0"/>
              </a:rPr>
              <a:pPr/>
              <a:t>41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Add viewing rays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EE1F-F9B6-40A2-B9CB-3F12163C93B2}" type="slidenum">
              <a:rPr lang="en-GB" smtClean="0"/>
              <a:pPr>
                <a:defRPr/>
              </a:pPr>
              <a:t>48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smtClean="0"/>
              <a:t>lampe</a:t>
            </a:r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EE1F-F9B6-40A2-B9CB-3F12163C93B2}" type="slidenum">
              <a:rPr lang="en-GB" smtClean="0"/>
              <a:pPr>
                <a:defRPr/>
              </a:pPr>
              <a:t>51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D525804-CD23-45A5-8F7A-B73C1474B22C}" type="slidenum">
              <a:rPr lang="de-AT" smtClean="0">
                <a:solidFill>
                  <a:srgbClr val="000000"/>
                </a:solidFill>
                <a:cs typeface="Arial" charset="0"/>
              </a:rPr>
              <a:pPr/>
              <a:t>7</a:t>
            </a:fld>
            <a:endParaRPr lang="de-AT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EE1F-F9B6-40A2-B9CB-3F12163C93B2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EE1F-F9B6-40A2-B9CB-3F12163C93B2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New: i-queue and v-queue</a:t>
            </a:r>
          </a:p>
        </p:txBody>
      </p:sp>
      <p:sp>
        <p:nvSpPr>
          <p:cNvPr id="5325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EC961DD-9B61-4FE7-8E5C-630A6B2691A1}" type="slidenum">
              <a:rPr lang="de-AT" smtClean="0">
                <a:cs typeface="Arial" charset="0"/>
              </a:rPr>
              <a:pPr/>
              <a:t>23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Go through once, then click</a:t>
            </a:r>
          </a:p>
          <a:p>
            <a:r>
              <a:rPr lang="de-AT" smtClean="0"/>
              <a:t>Multiqueries: reduce queries for previously invisible nodes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6B74773-7E15-48AC-9935-0983D483AC3D}" type="slidenum">
              <a:rPr lang="de-AT" smtClean="0">
                <a:cs typeface="Arial" charset="0"/>
              </a:rPr>
              <a:pPr/>
              <a:t>24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Go through once, then click</a:t>
            </a:r>
          </a:p>
          <a:p>
            <a:r>
              <a:rPr lang="de-AT" smtClean="0"/>
              <a:t>Multiqueries: reduce queries for previously invisible nodes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FF34C21-49C6-4FFE-8D6C-57DF176F7D31}" type="slidenum">
              <a:rPr lang="de-AT" smtClean="0">
                <a:cs typeface="Arial" charset="0"/>
              </a:rPr>
              <a:pPr/>
              <a:t>26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Go through once, then click</a:t>
            </a:r>
          </a:p>
          <a:p>
            <a:r>
              <a:rPr lang="de-AT" smtClean="0"/>
              <a:t>Multiqueries: reduce queries for previously invisible nodes</a:t>
            </a: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0D2C84F-C7F4-49AC-A346-DD2430201C69}" type="slidenum">
              <a:rPr lang="de-AT" smtClean="0">
                <a:cs typeface="Arial" charset="0"/>
              </a:rPr>
              <a:pPr/>
              <a:t>27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/>
              <a:t>Go through once, then click</a:t>
            </a:r>
          </a:p>
          <a:p>
            <a:r>
              <a:rPr lang="de-AT" smtClean="0"/>
              <a:t>Multiqueries: reduce queries for previously invisible nodes</a:t>
            </a: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0D2C84F-C7F4-49AC-A346-DD2430201C69}" type="slidenum">
              <a:rPr lang="de-AT" smtClean="0">
                <a:cs typeface="Arial" charset="0"/>
              </a:rPr>
              <a:pPr/>
              <a:t>33</a:t>
            </a:fld>
            <a:endParaRPr lang="de-AT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Jonathan\Documents\Work\WorkBackup6April09\BangorWork\Societies\Eurographics\DesignStuff\Eg2011-banner-swirled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Jonathan\Documents\Work\WorkBackup6April09\BangorWork\Societies\Eurographics\Website\test-web\EG2011\images\header_01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8B4AB-FDD0-4724-8D5B-98E1276A8E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BB733-978A-467B-ACDC-4B25065238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9063" y="908050"/>
            <a:ext cx="4376737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378325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0"/>
          </p:nvPr>
        </p:nvSpPr>
        <p:spPr>
          <a:xfrm>
            <a:off x="1476375" y="6376988"/>
            <a:ext cx="45434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r>
              <a:rPr lang="de-AT"/>
              <a:t>Oliver Mattausch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fld id="{E4A3A5FB-A248-491D-B9E2-DC267122A8F8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CACD8-F263-4D6E-BAC4-99525DC23E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C5A75-8E05-462D-82AF-5CAFFD812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02080-4F22-49EC-830A-08380610D6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5EB33-B6FF-4B59-8042-670DDD2FE6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E0643-1B43-47F6-B6B2-8A4BAB4CE0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A2989-B4FC-4BB9-80A7-F4B832ADB1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D8AE8-9513-4ACA-8828-4BFB5F748F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1B2F3-4159-42B2-8320-7A01114281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C:\Users\Jonathan\Documents\Work\WorkBackup6April09\BangorWork\Societies\Eurographics\DesignStuff\Eg2011-banner-leftpar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8" descr="C:\Users\Jonathan\Documents\Work\WorkBackup6April09\BangorWork\Societies\Eurographics\DesignStuff\Eg2011-banner-swirled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792163"/>
            <a:ext cx="8305800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  <a:endParaRPr 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905000"/>
            <a:ext cx="8305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629400"/>
            <a:ext cx="2133600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AD7BF30-C453-4F1A-977F-810233B4D3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18181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181818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181818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81818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8181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chc.mpg" TargetMode="Externa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video" Target="vienna_multiqueries.mpg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work\svn\tempcoherence_course\STAR\slides\demo.avi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00034" y="1454919"/>
            <a:ext cx="8643966" cy="1470025"/>
          </a:xfrm>
        </p:spPr>
        <p:txBody>
          <a:bodyPr/>
          <a:lstStyle/>
          <a:p>
            <a:pPr algn="ctr"/>
            <a:r>
              <a:rPr lang="en-US" dirty="0" smtClean="0"/>
              <a:t>Temporal Coherence in Object Space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00034" y="5229200"/>
            <a:ext cx="8643966" cy="1752600"/>
          </a:xfrm>
        </p:spPr>
        <p:txBody>
          <a:bodyPr/>
          <a:lstStyle/>
          <a:p>
            <a:r>
              <a:rPr lang="en-US" dirty="0" smtClean="0"/>
              <a:t>Oliver </a:t>
            </a:r>
            <a:r>
              <a:rPr lang="en-US" dirty="0" err="1" smtClean="0"/>
              <a:t>Mattausch</a:t>
            </a:r>
            <a:endParaRPr lang="en-US" dirty="0" smtClean="0"/>
          </a:p>
          <a:p>
            <a:r>
              <a:rPr lang="en-US" dirty="0" smtClean="0"/>
              <a:t>Vienna Institute of Technology</a:t>
            </a:r>
            <a:endParaRPr lang="en-US" dirty="0"/>
          </a:p>
        </p:txBody>
      </p:sp>
      <p:pic>
        <p:nvPicPr>
          <p:cNvPr id="4" name="Picture 5" descr="C:\Downloads\presentations\image-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852936"/>
            <a:ext cx="3529012" cy="221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601091" y="512787"/>
            <a:ext cx="8507413" cy="1116013"/>
          </a:xfrm>
        </p:spPr>
        <p:txBody>
          <a:bodyPr/>
          <a:lstStyle/>
          <a:p>
            <a:r>
              <a:rPr lang="de-AT" dirty="0" smtClean="0"/>
              <a:t>Acceleration Methods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599872" y="1747344"/>
            <a:ext cx="8305800" cy="4800600"/>
          </a:xfrm>
        </p:spPr>
        <p:txBody>
          <a:bodyPr/>
          <a:lstStyle/>
          <a:p>
            <a:r>
              <a:rPr lang="de-AT" dirty="0" smtClean="0">
                <a:solidFill>
                  <a:srgbClr val="000000"/>
                </a:solidFill>
              </a:rPr>
              <a:t>Spatial coherence</a:t>
            </a:r>
          </a:p>
          <a:p>
            <a:pPr lvl="1"/>
            <a:r>
              <a:rPr lang="de-AT" dirty="0" smtClean="0">
                <a:solidFill>
                  <a:srgbClr val="000000"/>
                </a:solidFill>
              </a:rPr>
              <a:t>Hierarchy over object / image space</a:t>
            </a:r>
          </a:p>
          <a:p>
            <a:r>
              <a:rPr lang="de-AT" dirty="0" smtClean="0">
                <a:solidFill>
                  <a:srgbClr val="000000"/>
                </a:solidFill>
              </a:rPr>
              <a:t>Temporal coherence</a:t>
            </a:r>
          </a:p>
          <a:p>
            <a:pPr lvl="1"/>
            <a:r>
              <a:rPr lang="de-AT" dirty="0" smtClean="0">
                <a:solidFill>
                  <a:srgbClr val="000000"/>
                </a:solidFill>
              </a:rPr>
              <a:t>Assume objects to stay (in)visible</a:t>
            </a:r>
          </a:p>
          <a:p>
            <a:endParaRPr lang="de-AT" dirty="0" smtClean="0">
              <a:solidFill>
                <a:schemeClr val="tx1"/>
              </a:solidFill>
            </a:endParaRPr>
          </a:p>
          <a:p>
            <a:endParaRPr lang="de-AT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xfrm>
            <a:off x="599872" y="1743632"/>
            <a:ext cx="8305800" cy="4800600"/>
          </a:xfrm>
        </p:spPr>
        <p:txBody>
          <a:bodyPr/>
          <a:lstStyle/>
          <a:p>
            <a:r>
              <a:rPr lang="de-AT" dirty="0" smtClean="0">
                <a:solidFill>
                  <a:srgbClr val="000000"/>
                </a:solidFill>
              </a:rPr>
              <a:t>Bounding volume hierarchy (BVH)</a:t>
            </a:r>
          </a:p>
          <a:p>
            <a:pPr lvl="1"/>
            <a:r>
              <a:rPr lang="de-AT" dirty="0" smtClean="0">
                <a:solidFill>
                  <a:srgbClr val="000000"/>
                </a:solidFill>
              </a:rPr>
              <a:t>Each object corresponds to single leaf</a:t>
            </a:r>
          </a:p>
          <a:p>
            <a:pPr lvl="1"/>
            <a:r>
              <a:rPr lang="de-AT" dirty="0" smtClean="0">
                <a:solidFill>
                  <a:srgbClr val="000000"/>
                </a:solidFill>
              </a:rPr>
              <a:t>Easy to update (dynamic objects)</a:t>
            </a:r>
          </a:p>
          <a:p>
            <a:r>
              <a:rPr lang="de-AT" dirty="0" smtClean="0">
                <a:solidFill>
                  <a:srgbClr val="000000"/>
                </a:solidFill>
              </a:rPr>
              <a:t>Objects in the leaves</a:t>
            </a:r>
          </a:p>
          <a:p>
            <a:r>
              <a:rPr lang="de-DE" dirty="0" smtClean="0">
                <a:solidFill>
                  <a:srgbClr val="000000"/>
                </a:solidFill>
              </a:rPr>
              <a:t>Hierarchically query </a:t>
            </a:r>
            <a:br>
              <a:rPr lang="de-DE" dirty="0" smtClean="0">
                <a:solidFill>
                  <a:srgbClr val="000000"/>
                </a:solidFill>
              </a:rPr>
            </a:br>
            <a:r>
              <a:rPr lang="de-DE" dirty="0" smtClean="0">
                <a:solidFill>
                  <a:srgbClr val="000000"/>
                </a:solidFill>
              </a:rPr>
              <a:t>nodes</a:t>
            </a:r>
            <a:endParaRPr lang="de-AT" dirty="0" smtClean="0">
              <a:solidFill>
                <a:srgbClr val="000000"/>
              </a:solidFill>
            </a:endParaRPr>
          </a:p>
          <a:p>
            <a:r>
              <a:rPr lang="de-AT" dirty="0" smtClean="0">
                <a:solidFill>
                  <a:srgbClr val="000000"/>
                </a:solidFill>
              </a:rPr>
              <a:t>Reduces complexity</a:t>
            </a:r>
          </a:p>
        </p:txBody>
      </p:sp>
      <p:sp>
        <p:nvSpPr>
          <p:cNvPr id="40963" name="TextBox 18"/>
          <p:cNvSpPr txBox="1">
            <a:spLocks noChangeArrowheads="1"/>
          </p:cNvSpPr>
          <p:nvPr/>
        </p:nvSpPr>
        <p:spPr bwMode="auto">
          <a:xfrm>
            <a:off x="1979712" y="6164709"/>
            <a:ext cx="29162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BVH: 2D visualization</a:t>
            </a:r>
          </a:p>
        </p:txBody>
      </p:sp>
      <p:sp>
        <p:nvSpPr>
          <p:cNvPr id="40964" name="Title 1"/>
          <p:cNvSpPr>
            <a:spLocks noGrp="1"/>
          </p:cNvSpPr>
          <p:nvPr>
            <p:ph type="title"/>
          </p:nvPr>
        </p:nvSpPr>
        <p:spPr>
          <a:xfrm>
            <a:off x="601091" y="548680"/>
            <a:ext cx="8507413" cy="1116013"/>
          </a:xfrm>
        </p:spPr>
        <p:txBody>
          <a:bodyPr/>
          <a:lstStyle/>
          <a:p>
            <a:r>
              <a:rPr lang="de-AT" dirty="0" smtClean="0"/>
              <a:t>Hierarchy Over Objects</a:t>
            </a:r>
          </a:p>
        </p:txBody>
      </p:sp>
      <p:pic>
        <p:nvPicPr>
          <p:cNvPr id="40966" name="Picture 3" descr="D:\oli\download\img10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377" y="4940995"/>
            <a:ext cx="6429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67" name="Picture 3" descr="D:\oli\download\img10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302" y="3932932"/>
            <a:ext cx="6413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68" name="Picture 3" descr="D:\oli\download\img10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9965" y="4580632"/>
            <a:ext cx="6413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69" name="Picture 3" descr="D:\oli\download\img100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790" y="5517257"/>
            <a:ext cx="6413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5147940" y="4940995"/>
            <a:ext cx="719137" cy="792162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08302" y="3932932"/>
            <a:ext cx="719138" cy="792163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308527" y="4580632"/>
            <a:ext cx="719138" cy="792163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884790" y="5517257"/>
            <a:ext cx="719137" cy="790575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235502" y="4509195"/>
            <a:ext cx="1512888" cy="1871662"/>
          </a:xfrm>
          <a:prstGeom prst="rect">
            <a:avLst/>
          </a:prstGeom>
          <a:noFill/>
          <a:ln w="508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76502" y="3859907"/>
            <a:ext cx="1223963" cy="1944688"/>
          </a:xfrm>
          <a:prstGeom prst="rect">
            <a:avLst/>
          </a:prstGeom>
          <a:noFill/>
          <a:ln w="508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chemeClr val="accent1"/>
              </a:solidFill>
              <a:cs typeface="Aria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932040" y="3717032"/>
            <a:ext cx="3960812" cy="2879725"/>
          </a:xfrm>
          <a:prstGeom prst="rect">
            <a:avLst/>
          </a:prstGeom>
          <a:noFill/>
          <a:ln w="50800"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529083" y="548680"/>
            <a:ext cx="8507413" cy="1116013"/>
          </a:xfrm>
        </p:spPr>
        <p:txBody>
          <a:bodyPr/>
          <a:lstStyle/>
          <a:p>
            <a:r>
              <a:rPr lang="de-AT" dirty="0" smtClean="0"/>
              <a:t>Occlusion Culling: Spatial Coherence</a:t>
            </a:r>
          </a:p>
        </p:txBody>
      </p:sp>
      <p:pic>
        <p:nvPicPr>
          <p:cNvPr id="41988" name="Picture 5" descr="C:\Downloads\presentations\image-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28800"/>
            <a:ext cx="6113463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627784" y="5589240"/>
          <a:ext cx="3393341" cy="1112520"/>
        </p:xfrm>
        <a:graphic>
          <a:graphicData uri="http://schemas.openxmlformats.org/drawingml/2006/table">
            <a:tbl>
              <a:tblPr>
                <a:tableStyleId>{E8034E78-7F5D-4C2E-B375-FC64B27BC917}</a:tableStyleId>
              </a:tblPr>
              <a:tblGrid>
                <a:gridCol w="871126"/>
                <a:gridCol w="2522215"/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800" b="0" dirty="0" smtClean="0">
                          <a:solidFill>
                            <a:srgbClr val="00FF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green</a:t>
                      </a:r>
                      <a:endParaRPr lang="de-AT" sz="1800" b="0" dirty="0">
                        <a:solidFill>
                          <a:srgbClr val="00FF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AT" sz="1800" b="0" dirty="0" smtClean="0">
                          <a:solidFill>
                            <a:srgbClr val="00FF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frustum culled nodes</a:t>
                      </a:r>
                      <a:endParaRPr lang="de-AT" sz="1800" b="0" dirty="0">
                        <a:solidFill>
                          <a:srgbClr val="00FF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800" b="0" dirty="0" smtClean="0">
                          <a:solidFill>
                            <a:schemeClr val="accent1"/>
                          </a:solidFill>
                          <a:latin typeface="Helvetica" pitchFamily="34" charset="0"/>
                          <a:cs typeface="Helvetica" pitchFamily="34" charset="0"/>
                        </a:rPr>
                        <a:t>blue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800" b="0" dirty="0" smtClean="0">
                          <a:solidFill>
                            <a:schemeClr val="accent1"/>
                          </a:solidFill>
                          <a:latin typeface="Helvetica" pitchFamily="34" charset="0"/>
                          <a:cs typeface="Helvetica" pitchFamily="34" charset="0"/>
                        </a:rPr>
                        <a:t>query culled nodes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800" b="0" dirty="0" smtClean="0">
                          <a:solidFill>
                            <a:srgbClr val="FF00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red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800" b="0" dirty="0" smtClean="0">
                          <a:solidFill>
                            <a:srgbClr val="FF00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rendered nodes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2003" name="TextBox 6"/>
          <p:cNvSpPr txBox="1">
            <a:spLocks noChangeArrowheads="1"/>
          </p:cNvSpPr>
          <p:nvPr/>
        </p:nvSpPr>
        <p:spPr bwMode="auto">
          <a:xfrm>
            <a:off x="6516216" y="5445224"/>
            <a:ext cx="22574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[image courtesy </a:t>
            </a:r>
            <a:b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of Reinalter]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601832" y="1729992"/>
            <a:ext cx="8507288" cy="4857750"/>
          </a:xfrm>
        </p:spPr>
        <p:txBody>
          <a:bodyPr/>
          <a:lstStyle/>
          <a:p>
            <a:pPr>
              <a:defRPr/>
            </a:pPr>
            <a:r>
              <a:rPr lang="de-AT" dirty="0" smtClean="0">
                <a:solidFill>
                  <a:schemeClr val="bg1">
                    <a:lumMod val="75000"/>
                  </a:schemeClr>
                </a:solidFill>
              </a:rPr>
              <a:t>Render previously visible nodes</a:t>
            </a:r>
            <a:r>
              <a:rPr lang="de-DE" dirty="0" smtClean="0">
                <a:solidFill>
                  <a:schemeClr val="bg1">
                    <a:lumMod val="75000"/>
                  </a:schemeClr>
                </a:solidFill>
              </a:rPr>
              <a:t> → v</a:t>
            </a:r>
            <a:r>
              <a:rPr lang="de-AT" dirty="0" smtClean="0">
                <a:solidFill>
                  <a:schemeClr val="bg1">
                    <a:lumMod val="75000"/>
                  </a:schemeClr>
                </a:solidFill>
              </a:rPr>
              <a:t>isible front</a:t>
            </a:r>
          </a:p>
          <a:p>
            <a:pPr>
              <a:defRPr/>
            </a:pPr>
            <a:r>
              <a:rPr lang="de-AT" dirty="0" smtClean="0">
                <a:solidFill>
                  <a:schemeClr val="bg1">
                    <a:lumMod val="75000"/>
                  </a:schemeClr>
                </a:solidFill>
              </a:rPr>
              <a:t>Query previously invisible nodes </a:t>
            </a:r>
          </a:p>
          <a:p>
            <a:pPr lvl="1">
              <a:defRPr/>
            </a:pPr>
            <a:r>
              <a:rPr lang="de-AT" dirty="0" smtClean="0">
                <a:solidFill>
                  <a:schemeClr val="bg1">
                    <a:lumMod val="75000"/>
                  </a:schemeClr>
                </a:solidFill>
              </a:rPr>
              <a:t>Render if visible</a:t>
            </a:r>
          </a:p>
          <a:p>
            <a:pPr>
              <a:defRPr/>
            </a:pPr>
            <a:r>
              <a:rPr lang="de-AT" dirty="0" smtClean="0">
                <a:solidFill>
                  <a:schemeClr val="bg1">
                    <a:lumMod val="75000"/>
                  </a:schemeClr>
                </a:solidFill>
              </a:rPr>
              <a:t>Lazy update visible front</a:t>
            </a:r>
            <a:br>
              <a:rPr lang="de-AT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de-AT" dirty="0" smtClean="0">
                <a:solidFill>
                  <a:schemeClr val="bg1">
                    <a:lumMod val="75000"/>
                  </a:schemeClr>
                </a:solidFill>
              </a:rPr>
              <a:t>(query sporadically) </a:t>
            </a:r>
          </a:p>
          <a:p>
            <a:pPr>
              <a:defRPr/>
            </a:pPr>
            <a:endParaRPr lang="de-AT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de-AT" dirty="0" smtClean="0">
              <a:solidFill>
                <a:schemeClr val="tx1"/>
              </a:solidFill>
            </a:endParaRPr>
          </a:p>
        </p:txBody>
      </p:sp>
      <p:sp>
        <p:nvSpPr>
          <p:cNvPr id="20" name="Isosceles Triangle 19"/>
          <p:cNvSpPr/>
          <p:nvPr/>
        </p:nvSpPr>
        <p:spPr>
          <a:xfrm rot="5242740" flipV="1">
            <a:off x="5931316" y="2981474"/>
            <a:ext cx="1127125" cy="4230688"/>
          </a:xfrm>
          <a:prstGeom prst="triangle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3012" name="Title 1"/>
          <p:cNvSpPr>
            <a:spLocks noGrp="1"/>
          </p:cNvSpPr>
          <p:nvPr>
            <p:ph type="title"/>
          </p:nvPr>
        </p:nvSpPr>
        <p:spPr>
          <a:xfrm>
            <a:off x="601091" y="584795"/>
            <a:ext cx="8507413" cy="1116013"/>
          </a:xfrm>
        </p:spPr>
        <p:txBody>
          <a:bodyPr/>
          <a:lstStyle/>
          <a:p>
            <a:r>
              <a:rPr lang="de-AT" dirty="0" smtClean="0"/>
              <a:t>TC: General Strategy</a:t>
            </a:r>
          </a:p>
        </p:txBody>
      </p:sp>
      <p:pic>
        <p:nvPicPr>
          <p:cNvPr id="8" name="Picture 3" descr="D:\oli\download\img10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448" y="4218930"/>
            <a:ext cx="6413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Rectangle 20"/>
          <p:cNvSpPr/>
          <p:nvPr/>
        </p:nvSpPr>
        <p:spPr>
          <a:xfrm>
            <a:off x="7452935" y="3499792"/>
            <a:ext cx="638175" cy="677863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021135" y="4579292"/>
            <a:ext cx="742950" cy="801688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164010" y="5876280"/>
            <a:ext cx="712788" cy="792162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506785" y="3571230"/>
            <a:ext cx="623888" cy="720725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371848" y="5712767"/>
            <a:ext cx="649287" cy="792163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4552950" y="6740351"/>
            <a:ext cx="71438" cy="730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pic>
        <p:nvPicPr>
          <p:cNvPr id="43021" name="Picture 8" descr="C:\Users\cgc\AppData\Local\Microsoft\Windows\Temporary Internet Files\Content.IE5\834BJ7QH\MC90043479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123" y="4669780"/>
            <a:ext cx="9366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 descr="D:\oli\download\img100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5010" y="5568305"/>
            <a:ext cx="7000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3" descr="D:\oli\download\img100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60648" y="5360342"/>
            <a:ext cx="6429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" descr="D:\oli\download\img100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1848" y="5712767"/>
            <a:ext cx="6429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" descr="D:\oli\download\img10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573" y="4579292"/>
            <a:ext cx="6413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8" name="Picture 3" descr="D:\oli\download\img10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710" y="3644255"/>
            <a:ext cx="6413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3" name="Rectangle 32"/>
          <p:cNvSpPr/>
          <p:nvPr/>
        </p:nvSpPr>
        <p:spPr>
          <a:xfrm>
            <a:off x="5005010" y="4218930"/>
            <a:ext cx="711200" cy="792162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5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597920" y="561427"/>
            <a:ext cx="8686800" cy="1116013"/>
          </a:xfrm>
        </p:spPr>
        <p:txBody>
          <a:bodyPr/>
          <a:lstStyle/>
          <a:p>
            <a:r>
              <a:rPr lang="de-AT" dirty="0" smtClean="0"/>
              <a:t>Previous Work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90144" y="1720264"/>
            <a:ext cx="8305800" cy="4800600"/>
          </a:xfrm>
        </p:spPr>
        <p:txBody>
          <a:bodyPr/>
          <a:lstStyle/>
          <a:p>
            <a:pPr>
              <a:defRPr/>
            </a:pPr>
            <a:r>
              <a:rPr lang="de-AT" dirty="0" smtClean="0">
                <a:solidFill>
                  <a:srgbClr val="000000"/>
                </a:solidFill>
              </a:rPr>
              <a:t>Several methods exploited these principles</a:t>
            </a:r>
          </a:p>
          <a:p>
            <a:pPr lvl="1">
              <a:defRPr/>
            </a:pPr>
            <a:r>
              <a:rPr lang="de-AT" dirty="0" smtClean="0">
                <a:solidFill>
                  <a:srgbClr val="000000"/>
                </a:solidFill>
              </a:rPr>
              <a:t>Hierarchical Z-Buffer Visibility [Greene94]</a:t>
            </a:r>
          </a:p>
          <a:p>
            <a:pPr lvl="1">
              <a:defRPr/>
            </a:pPr>
            <a:r>
              <a:rPr lang="de-AT" dirty="0" smtClean="0">
                <a:solidFill>
                  <a:srgbClr val="000000"/>
                </a:solidFill>
              </a:rPr>
              <a:t>Hierarchical Occlusion Maps [Zhang01]</a:t>
            </a:r>
          </a:p>
          <a:p>
            <a:pPr lvl="1">
              <a:defRPr/>
            </a:pPr>
            <a:r>
              <a:rPr lang="en-US" dirty="0" err="1" smtClean="0">
                <a:solidFill>
                  <a:srgbClr val="000000"/>
                </a:solidFill>
              </a:rPr>
              <a:t>dPVS</a:t>
            </a:r>
            <a:r>
              <a:rPr lang="en-US" dirty="0" smtClean="0">
                <a:solidFill>
                  <a:srgbClr val="000000"/>
                </a:solidFill>
              </a:rPr>
              <a:t>: An Occlusion Culling System for 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>Massive Dynamic Environments </a:t>
            </a:r>
            <a:r>
              <a:rPr lang="de-AT" dirty="0" smtClean="0">
                <a:solidFill>
                  <a:srgbClr val="000000"/>
                </a:solidFill>
              </a:rPr>
              <a:t>[Aila01]</a:t>
            </a:r>
          </a:p>
          <a:p>
            <a:pPr>
              <a:buClr>
                <a:srgbClr val="FF0000"/>
              </a:buClr>
              <a:buFont typeface="Calibri" pitchFamily="34" charset="0"/>
              <a:buChar char="−"/>
              <a:defRPr/>
            </a:pPr>
            <a:r>
              <a:rPr lang="de-AT" dirty="0" smtClean="0">
                <a:solidFill>
                  <a:srgbClr val="000000"/>
                </a:solidFill>
              </a:rPr>
              <a:t>No dedicated hardware support yet </a:t>
            </a:r>
            <a:r>
              <a:rPr lang="de-DE" dirty="0" smtClean="0">
                <a:solidFill>
                  <a:srgbClr val="000000"/>
                </a:solidFill>
              </a:rPr>
              <a:t>→</a:t>
            </a:r>
            <a:r>
              <a:rPr lang="en-US" altLang="ja-JP" dirty="0" smtClean="0">
                <a:solidFill>
                  <a:srgbClr val="000000"/>
                </a:solidFill>
              </a:rPr>
              <a:t> overhead!</a:t>
            </a:r>
            <a:endParaRPr lang="de-AT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de-AT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de-AT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B17150-DC41-4736-8DA4-CB8BCFE607E5}" type="slidenum">
              <a:rPr lang="de-AT" smtClean="0">
                <a:solidFill>
                  <a:srgbClr val="898989"/>
                </a:solidFill>
              </a:rPr>
              <a:pPr/>
              <a:t>15</a:t>
            </a:fld>
            <a:endParaRPr lang="de-AT" smtClean="0">
              <a:solidFill>
                <a:srgbClr val="898989"/>
              </a:solidFill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573410" y="727547"/>
            <a:ext cx="8247062" cy="757237"/>
          </a:xfrm>
        </p:spPr>
        <p:txBody>
          <a:bodyPr/>
          <a:lstStyle/>
          <a:p>
            <a:pPr eaLnBrk="1" hangingPunct="1"/>
            <a:r>
              <a:rPr lang="de-DE" dirty="0" smtClean="0"/>
              <a:t>Hardware Occlusion Queries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92104" y="1720264"/>
            <a:ext cx="7731125" cy="2736850"/>
          </a:xfrm>
        </p:spPr>
        <p:txBody>
          <a:bodyPr/>
          <a:lstStyle/>
          <a:p>
            <a:pPr eaLnBrk="1" hangingPunct="1"/>
            <a:r>
              <a:rPr lang="de-DE" dirty="0" smtClean="0"/>
              <a:t>Since GeForce3</a:t>
            </a:r>
          </a:p>
          <a:p>
            <a:pPr eaLnBrk="1" hangingPunct="1"/>
            <a:r>
              <a:rPr lang="de-DE" dirty="0" smtClean="0"/>
              <a:t>Interface</a:t>
            </a:r>
          </a:p>
          <a:p>
            <a:pPr lvl="1" eaLnBrk="1" hangingPunct="1"/>
            <a:r>
              <a:rPr lang="de-DE" dirty="0" smtClean="0"/>
              <a:t>Query (proxy) geometry</a:t>
            </a:r>
          </a:p>
          <a:p>
            <a:pPr lvl="1" eaLnBrk="1" hangingPunct="1"/>
            <a:r>
              <a:rPr lang="de-DE" dirty="0" smtClean="0"/>
              <a:t>Fetch query result </a:t>
            </a:r>
            <a:br>
              <a:rPr lang="de-DE" dirty="0" smtClean="0"/>
            </a:br>
            <a:r>
              <a:rPr lang="de-DE" dirty="0" smtClean="0"/>
              <a:t>→ returns number of visible pixels</a:t>
            </a:r>
          </a:p>
          <a:p>
            <a:pPr lvl="1" eaLnBrk="1" hangingPunct="1"/>
            <a:r>
              <a:rPr lang="de-DE" dirty="0" smtClean="0"/>
              <a:t>Check query status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5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DB03D01-212C-4A17-B5E6-A14213A1A235}" type="slidenum">
              <a:rPr lang="de-AT" smtClean="0">
                <a:solidFill>
                  <a:srgbClr val="898989"/>
                </a:solidFill>
              </a:rPr>
              <a:pPr/>
              <a:t>16</a:t>
            </a:fld>
            <a:endParaRPr lang="de-AT" smtClean="0">
              <a:solidFill>
                <a:srgbClr val="898989"/>
              </a:solidFill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559008" y="712152"/>
            <a:ext cx="8247062" cy="757237"/>
          </a:xfrm>
        </p:spPr>
        <p:txBody>
          <a:bodyPr/>
          <a:lstStyle/>
          <a:p>
            <a:pPr eaLnBrk="1" hangingPunct="1"/>
            <a:r>
              <a:rPr lang="de-DE" dirty="0" smtClean="0"/>
              <a:t>Hardware Occlusion Queries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1700808"/>
            <a:ext cx="7731125" cy="2736850"/>
          </a:xfrm>
        </p:spPr>
        <p:txBody>
          <a:bodyPr/>
          <a:lstStyle/>
          <a:p>
            <a:pPr eaLnBrk="1" hangingPunct="1">
              <a:buClr>
                <a:srgbClr val="000000"/>
              </a:buClr>
              <a:buFont typeface="Arial" pitchFamily="34" charset="0"/>
              <a:buChar char="•"/>
            </a:pPr>
            <a:r>
              <a:rPr lang="de-DE" dirty="0" smtClean="0"/>
              <a:t>Fast but not for free!</a:t>
            </a:r>
          </a:p>
          <a:p>
            <a:pPr eaLnBrk="1" hangingPunct="1">
              <a:buClr>
                <a:srgbClr val="FF0000"/>
              </a:buClr>
              <a:buFont typeface="Calibri" pitchFamily="34" charset="0"/>
              <a:buChar char="−"/>
            </a:pPr>
            <a:r>
              <a:rPr lang="de-DE" dirty="0" smtClean="0"/>
              <a:t>Latency until query result available on GPU</a:t>
            </a:r>
            <a:br>
              <a:rPr lang="de-DE" dirty="0" smtClean="0"/>
            </a:br>
            <a:r>
              <a:rPr lang="de-DE" dirty="0" smtClean="0"/>
              <a:t> → leads to CPU stalls (GPU starvation)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27584" y="3789040"/>
            <a:ext cx="684053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/>
            <a:r>
              <a:rPr lang="de-DE" sz="2200" dirty="0">
                <a:solidFill>
                  <a:schemeClr val="accent1"/>
                </a:solidFill>
                <a:latin typeface="Helvetica" pitchFamily="34" charset="0"/>
                <a:cs typeface="Helvetica" pitchFamily="34" charset="0"/>
              </a:rPr>
              <a:t>fortunately query status can be checked!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1547664" y="2852936"/>
            <a:ext cx="6408712" cy="504825"/>
          </a:xfrm>
          <a:prstGeom prst="wedgeRoundRectCallout">
            <a:avLst>
              <a:gd name="adj1" fmla="val -22584"/>
              <a:gd name="adj2" fmla="val 130973"/>
              <a:gd name="adj3" fmla="val 16667"/>
            </a:avLst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113" name="AutoShape 16"/>
          <p:cNvCxnSpPr>
            <a:cxnSpLocks noChangeShapeType="1"/>
            <a:stCxn id="75" idx="5"/>
            <a:endCxn id="77" idx="0"/>
          </p:cNvCxnSpPr>
          <p:nvPr/>
        </p:nvCxnSpPr>
        <p:spPr bwMode="auto">
          <a:xfrm rot="16200000" flipH="1">
            <a:off x="7939983" y="5016180"/>
            <a:ext cx="570708" cy="611031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7119" name="AutoShape 17"/>
          <p:cNvCxnSpPr>
            <a:cxnSpLocks noChangeShapeType="1"/>
            <a:stCxn id="75" idx="3"/>
            <a:endCxn id="76" idx="0"/>
          </p:cNvCxnSpPr>
          <p:nvPr/>
        </p:nvCxnSpPr>
        <p:spPr bwMode="auto">
          <a:xfrm rot="5400000">
            <a:off x="6934146" y="5159849"/>
            <a:ext cx="604045" cy="357030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7115" name="AutoShape 10"/>
          <p:cNvCxnSpPr>
            <a:cxnSpLocks noChangeShapeType="1"/>
            <a:stCxn id="71" idx="0"/>
            <a:endCxn id="70" idx="2"/>
          </p:cNvCxnSpPr>
          <p:nvPr/>
        </p:nvCxnSpPr>
        <p:spPr bwMode="auto">
          <a:xfrm rot="5400000" flipH="1" flipV="1">
            <a:off x="5502089" y="3791137"/>
            <a:ext cx="650502" cy="641349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7112" name="AutoShape 11"/>
          <p:cNvCxnSpPr>
            <a:cxnSpLocks noChangeShapeType="1"/>
            <a:endCxn id="75" idx="0"/>
          </p:cNvCxnSpPr>
          <p:nvPr/>
        </p:nvCxnSpPr>
        <p:spPr bwMode="auto">
          <a:xfrm>
            <a:off x="6871915" y="3786187"/>
            <a:ext cx="795338" cy="639763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700808"/>
            <a:ext cx="8435975" cy="48577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Geometry in leaves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Approx. front-to-back traversal (priority queue)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Issue occlusion query (starting from root node)</a:t>
            </a:r>
          </a:p>
          <a:p>
            <a:pPr lvl="1" eaLnBrk="1" hangingPunct="1">
              <a:buSzPct val="74000"/>
              <a:defRPr/>
            </a:pPr>
            <a:r>
              <a:rPr lang="en-US" dirty="0" smtClean="0">
                <a:solidFill>
                  <a:srgbClr val="009900"/>
                </a:solidFill>
              </a:rPr>
              <a:t>Visible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de-DE" dirty="0" smtClean="0"/>
              <a:t>→</a:t>
            </a:r>
            <a:r>
              <a:rPr lang="en-US" altLang="ja-JP" dirty="0" smtClean="0">
                <a:solidFill>
                  <a:schemeClr val="tx1"/>
                </a:solidFill>
              </a:rPr>
              <a:t> </a:t>
            </a:r>
            <a:r>
              <a:rPr lang="en-US" altLang="ja-JP" dirty="0" smtClean="0">
                <a:solidFill>
                  <a:srgbClr val="000000"/>
                </a:solidFill>
              </a:rPr>
              <a:t>repeat for children</a:t>
            </a:r>
          </a:p>
          <a:p>
            <a:pPr lvl="1" eaLnBrk="1" hangingPunct="1">
              <a:buSzPct val="74000"/>
              <a:defRPr/>
            </a:pPr>
            <a:r>
              <a:rPr lang="en-US" dirty="0" smtClean="0">
                <a:solidFill>
                  <a:srgbClr val="FF0000"/>
                </a:solidFill>
              </a:rPr>
              <a:t>Invisible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de-DE" dirty="0" smtClean="0"/>
              <a:t>→ </a:t>
            </a:r>
            <a:r>
              <a:rPr lang="en-US" dirty="0" smtClean="0">
                <a:solidFill>
                  <a:srgbClr val="000000"/>
                </a:solidFill>
              </a:rPr>
              <a:t>cull </a:t>
            </a:r>
            <a:r>
              <a:rPr lang="en-US" dirty="0" err="1" smtClean="0">
                <a:solidFill>
                  <a:srgbClr val="000000"/>
                </a:solidFill>
              </a:rPr>
              <a:t>subtree</a:t>
            </a: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70" name="Oval 69"/>
          <p:cNvSpPr/>
          <p:nvPr/>
        </p:nvSpPr>
        <p:spPr>
          <a:xfrm>
            <a:off x="6148015" y="3429000"/>
            <a:ext cx="714375" cy="71511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5149478" y="4437062"/>
            <a:ext cx="714375" cy="71511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7310065" y="4425950"/>
            <a:ext cx="714375" cy="71511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8173665" y="5607050"/>
            <a:ext cx="714375" cy="71511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6700465" y="5640387"/>
            <a:ext cx="714375" cy="715119"/>
          </a:xfrm>
          <a:prstGeom prst="ellipse">
            <a:avLst/>
          </a:prstGeom>
          <a:noFill/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47114" name="AutoShape 12"/>
          <p:cNvCxnSpPr>
            <a:cxnSpLocks noChangeShapeType="1"/>
            <a:endCxn id="73" idx="0"/>
          </p:cNvCxnSpPr>
          <p:nvPr/>
        </p:nvCxnSpPr>
        <p:spPr bwMode="auto">
          <a:xfrm rot="5400000">
            <a:off x="4673228" y="5111750"/>
            <a:ext cx="647700" cy="450850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7117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620688"/>
            <a:ext cx="8424936" cy="960437"/>
          </a:xfrm>
        </p:spPr>
        <p:txBody>
          <a:bodyPr/>
          <a:lstStyle/>
          <a:p>
            <a:pPr eaLnBrk="1" hangingPunct="1"/>
            <a:r>
              <a:rPr lang="de-DE" dirty="0" smtClean="0"/>
              <a:t>Naive way: Hierarchical Stop&amp;Wait</a:t>
            </a:r>
          </a:p>
        </p:txBody>
      </p:sp>
      <p:cxnSp>
        <p:nvCxnSpPr>
          <p:cNvPr id="47118" name="AutoShape 13"/>
          <p:cNvCxnSpPr>
            <a:cxnSpLocks noChangeShapeType="1"/>
            <a:stCxn id="71" idx="5"/>
          </p:cNvCxnSpPr>
          <p:nvPr/>
        </p:nvCxnSpPr>
        <p:spPr bwMode="auto">
          <a:xfrm rot="16200000" flipH="1">
            <a:off x="5628584" y="5178105"/>
            <a:ext cx="651671" cy="390368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Oval 25"/>
          <p:cNvSpPr/>
          <p:nvPr/>
        </p:nvSpPr>
        <p:spPr>
          <a:xfrm>
            <a:off x="4257952" y="4384560"/>
            <a:ext cx="2376000" cy="2376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23928" y="6310312"/>
            <a:ext cx="641350" cy="4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AT" sz="2200" dirty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cull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8272689" y="6279331"/>
            <a:ext cx="712788" cy="4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AT" sz="2200" dirty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cull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629028" y="6308725"/>
            <a:ext cx="1031875" cy="4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AT" sz="2200" dirty="0">
                <a:solidFill>
                  <a:srgbClr val="009900"/>
                </a:solidFill>
                <a:latin typeface="Helvetica" pitchFamily="34" charset="0"/>
                <a:cs typeface="Helvetica" pitchFamily="34" charset="0"/>
              </a:rPr>
              <a:t>render</a:t>
            </a:r>
          </a:p>
        </p:txBody>
      </p:sp>
      <p:sp>
        <p:nvSpPr>
          <p:cNvPr id="73" name="Oval 72"/>
          <p:cNvSpPr/>
          <p:nvPr/>
        </p:nvSpPr>
        <p:spPr>
          <a:xfrm>
            <a:off x="4414465" y="5661025"/>
            <a:ext cx="714375" cy="71511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5771778" y="5640387"/>
            <a:ext cx="714375" cy="71511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7900" name="Text Box 19"/>
          <p:cNvSpPr txBox="1">
            <a:spLocks noChangeArrowheads="1"/>
          </p:cNvSpPr>
          <p:nvPr/>
        </p:nvSpPr>
        <p:spPr bwMode="auto">
          <a:xfrm>
            <a:off x="6319465" y="3546475"/>
            <a:ext cx="325438" cy="43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37901" name="Text Box 21"/>
          <p:cNvSpPr txBox="1">
            <a:spLocks noChangeArrowheads="1"/>
          </p:cNvSpPr>
          <p:nvPr/>
        </p:nvSpPr>
        <p:spPr bwMode="auto">
          <a:xfrm>
            <a:off x="5311403" y="4573587"/>
            <a:ext cx="360362" cy="43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79895" name="Text Box 23"/>
          <p:cNvSpPr txBox="1">
            <a:spLocks noChangeArrowheads="1"/>
          </p:cNvSpPr>
          <p:nvPr/>
        </p:nvSpPr>
        <p:spPr bwMode="auto">
          <a:xfrm>
            <a:off x="6860803" y="5778500"/>
            <a:ext cx="403225" cy="43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79894" name="Text Box 22"/>
          <p:cNvSpPr txBox="1">
            <a:spLocks noChangeArrowheads="1"/>
          </p:cNvSpPr>
          <p:nvPr/>
        </p:nvSpPr>
        <p:spPr bwMode="auto">
          <a:xfrm>
            <a:off x="7481515" y="4545012"/>
            <a:ext cx="404813" cy="4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79896" name="Text Box 24"/>
          <p:cNvSpPr txBox="1">
            <a:spLocks noChangeArrowheads="1"/>
          </p:cNvSpPr>
          <p:nvPr/>
        </p:nvSpPr>
        <p:spPr bwMode="auto">
          <a:xfrm>
            <a:off x="8337178" y="5734050"/>
            <a:ext cx="404812" cy="43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90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90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989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989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9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9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79895" grpId="0"/>
      <p:bldP spid="798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AutoShape 17"/>
          <p:cNvCxnSpPr>
            <a:cxnSpLocks noChangeShapeType="1"/>
            <a:stCxn id="6" idx="3"/>
            <a:endCxn id="8" idx="0"/>
          </p:cNvCxnSpPr>
          <p:nvPr/>
        </p:nvCxnSpPr>
        <p:spPr bwMode="auto">
          <a:xfrm rot="5400000">
            <a:off x="6934146" y="5159849"/>
            <a:ext cx="604045" cy="357030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0" name="AutoShape 16"/>
          <p:cNvCxnSpPr>
            <a:cxnSpLocks noChangeShapeType="1"/>
            <a:stCxn id="6" idx="5"/>
            <a:endCxn id="7" idx="0"/>
          </p:cNvCxnSpPr>
          <p:nvPr/>
        </p:nvCxnSpPr>
        <p:spPr bwMode="auto">
          <a:xfrm rot="16200000" flipH="1">
            <a:off x="7939983" y="5016180"/>
            <a:ext cx="570708" cy="611031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9" name="AutoShape 11"/>
          <p:cNvCxnSpPr>
            <a:cxnSpLocks noChangeShapeType="1"/>
            <a:endCxn id="6" idx="0"/>
          </p:cNvCxnSpPr>
          <p:nvPr/>
        </p:nvCxnSpPr>
        <p:spPr bwMode="auto">
          <a:xfrm>
            <a:off x="6871915" y="3786187"/>
            <a:ext cx="795338" cy="639763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2" name="AutoShape 10"/>
          <p:cNvCxnSpPr>
            <a:cxnSpLocks noChangeShapeType="1"/>
            <a:stCxn id="5" idx="0"/>
            <a:endCxn id="4" idx="2"/>
          </p:cNvCxnSpPr>
          <p:nvPr/>
        </p:nvCxnSpPr>
        <p:spPr bwMode="auto">
          <a:xfrm rot="5400000" flipH="1" flipV="1">
            <a:off x="5502089" y="3791137"/>
            <a:ext cx="650502" cy="641349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" name="Oval 3"/>
          <p:cNvSpPr/>
          <p:nvPr/>
        </p:nvSpPr>
        <p:spPr>
          <a:xfrm>
            <a:off x="6148015" y="3429000"/>
            <a:ext cx="714375" cy="715119"/>
          </a:xfrm>
          <a:prstGeom prst="ellipse">
            <a:avLst/>
          </a:prstGeom>
          <a:solidFill>
            <a:srgbClr val="00B050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700808"/>
            <a:ext cx="8435975" cy="485775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SzPct val="100000"/>
              <a:buFont typeface="Calibri" pitchFamily="34" charset="0"/>
              <a:buChar char="−"/>
              <a:defRPr/>
            </a:pPr>
            <a:r>
              <a:rPr lang="en-US" dirty="0" smtClean="0">
                <a:solidFill>
                  <a:srgbClr val="000000"/>
                </a:solidFill>
              </a:rPr>
              <a:t>Always wait for results </a:t>
            </a:r>
            <a:r>
              <a:rPr lang="de-DE" dirty="0" smtClean="0">
                <a:solidFill>
                  <a:srgbClr val="000000"/>
                </a:solidFill>
              </a:rPr>
              <a:t>→ CPU stalls</a:t>
            </a: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buClr>
                <a:srgbClr val="FF0000"/>
              </a:buClr>
              <a:buSzPct val="100000"/>
              <a:buFont typeface="Calibri" pitchFamily="34" charset="0"/>
              <a:buChar char="−"/>
              <a:defRPr/>
            </a:pPr>
            <a:r>
              <a:rPr lang="en-US" dirty="0" smtClean="0">
                <a:solidFill>
                  <a:srgbClr val="000000"/>
                </a:solidFill>
              </a:rPr>
              <a:t>Wasted queries</a:t>
            </a:r>
          </a:p>
          <a:p>
            <a:pPr eaLnBrk="1" hangingPunct="1">
              <a:buNone/>
              <a:defRPr/>
            </a:pP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7117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620688"/>
            <a:ext cx="8305800" cy="960437"/>
          </a:xfrm>
        </p:spPr>
        <p:txBody>
          <a:bodyPr/>
          <a:lstStyle/>
          <a:p>
            <a:pPr eaLnBrk="1" hangingPunct="1"/>
            <a:r>
              <a:rPr lang="de-DE" dirty="0" smtClean="0"/>
              <a:t>Naive way: Stop&amp;Wait</a:t>
            </a:r>
          </a:p>
        </p:txBody>
      </p:sp>
      <p:sp>
        <p:nvSpPr>
          <p:cNvPr id="5" name="Oval 4"/>
          <p:cNvSpPr/>
          <p:nvPr/>
        </p:nvSpPr>
        <p:spPr>
          <a:xfrm>
            <a:off x="5149478" y="4437062"/>
            <a:ext cx="714375" cy="7151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7310065" y="4425950"/>
            <a:ext cx="714375" cy="715119"/>
          </a:xfrm>
          <a:prstGeom prst="ellipse">
            <a:avLst/>
          </a:prstGeom>
          <a:solidFill>
            <a:srgbClr val="00B050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173665" y="5607050"/>
            <a:ext cx="714375" cy="715119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700465" y="5640387"/>
            <a:ext cx="714375" cy="715119"/>
          </a:xfrm>
          <a:prstGeom prst="ellipse">
            <a:avLst/>
          </a:prstGeom>
          <a:solidFill>
            <a:srgbClr val="00B050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11" name="AutoShape 12"/>
          <p:cNvCxnSpPr>
            <a:cxnSpLocks noChangeShapeType="1"/>
            <a:endCxn id="19" idx="0"/>
          </p:cNvCxnSpPr>
          <p:nvPr/>
        </p:nvCxnSpPr>
        <p:spPr bwMode="auto">
          <a:xfrm rot="5400000">
            <a:off x="4673228" y="5111750"/>
            <a:ext cx="647700" cy="450850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3" name="AutoShape 13"/>
          <p:cNvCxnSpPr>
            <a:cxnSpLocks noChangeShapeType="1"/>
            <a:stCxn id="5" idx="5"/>
          </p:cNvCxnSpPr>
          <p:nvPr/>
        </p:nvCxnSpPr>
        <p:spPr bwMode="auto">
          <a:xfrm rot="16200000" flipH="1">
            <a:off x="5628584" y="5178105"/>
            <a:ext cx="651671" cy="390368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15" name="Oval 14"/>
          <p:cNvSpPr/>
          <p:nvPr/>
        </p:nvSpPr>
        <p:spPr>
          <a:xfrm>
            <a:off x="4257952" y="4384560"/>
            <a:ext cx="2376000" cy="2376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923928" y="6310312"/>
            <a:ext cx="641350" cy="4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AT" sz="2200" dirty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cull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272689" y="6279331"/>
            <a:ext cx="712788" cy="4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AT" sz="2200" dirty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cull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29028" y="6308725"/>
            <a:ext cx="1031875" cy="4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AT" sz="2200" dirty="0">
                <a:solidFill>
                  <a:srgbClr val="009900"/>
                </a:solidFill>
                <a:latin typeface="Helvetica" pitchFamily="34" charset="0"/>
                <a:cs typeface="Helvetica" pitchFamily="34" charset="0"/>
              </a:rPr>
              <a:t>render</a:t>
            </a:r>
          </a:p>
        </p:txBody>
      </p:sp>
      <p:sp>
        <p:nvSpPr>
          <p:cNvPr id="19" name="Oval 18"/>
          <p:cNvSpPr/>
          <p:nvPr/>
        </p:nvSpPr>
        <p:spPr>
          <a:xfrm>
            <a:off x="4414465" y="5661025"/>
            <a:ext cx="714375" cy="71511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771778" y="5640387"/>
            <a:ext cx="714375" cy="715119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6319465" y="3546475"/>
            <a:ext cx="325438" cy="43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5311403" y="4573587"/>
            <a:ext cx="360362" cy="43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6860803" y="5778500"/>
            <a:ext cx="403225" cy="43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7481515" y="4545012"/>
            <a:ext cx="404813" cy="4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8337178" y="5734050"/>
            <a:ext cx="404812" cy="43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507413" cy="1116013"/>
          </a:xfrm>
        </p:spPr>
        <p:txBody>
          <a:bodyPr/>
          <a:lstStyle/>
          <a:p>
            <a:r>
              <a:rPr lang="de-AT" dirty="0" smtClean="0"/>
              <a:t>Hardware Queries Made Useful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611560" y="1700808"/>
            <a:ext cx="8305800" cy="4800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Coherent Hierarchical Culling (CHC) [Bittner04]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Use temporal coherence to reduce</a:t>
            </a: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</a:rPr>
              <a:t>Query number</a:t>
            </a: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</a:rPr>
              <a:t>CPU stalls</a:t>
            </a:r>
          </a:p>
          <a:p>
            <a:pPr>
              <a:defRPr/>
            </a:pP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507413" cy="1116013"/>
          </a:xfrm>
        </p:spPr>
        <p:txBody>
          <a:bodyPr/>
          <a:lstStyle/>
          <a:p>
            <a:pPr eaLnBrk="1" hangingPunct="1"/>
            <a:r>
              <a:rPr lang="en-US" dirty="0" smtClean="0"/>
              <a:t>Temporal Coherence in Object Space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609600" y="1772816"/>
            <a:ext cx="8305800" cy="4800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Online occlusion culling</a:t>
            </a:r>
          </a:p>
          <a:p>
            <a:pPr>
              <a:defRPr/>
            </a:pPr>
            <a:r>
              <a:rPr lang="de-AT" dirty="0" smtClean="0">
                <a:solidFill>
                  <a:srgbClr val="000000"/>
                </a:solidFill>
              </a:rPr>
              <a:t>Incremental global illumination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Font typeface="Arial" charset="0"/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1600" y="1772816"/>
            <a:ext cx="5328592" cy="57606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6390" name="Right Arrow 6"/>
          <p:cNvSpPr>
            <a:spLocks noChangeArrowheads="1"/>
          </p:cNvSpPr>
          <p:nvPr/>
        </p:nvSpPr>
        <p:spPr bwMode="auto">
          <a:xfrm flipH="1">
            <a:off x="6444208" y="1844824"/>
            <a:ext cx="642937" cy="484187"/>
          </a:xfrm>
          <a:prstGeom prst="rightArrow">
            <a:avLst>
              <a:gd name="adj1" fmla="val 50000"/>
              <a:gd name="adj2" fmla="val 5004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DE">
              <a:solidFill>
                <a:schemeClr val="bg1"/>
              </a:solidFill>
              <a:ea typeface="MS Gothic" pitchFamily="49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39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163" name="AutoShape 16"/>
          <p:cNvCxnSpPr>
            <a:cxnSpLocks noChangeShapeType="1"/>
            <a:stCxn id="8" idx="5"/>
            <a:endCxn id="9" idx="0"/>
          </p:cNvCxnSpPr>
          <p:nvPr/>
        </p:nvCxnSpPr>
        <p:spPr bwMode="auto">
          <a:xfrm rot="16200000" flipH="1">
            <a:off x="7939534" y="5317232"/>
            <a:ext cx="598487" cy="611188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9167" name="AutoShape 17"/>
          <p:cNvCxnSpPr>
            <a:cxnSpLocks noChangeShapeType="1"/>
            <a:stCxn id="8" idx="3"/>
          </p:cNvCxnSpPr>
          <p:nvPr/>
        </p:nvCxnSpPr>
        <p:spPr bwMode="auto">
          <a:xfrm rot="5400000">
            <a:off x="6947347" y="5447407"/>
            <a:ext cx="604837" cy="357187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9165" name="AutoShape 10"/>
          <p:cNvCxnSpPr>
            <a:cxnSpLocks noChangeShapeType="1"/>
            <a:stCxn id="7" idx="0"/>
            <a:endCxn id="6" idx="2"/>
          </p:cNvCxnSpPr>
          <p:nvPr/>
        </p:nvCxnSpPr>
        <p:spPr bwMode="auto">
          <a:xfrm rot="5400000" flipH="1" flipV="1">
            <a:off x="5520185" y="4074220"/>
            <a:ext cx="650874" cy="650874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9164" name="AutoShape 12"/>
          <p:cNvCxnSpPr>
            <a:cxnSpLocks noChangeShapeType="1"/>
          </p:cNvCxnSpPr>
          <p:nvPr/>
        </p:nvCxnSpPr>
        <p:spPr bwMode="auto">
          <a:xfrm rot="5400000">
            <a:off x="4686747" y="5399782"/>
            <a:ext cx="647700" cy="450850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9" name="Oval 8"/>
          <p:cNvSpPr/>
          <p:nvPr/>
        </p:nvSpPr>
        <p:spPr>
          <a:xfrm>
            <a:off x="8187184" y="5922069"/>
            <a:ext cx="714375" cy="714375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713984" y="5928419"/>
            <a:ext cx="714375" cy="714375"/>
          </a:xfrm>
          <a:prstGeom prst="ellipse">
            <a:avLst/>
          </a:prstGeom>
          <a:solidFill>
            <a:srgbClr val="009900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5162997" y="4725094"/>
            <a:ext cx="714375" cy="714375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591363" y="538952"/>
            <a:ext cx="8507413" cy="1116013"/>
          </a:xfrm>
        </p:spPr>
        <p:txBody>
          <a:bodyPr/>
          <a:lstStyle/>
          <a:p>
            <a:r>
              <a:rPr lang="de-AT" dirty="0" smtClean="0"/>
              <a:t>CHC: Reduce query number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609600" y="1700808"/>
            <a:ext cx="8305800" cy="4800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Assume visibility does not change!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Store cut in the hierarchy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Previously invisible nodes</a:t>
            </a:r>
          </a:p>
          <a:p>
            <a:pPr lvl="1"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Start queries at cut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Previously visible nodes</a:t>
            </a:r>
          </a:p>
          <a:p>
            <a:pPr lvl="1"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Always query leaves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Adapt cut for </a:t>
            </a:r>
            <a:br>
              <a:rPr lang="en-US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next frame</a:t>
            </a:r>
          </a:p>
        </p:txBody>
      </p:sp>
      <p:cxnSp>
        <p:nvCxnSpPr>
          <p:cNvPr id="49162" name="AutoShape 11"/>
          <p:cNvCxnSpPr>
            <a:cxnSpLocks noChangeShapeType="1"/>
            <a:stCxn id="6" idx="6"/>
            <a:endCxn id="8" idx="0"/>
          </p:cNvCxnSpPr>
          <p:nvPr/>
        </p:nvCxnSpPr>
        <p:spPr bwMode="auto">
          <a:xfrm>
            <a:off x="6876008" y="4074220"/>
            <a:ext cx="804764" cy="639762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9166" name="AutoShape 13"/>
          <p:cNvCxnSpPr>
            <a:cxnSpLocks noChangeShapeType="1"/>
            <a:stCxn id="7" idx="5"/>
          </p:cNvCxnSpPr>
          <p:nvPr/>
        </p:nvCxnSpPr>
        <p:spPr bwMode="auto">
          <a:xfrm rot="16200000" flipH="1">
            <a:off x="5641628" y="5465663"/>
            <a:ext cx="652463" cy="390525"/>
          </a:xfrm>
          <a:prstGeom prst="straightConnector1">
            <a:avLst/>
          </a:prstGeom>
          <a:noFill/>
          <a:ln w="44450">
            <a:solidFill>
              <a:srgbClr val="0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5324922" y="4861619"/>
            <a:ext cx="36036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6874322" y="6066532"/>
            <a:ext cx="4032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8350697" y="6066532"/>
            <a:ext cx="40481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6" name="Oval 5"/>
          <p:cNvSpPr/>
          <p:nvPr/>
        </p:nvSpPr>
        <p:spPr>
          <a:xfrm>
            <a:off x="6171059" y="3717032"/>
            <a:ext cx="704949" cy="714375"/>
          </a:xfrm>
          <a:prstGeom prst="ellipse">
            <a:avLst/>
          </a:prstGeom>
          <a:solidFill>
            <a:srgbClr val="009900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7323584" y="4713982"/>
            <a:ext cx="714375" cy="714375"/>
          </a:xfrm>
          <a:prstGeom prst="ellipse">
            <a:avLst/>
          </a:prstGeom>
          <a:solidFill>
            <a:srgbClr val="009900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4427984" y="5949057"/>
            <a:ext cx="714375" cy="7143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85297" y="5928419"/>
            <a:ext cx="714375" cy="7143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5102672" y="5193407"/>
            <a:ext cx="3870325" cy="1322387"/>
          </a:xfrm>
          <a:custGeom>
            <a:avLst/>
            <a:gdLst>
              <a:gd name="connsiteX0" fmla="*/ 0 w 3944470"/>
              <a:gd name="connsiteY0" fmla="*/ 103094 h 1317811"/>
              <a:gd name="connsiteX1" fmla="*/ 1272988 w 3944470"/>
              <a:gd name="connsiteY1" fmla="*/ 129988 h 1317811"/>
              <a:gd name="connsiteX2" fmla="*/ 1541929 w 3944470"/>
              <a:gd name="connsiteY2" fmla="*/ 883023 h 1317811"/>
              <a:gd name="connsiteX3" fmla="*/ 1882588 w 3944470"/>
              <a:gd name="connsiteY3" fmla="*/ 1250576 h 1317811"/>
              <a:gd name="connsiteX4" fmla="*/ 3944470 w 3944470"/>
              <a:gd name="connsiteY4" fmla="*/ 1286435 h 1317811"/>
              <a:gd name="connsiteX0" fmla="*/ 0 w 3944470"/>
              <a:gd name="connsiteY0" fmla="*/ 103094 h 1363379"/>
              <a:gd name="connsiteX1" fmla="*/ 1272988 w 3944470"/>
              <a:gd name="connsiteY1" fmla="*/ 129988 h 1363379"/>
              <a:gd name="connsiteX2" fmla="*/ 1541929 w 3944470"/>
              <a:gd name="connsiteY2" fmla="*/ 883023 h 1363379"/>
              <a:gd name="connsiteX3" fmla="*/ 2107032 w 3944470"/>
              <a:gd name="connsiteY3" fmla="*/ 1296144 h 1363379"/>
              <a:gd name="connsiteX4" fmla="*/ 3944470 w 3944470"/>
              <a:gd name="connsiteY4" fmla="*/ 1286435 h 1363379"/>
              <a:gd name="connsiteX0" fmla="*/ 0 w 3944470"/>
              <a:gd name="connsiteY0" fmla="*/ 147945 h 1391338"/>
              <a:gd name="connsiteX1" fmla="*/ 1272988 w 3944470"/>
              <a:gd name="connsiteY1" fmla="*/ 174839 h 1391338"/>
              <a:gd name="connsiteX2" fmla="*/ 1458960 w 3944470"/>
              <a:gd name="connsiteY2" fmla="*/ 1196979 h 1391338"/>
              <a:gd name="connsiteX3" fmla="*/ 2107032 w 3944470"/>
              <a:gd name="connsiteY3" fmla="*/ 1340995 h 1391338"/>
              <a:gd name="connsiteX4" fmla="*/ 3944470 w 3944470"/>
              <a:gd name="connsiteY4" fmla="*/ 1331286 h 1391338"/>
              <a:gd name="connsiteX0" fmla="*/ 0 w 3997678"/>
              <a:gd name="connsiteY0" fmla="*/ 62033 h 1408520"/>
              <a:gd name="connsiteX1" fmla="*/ 1326196 w 3997678"/>
              <a:gd name="connsiteY1" fmla="*/ 192021 h 1408520"/>
              <a:gd name="connsiteX2" fmla="*/ 1512168 w 3997678"/>
              <a:gd name="connsiteY2" fmla="*/ 1214161 h 1408520"/>
              <a:gd name="connsiteX3" fmla="*/ 2160240 w 3997678"/>
              <a:gd name="connsiteY3" fmla="*/ 1358177 h 1408520"/>
              <a:gd name="connsiteX4" fmla="*/ 3997678 w 3997678"/>
              <a:gd name="connsiteY4" fmla="*/ 1348468 h 1408520"/>
              <a:gd name="connsiteX0" fmla="*/ 0 w 3960790"/>
              <a:gd name="connsiteY0" fmla="*/ 62033 h 1408520"/>
              <a:gd name="connsiteX1" fmla="*/ 1326196 w 3960790"/>
              <a:gd name="connsiteY1" fmla="*/ 192021 h 1408520"/>
              <a:gd name="connsiteX2" fmla="*/ 1512168 w 3960790"/>
              <a:gd name="connsiteY2" fmla="*/ 1214161 h 1408520"/>
              <a:gd name="connsiteX3" fmla="*/ 2160240 w 3960790"/>
              <a:gd name="connsiteY3" fmla="*/ 1358177 h 1408520"/>
              <a:gd name="connsiteX4" fmla="*/ 3960790 w 3960790"/>
              <a:gd name="connsiteY4" fmla="*/ 1296519 h 1408520"/>
              <a:gd name="connsiteX0" fmla="*/ 0 w 3960790"/>
              <a:gd name="connsiteY0" fmla="*/ 62033 h 1398244"/>
              <a:gd name="connsiteX1" fmla="*/ 1326196 w 3960790"/>
              <a:gd name="connsiteY1" fmla="*/ 192021 h 1398244"/>
              <a:gd name="connsiteX2" fmla="*/ 1512168 w 3960790"/>
              <a:gd name="connsiteY2" fmla="*/ 1214161 h 1398244"/>
              <a:gd name="connsiteX3" fmla="*/ 2160431 w 3960790"/>
              <a:gd name="connsiteY3" fmla="*/ 1296519 h 1398244"/>
              <a:gd name="connsiteX4" fmla="*/ 3960790 w 3960790"/>
              <a:gd name="connsiteY4" fmla="*/ 1296519 h 1398244"/>
              <a:gd name="connsiteX0" fmla="*/ 0 w 3960790"/>
              <a:gd name="connsiteY0" fmla="*/ 62033 h 1398244"/>
              <a:gd name="connsiteX1" fmla="*/ 1326196 w 3960790"/>
              <a:gd name="connsiteY1" fmla="*/ 192021 h 1398244"/>
              <a:gd name="connsiteX2" fmla="*/ 1512168 w 3960790"/>
              <a:gd name="connsiteY2" fmla="*/ 1214161 h 1398244"/>
              <a:gd name="connsiteX3" fmla="*/ 2160431 w 3960790"/>
              <a:gd name="connsiteY3" fmla="*/ 1296519 h 1398244"/>
              <a:gd name="connsiteX4" fmla="*/ 3960790 w 3960790"/>
              <a:gd name="connsiteY4" fmla="*/ 1296519 h 1398244"/>
              <a:gd name="connsiteX0" fmla="*/ 0 w 3960790"/>
              <a:gd name="connsiteY0" fmla="*/ 62033 h 1398244"/>
              <a:gd name="connsiteX1" fmla="*/ 1326196 w 3960790"/>
              <a:gd name="connsiteY1" fmla="*/ 192021 h 1398244"/>
              <a:gd name="connsiteX2" fmla="*/ 1512168 w 3960790"/>
              <a:gd name="connsiteY2" fmla="*/ 1214161 h 1398244"/>
              <a:gd name="connsiteX3" fmla="*/ 2160431 w 3960790"/>
              <a:gd name="connsiteY3" fmla="*/ 1296519 h 1398244"/>
              <a:gd name="connsiteX4" fmla="*/ 3960790 w 3960790"/>
              <a:gd name="connsiteY4" fmla="*/ 1224490 h 1398244"/>
              <a:gd name="connsiteX0" fmla="*/ 0 w 3960790"/>
              <a:gd name="connsiteY0" fmla="*/ 62033 h 1398244"/>
              <a:gd name="connsiteX1" fmla="*/ 1326196 w 3960790"/>
              <a:gd name="connsiteY1" fmla="*/ 192021 h 1398244"/>
              <a:gd name="connsiteX2" fmla="*/ 1512168 w 3960790"/>
              <a:gd name="connsiteY2" fmla="*/ 1214161 h 1398244"/>
              <a:gd name="connsiteX3" fmla="*/ 2160431 w 3960790"/>
              <a:gd name="connsiteY3" fmla="*/ 1296519 h 1398244"/>
              <a:gd name="connsiteX4" fmla="*/ 3960790 w 3960790"/>
              <a:gd name="connsiteY4" fmla="*/ 1296519 h 1398244"/>
              <a:gd name="connsiteX0" fmla="*/ 0 w 4104819"/>
              <a:gd name="connsiteY0" fmla="*/ 62033 h 1398244"/>
              <a:gd name="connsiteX1" fmla="*/ 1326196 w 4104819"/>
              <a:gd name="connsiteY1" fmla="*/ 192021 h 1398244"/>
              <a:gd name="connsiteX2" fmla="*/ 1512168 w 4104819"/>
              <a:gd name="connsiteY2" fmla="*/ 1214161 h 1398244"/>
              <a:gd name="connsiteX3" fmla="*/ 2160431 w 4104819"/>
              <a:gd name="connsiteY3" fmla="*/ 1296519 h 1398244"/>
              <a:gd name="connsiteX4" fmla="*/ 4104819 w 4104819"/>
              <a:gd name="connsiteY4" fmla="*/ 1296519 h 1398244"/>
              <a:gd name="connsiteX0" fmla="*/ 0 w 4104819"/>
              <a:gd name="connsiteY0" fmla="*/ 51547 h 1371742"/>
              <a:gd name="connsiteX1" fmla="*/ 1296259 w 4104819"/>
              <a:gd name="connsiteY1" fmla="*/ 277629 h 1371742"/>
              <a:gd name="connsiteX2" fmla="*/ 1512168 w 4104819"/>
              <a:gd name="connsiteY2" fmla="*/ 1203675 h 1371742"/>
              <a:gd name="connsiteX3" fmla="*/ 2160431 w 4104819"/>
              <a:gd name="connsiteY3" fmla="*/ 1286033 h 1371742"/>
              <a:gd name="connsiteX4" fmla="*/ 4104819 w 4104819"/>
              <a:gd name="connsiteY4" fmla="*/ 1286033 h 1371742"/>
              <a:gd name="connsiteX0" fmla="*/ 0 w 4104819"/>
              <a:gd name="connsiteY0" fmla="*/ 51547 h 1289717"/>
              <a:gd name="connsiteX1" fmla="*/ 1296259 w 4104819"/>
              <a:gd name="connsiteY1" fmla="*/ 195604 h 1289717"/>
              <a:gd name="connsiteX2" fmla="*/ 1512168 w 4104819"/>
              <a:gd name="connsiteY2" fmla="*/ 1121650 h 1289717"/>
              <a:gd name="connsiteX3" fmla="*/ 2160431 w 4104819"/>
              <a:gd name="connsiteY3" fmla="*/ 1204008 h 1289717"/>
              <a:gd name="connsiteX4" fmla="*/ 4104819 w 4104819"/>
              <a:gd name="connsiteY4" fmla="*/ 1204008 h 1289717"/>
              <a:gd name="connsiteX0" fmla="*/ 0 w 4104819"/>
              <a:gd name="connsiteY0" fmla="*/ 51547 h 1293131"/>
              <a:gd name="connsiteX1" fmla="*/ 1296259 w 4104819"/>
              <a:gd name="connsiteY1" fmla="*/ 195604 h 1293131"/>
              <a:gd name="connsiteX2" fmla="*/ 1512168 w 4104819"/>
              <a:gd name="connsiteY2" fmla="*/ 1121650 h 1293131"/>
              <a:gd name="connsiteX3" fmla="*/ 2160431 w 4104819"/>
              <a:gd name="connsiteY3" fmla="*/ 1224489 h 1293131"/>
              <a:gd name="connsiteX4" fmla="*/ 4104819 w 4104819"/>
              <a:gd name="connsiteY4" fmla="*/ 1204008 h 1293131"/>
              <a:gd name="connsiteX0" fmla="*/ 0 w 4104819"/>
              <a:gd name="connsiteY0" fmla="*/ 51547 h 1310243"/>
              <a:gd name="connsiteX1" fmla="*/ 1296259 w 4104819"/>
              <a:gd name="connsiteY1" fmla="*/ 195604 h 1310243"/>
              <a:gd name="connsiteX2" fmla="*/ 1512168 w 4104819"/>
              <a:gd name="connsiteY2" fmla="*/ 1121650 h 1310243"/>
              <a:gd name="connsiteX3" fmla="*/ 2160431 w 4104819"/>
              <a:gd name="connsiteY3" fmla="*/ 1296517 h 1310243"/>
              <a:gd name="connsiteX4" fmla="*/ 4104819 w 4104819"/>
              <a:gd name="connsiteY4" fmla="*/ 1204008 h 1310243"/>
              <a:gd name="connsiteX0" fmla="*/ 0 w 4104819"/>
              <a:gd name="connsiteY0" fmla="*/ 51547 h 1325662"/>
              <a:gd name="connsiteX1" fmla="*/ 1296259 w 4104819"/>
              <a:gd name="connsiteY1" fmla="*/ 195604 h 1325662"/>
              <a:gd name="connsiteX2" fmla="*/ 1512168 w 4104819"/>
              <a:gd name="connsiteY2" fmla="*/ 1121650 h 1325662"/>
              <a:gd name="connsiteX3" fmla="*/ 2160431 w 4104819"/>
              <a:gd name="connsiteY3" fmla="*/ 1296517 h 1325662"/>
              <a:gd name="connsiteX4" fmla="*/ 4104819 w 4104819"/>
              <a:gd name="connsiteY4" fmla="*/ 1296517 h 1325662"/>
              <a:gd name="connsiteX0" fmla="*/ 0 w 4104819"/>
              <a:gd name="connsiteY0" fmla="*/ 51547 h 1325662"/>
              <a:gd name="connsiteX1" fmla="*/ 1296259 w 4104819"/>
              <a:gd name="connsiteY1" fmla="*/ 245231 h 1325662"/>
              <a:gd name="connsiteX2" fmla="*/ 1512168 w 4104819"/>
              <a:gd name="connsiteY2" fmla="*/ 1121650 h 1325662"/>
              <a:gd name="connsiteX3" fmla="*/ 2160431 w 4104819"/>
              <a:gd name="connsiteY3" fmla="*/ 1296517 h 1325662"/>
              <a:gd name="connsiteX4" fmla="*/ 4104819 w 4104819"/>
              <a:gd name="connsiteY4" fmla="*/ 1296517 h 1325662"/>
              <a:gd name="connsiteX0" fmla="*/ 0 w 3870844"/>
              <a:gd name="connsiteY0" fmla="*/ 51547 h 1322624"/>
              <a:gd name="connsiteX1" fmla="*/ 1296259 w 3870844"/>
              <a:gd name="connsiteY1" fmla="*/ 245231 h 1322624"/>
              <a:gd name="connsiteX2" fmla="*/ 1512168 w 3870844"/>
              <a:gd name="connsiteY2" fmla="*/ 1121650 h 1322624"/>
              <a:gd name="connsiteX3" fmla="*/ 2160431 w 3870844"/>
              <a:gd name="connsiteY3" fmla="*/ 1296517 h 1322624"/>
              <a:gd name="connsiteX4" fmla="*/ 3870844 w 3870844"/>
              <a:gd name="connsiteY4" fmla="*/ 1278294 h 1322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70844" h="1322624">
                <a:moveTo>
                  <a:pt x="0" y="51547"/>
                </a:moveTo>
                <a:cubicBezTo>
                  <a:pt x="508000" y="0"/>
                  <a:pt x="1044231" y="66881"/>
                  <a:pt x="1296259" y="245231"/>
                </a:cubicBezTo>
                <a:cubicBezTo>
                  <a:pt x="1548287" y="423581"/>
                  <a:pt x="1368139" y="946436"/>
                  <a:pt x="1512168" y="1121650"/>
                </a:cubicBezTo>
                <a:cubicBezTo>
                  <a:pt x="1656197" y="1296864"/>
                  <a:pt x="1767318" y="1270410"/>
                  <a:pt x="2160431" y="1296517"/>
                </a:cubicBezTo>
                <a:cubicBezTo>
                  <a:pt x="2553544" y="1322624"/>
                  <a:pt x="3040115" y="1293982"/>
                  <a:pt x="3870844" y="1278294"/>
                </a:cubicBezTo>
              </a:path>
            </a:pathLst>
          </a:custGeom>
          <a:ln w="571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allAtOnce"/>
      <p:bldP spid="25" grpId="0" build="allAtOnce"/>
      <p:bldP spid="27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581635" y="529224"/>
            <a:ext cx="8507413" cy="1116013"/>
          </a:xfrm>
        </p:spPr>
        <p:txBody>
          <a:bodyPr/>
          <a:lstStyle/>
          <a:p>
            <a:r>
              <a:rPr lang="de-AT" dirty="0" smtClean="0"/>
              <a:t>CHC: Reduce CPU stalls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611560" y="1700808"/>
            <a:ext cx="8507413" cy="48577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Interleave querying / rendering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Store issued queries in query queue</a:t>
            </a: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Check if first query result available</a:t>
            </a: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</a:rPr>
              <a:t>Not yet </a:t>
            </a:r>
            <a:r>
              <a:rPr lang="de-DE" dirty="0" smtClean="0">
                <a:solidFill>
                  <a:srgbClr val="000000"/>
                </a:solidFill>
              </a:rPr>
              <a:t>→</a:t>
            </a:r>
            <a:r>
              <a:rPr lang="en-US" dirty="0" smtClean="0">
                <a:solidFill>
                  <a:srgbClr val="000000"/>
                </a:solidFill>
              </a:rPr>
              <a:t/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de-DE" dirty="0" smtClean="0">
                <a:solidFill>
                  <a:srgbClr val="000000"/>
                </a:solidFill>
              </a:rPr>
              <a:t>do some </a:t>
            </a:r>
            <a:r>
              <a:rPr lang="en-US" dirty="0" smtClean="0">
                <a:solidFill>
                  <a:srgbClr val="000000"/>
                </a:solidFill>
              </a:rPr>
              <a:t>traversal / rendering</a:t>
            </a:r>
          </a:p>
        </p:txBody>
      </p:sp>
      <p:sp>
        <p:nvSpPr>
          <p:cNvPr id="8" name="Curved Left Arrow 7"/>
          <p:cNvSpPr/>
          <p:nvPr/>
        </p:nvSpPr>
        <p:spPr>
          <a:xfrm flipV="1">
            <a:off x="6779221" y="2996952"/>
            <a:ext cx="720725" cy="122413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10" name="Line Callout 1 9"/>
          <p:cNvSpPr/>
          <p:nvPr/>
        </p:nvSpPr>
        <p:spPr>
          <a:xfrm>
            <a:off x="4258941" y="3933056"/>
            <a:ext cx="1584176" cy="432048"/>
          </a:xfrm>
          <a:prstGeom prst="borderCallout1">
            <a:avLst>
              <a:gd name="adj1" fmla="val 102785"/>
              <a:gd name="adj2" fmla="val 49765"/>
              <a:gd name="adj3" fmla="val 198221"/>
              <a:gd name="adj4" fmla="val 44961"/>
            </a:avLst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14925" y="4725144"/>
            <a:ext cx="26209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chemeClr val="accent1"/>
                </a:solidFill>
                <a:latin typeface="Helvetica" pitchFamily="34" charset="0"/>
                <a:cs typeface="Helvetica" pitchFamily="34" charset="0"/>
              </a:rPr>
              <a:t>but what to render?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539552" y="512787"/>
            <a:ext cx="8507413" cy="1116013"/>
          </a:xfrm>
        </p:spPr>
        <p:txBody>
          <a:bodyPr/>
          <a:lstStyle/>
          <a:p>
            <a:r>
              <a:rPr lang="de-AT" dirty="0" smtClean="0"/>
              <a:t>CHC: Reduce CPU stalls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601662" y="1700808"/>
            <a:ext cx="8578850" cy="48577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Previously visible nodes</a:t>
            </a: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</a:rPr>
              <a:t>Assume that nodes stay visible (TC) 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de-DE" dirty="0" smtClean="0">
                <a:solidFill>
                  <a:srgbClr val="000000"/>
                </a:solidFill>
              </a:rPr>
              <a:t>→</a:t>
            </a:r>
            <a:r>
              <a:rPr lang="en-US" altLang="ja-JP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don‘t wait for query result</a:t>
            </a:r>
          </a:p>
        </p:txBody>
      </p:sp>
      <p:pic>
        <p:nvPicPr>
          <p:cNvPr id="6" name="Picture 3" descr="D:\oli\download\img10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571" y="3575323"/>
            <a:ext cx="2058988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40234" y="4402410"/>
            <a:ext cx="92233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issue </a:t>
            </a:r>
            <a:b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query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10271" y="6237560"/>
            <a:ext cx="39227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render geometry </a:t>
            </a:r>
            <a:r>
              <a:rPr lang="de-AT" sz="2200" dirty="0">
                <a:solidFill>
                  <a:schemeClr val="accent1"/>
                </a:solidFill>
                <a:latin typeface="Helvetica" pitchFamily="34" charset="0"/>
                <a:cs typeface="Helvetica" pitchFamily="34" charset="0"/>
              </a:rPr>
              <a:t>immediately</a:t>
            </a:r>
            <a:r>
              <a:rPr lang="de-AT" sz="2200" dirty="0">
                <a:solidFill>
                  <a:srgbClr val="00B0F0"/>
                </a:solidFill>
                <a:latin typeface="Helvetica" pitchFamily="34" charset="0"/>
                <a:cs typeface="Helvetica" pitchFamily="34" charset="0"/>
              </a:rPr>
              <a:t> </a:t>
            </a:r>
            <a:endParaRPr lang="de-AT" sz="22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72759" y="4388123"/>
            <a:ext cx="19637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use result </a:t>
            </a:r>
            <a:b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in next frame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569396" y="4929460"/>
            <a:ext cx="145573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result </a:t>
            </a:r>
            <a:b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available?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5572571" y="4545285"/>
            <a:ext cx="1357313" cy="500063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1857821" y="4545285"/>
            <a:ext cx="1357313" cy="500063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4"/>
          <p:cNvSpPr>
            <a:spLocks noGrp="1" noChangeArrowheads="1"/>
          </p:cNvSpPr>
          <p:nvPr>
            <p:ph type="title"/>
          </p:nvPr>
        </p:nvSpPr>
        <p:spPr>
          <a:xfrm>
            <a:off x="586680" y="620688"/>
            <a:ext cx="8305800" cy="960437"/>
          </a:xfrm>
        </p:spPr>
        <p:txBody>
          <a:bodyPr/>
          <a:lstStyle/>
          <a:p>
            <a:pPr eaLnBrk="1" hangingPunct="1"/>
            <a:r>
              <a:rPr lang="en-US" dirty="0" smtClean="0"/>
              <a:t>Concept of CHC</a:t>
            </a:r>
            <a:endParaRPr lang="de-AT" dirty="0" smtClean="0"/>
          </a:p>
        </p:txBody>
      </p:sp>
      <p:sp>
        <p:nvSpPr>
          <p:cNvPr id="7" name="Ellipse 6"/>
          <p:cNvSpPr/>
          <p:nvPr/>
        </p:nvSpPr>
        <p:spPr>
          <a:xfrm>
            <a:off x="4824735" y="1731094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Ellipse 7"/>
          <p:cNvSpPr/>
          <p:nvPr/>
        </p:nvSpPr>
        <p:spPr>
          <a:xfrm>
            <a:off x="3967485" y="2202582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5753422" y="2202582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3467422" y="2702644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4396110" y="2702644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5253360" y="2702644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3753172" y="3274144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6182047" y="2702644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3253110" y="3274144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4181797" y="3274144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4610422" y="3274144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5039047" y="3274144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5539110" y="3274144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5967735" y="3274144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6467797" y="3274144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23" name="Gerade Verbindung 22"/>
          <p:cNvCxnSpPr>
            <a:endCxn id="8" idx="7"/>
          </p:cNvCxnSpPr>
          <p:nvPr/>
        </p:nvCxnSpPr>
        <p:spPr>
          <a:xfrm rot="10800000" flipV="1">
            <a:off x="4211960" y="1916832"/>
            <a:ext cx="612775" cy="327025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>
            <a:endCxn id="9" idx="1"/>
          </p:cNvCxnSpPr>
          <p:nvPr/>
        </p:nvCxnSpPr>
        <p:spPr>
          <a:xfrm>
            <a:off x="5110485" y="1916832"/>
            <a:ext cx="684212" cy="327025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34"/>
          <p:cNvCxnSpPr>
            <a:stCxn id="8" idx="3"/>
            <a:endCxn id="10" idx="7"/>
          </p:cNvCxnSpPr>
          <p:nvPr/>
        </p:nvCxnSpPr>
        <p:spPr>
          <a:xfrm rot="5400000">
            <a:off x="3711898" y="2447056"/>
            <a:ext cx="296862" cy="296863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37"/>
          <p:cNvCxnSpPr>
            <a:stCxn id="8" idx="5"/>
            <a:endCxn id="11" idx="0"/>
          </p:cNvCxnSpPr>
          <p:nvPr/>
        </p:nvCxnSpPr>
        <p:spPr>
          <a:xfrm rot="16200000" flipH="1">
            <a:off x="4247679" y="2411338"/>
            <a:ext cx="255587" cy="327025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>
            <a:stCxn id="9" idx="3"/>
            <a:endCxn id="12" idx="7"/>
          </p:cNvCxnSpPr>
          <p:nvPr/>
        </p:nvCxnSpPr>
        <p:spPr>
          <a:xfrm rot="5400000">
            <a:off x="5497835" y="2447057"/>
            <a:ext cx="296862" cy="296862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41"/>
          <p:cNvCxnSpPr>
            <a:stCxn id="9" idx="5"/>
            <a:endCxn id="14" idx="0"/>
          </p:cNvCxnSpPr>
          <p:nvPr/>
        </p:nvCxnSpPr>
        <p:spPr>
          <a:xfrm rot="16200000" flipH="1">
            <a:off x="6033616" y="2411338"/>
            <a:ext cx="255587" cy="327025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/>
          <p:cNvCxnSpPr>
            <a:stCxn id="10" idx="3"/>
            <a:endCxn id="15" idx="0"/>
          </p:cNvCxnSpPr>
          <p:nvPr/>
        </p:nvCxnSpPr>
        <p:spPr>
          <a:xfrm rot="5400000">
            <a:off x="3288828" y="3054276"/>
            <a:ext cx="327025" cy="112712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45"/>
          <p:cNvCxnSpPr>
            <a:stCxn id="10" idx="5"/>
            <a:endCxn id="13" idx="0"/>
          </p:cNvCxnSpPr>
          <p:nvPr/>
        </p:nvCxnSpPr>
        <p:spPr>
          <a:xfrm rot="16200000" flipH="1">
            <a:off x="3640459" y="3018557"/>
            <a:ext cx="327025" cy="184150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 Verbindung 47"/>
          <p:cNvCxnSpPr>
            <a:stCxn id="11" idx="3"/>
            <a:endCxn id="16" idx="0"/>
          </p:cNvCxnSpPr>
          <p:nvPr/>
        </p:nvCxnSpPr>
        <p:spPr>
          <a:xfrm rot="5400000">
            <a:off x="4217516" y="3054275"/>
            <a:ext cx="327025" cy="112713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49"/>
          <p:cNvCxnSpPr>
            <a:stCxn id="11" idx="5"/>
            <a:endCxn id="17" idx="0"/>
          </p:cNvCxnSpPr>
          <p:nvPr/>
        </p:nvCxnSpPr>
        <p:spPr>
          <a:xfrm rot="16200000" flipH="1">
            <a:off x="4533428" y="3054276"/>
            <a:ext cx="327025" cy="112712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51"/>
          <p:cNvCxnSpPr>
            <a:stCxn id="12" idx="3"/>
            <a:endCxn id="18" idx="0"/>
          </p:cNvCxnSpPr>
          <p:nvPr/>
        </p:nvCxnSpPr>
        <p:spPr>
          <a:xfrm rot="5400000">
            <a:off x="5074766" y="3054275"/>
            <a:ext cx="327025" cy="112713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53"/>
          <p:cNvCxnSpPr>
            <a:stCxn id="12" idx="5"/>
            <a:endCxn id="19" idx="0"/>
          </p:cNvCxnSpPr>
          <p:nvPr/>
        </p:nvCxnSpPr>
        <p:spPr>
          <a:xfrm rot="16200000" flipH="1">
            <a:off x="5426397" y="3018557"/>
            <a:ext cx="327025" cy="184150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55"/>
          <p:cNvCxnSpPr>
            <a:stCxn id="14" idx="3"/>
            <a:endCxn id="20" idx="0"/>
          </p:cNvCxnSpPr>
          <p:nvPr/>
        </p:nvCxnSpPr>
        <p:spPr>
          <a:xfrm rot="5400000">
            <a:off x="6003453" y="3054276"/>
            <a:ext cx="327025" cy="112712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/>
          <p:cNvCxnSpPr>
            <a:stCxn id="14" idx="5"/>
            <a:endCxn id="21" idx="0"/>
          </p:cNvCxnSpPr>
          <p:nvPr/>
        </p:nvCxnSpPr>
        <p:spPr>
          <a:xfrm rot="16200000" flipH="1">
            <a:off x="6355084" y="3018557"/>
            <a:ext cx="327025" cy="184150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hteck 58"/>
          <p:cNvSpPr/>
          <p:nvPr/>
        </p:nvSpPr>
        <p:spPr>
          <a:xfrm>
            <a:off x="3553147" y="4067894"/>
            <a:ext cx="2928938" cy="428625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3635697" y="5791919"/>
            <a:ext cx="2928938" cy="500063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2259" name="Textfeld 62"/>
          <p:cNvSpPr txBox="1">
            <a:spLocks noChangeArrowheads="1"/>
          </p:cNvSpPr>
          <p:nvPr/>
        </p:nvSpPr>
        <p:spPr bwMode="auto">
          <a:xfrm>
            <a:off x="3942085" y="3631332"/>
            <a:ext cx="23034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traversal</a:t>
            </a:r>
            <a:r>
              <a:rPr lang="de-AT" sz="2200" dirty="0">
                <a:latin typeface="Helvetica" pitchFamily="34" charset="0"/>
                <a:cs typeface="Helvetica" pitchFamily="34" charset="0"/>
              </a:rPr>
              <a:t> </a:t>
            </a: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queue</a:t>
            </a:r>
          </a:p>
        </p:txBody>
      </p:sp>
      <p:sp>
        <p:nvSpPr>
          <p:cNvPr id="52260" name="Textfeld 65"/>
          <p:cNvSpPr txBox="1">
            <a:spLocks noChangeArrowheads="1"/>
          </p:cNvSpPr>
          <p:nvPr/>
        </p:nvSpPr>
        <p:spPr bwMode="auto">
          <a:xfrm>
            <a:off x="4157985" y="6266582"/>
            <a:ext cx="2000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400">
                <a:solidFill>
                  <a:srgbClr val="000000"/>
                </a:solidFill>
              </a:rPr>
              <a:t>query queue</a:t>
            </a:r>
          </a:p>
        </p:txBody>
      </p:sp>
      <p:sp>
        <p:nvSpPr>
          <p:cNvPr id="91" name="Ellipse 90"/>
          <p:cNvSpPr/>
          <p:nvPr/>
        </p:nvSpPr>
        <p:spPr>
          <a:xfrm>
            <a:off x="3696022" y="4139332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2" name="Ellipse 91"/>
          <p:cNvSpPr/>
          <p:nvPr/>
        </p:nvSpPr>
        <p:spPr>
          <a:xfrm>
            <a:off x="4053210" y="4139332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3" name="Ellipse 92"/>
          <p:cNvSpPr/>
          <p:nvPr/>
        </p:nvSpPr>
        <p:spPr>
          <a:xfrm>
            <a:off x="4410397" y="4139332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4" name="Ellipse 93"/>
          <p:cNvSpPr/>
          <p:nvPr/>
        </p:nvSpPr>
        <p:spPr>
          <a:xfrm>
            <a:off x="4767585" y="4139332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6" name="Ellipse 95"/>
          <p:cNvSpPr/>
          <p:nvPr/>
        </p:nvSpPr>
        <p:spPr>
          <a:xfrm>
            <a:off x="5124772" y="4139332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7" name="Ellipse 96"/>
          <p:cNvSpPr/>
          <p:nvPr/>
        </p:nvSpPr>
        <p:spPr>
          <a:xfrm>
            <a:off x="5481960" y="4139332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989335" y="4063132"/>
            <a:ext cx="184943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issue queries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989335" y="4783857"/>
            <a:ext cx="22574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meanwhile, </a:t>
            </a:r>
            <a:br>
              <a:rPr lang="de-AT" sz="220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do some work ...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989335" y="5791919"/>
            <a:ext cx="249299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fetch query </a:t>
            </a:r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results</a:t>
            </a:r>
          </a:p>
          <a:p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if available</a:t>
            </a:r>
            <a:endParaRPr lang="de-AT" sz="2200" dirty="0">
              <a:solidFill>
                <a:srgbClr val="000000"/>
              </a:solidFill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0046 L -4.72222E-6 0.2620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2.22222E-6 0.26204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1111E-6 L 2.77778E-7 0.26204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2.77778E-6 0.26204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-4.72222E-6 0.26204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2.22222E-6 0.26204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6" grpId="0" animBg="1"/>
      <p:bldP spid="96" grpId="1" animBg="1"/>
      <p:bldP spid="97" grpId="0" animBg="1"/>
      <p:bldP spid="97" grpId="1" animBg="1"/>
      <p:bldP spid="49" grpId="0" build="allAtOnce"/>
      <p:bldP spid="51" grpId="0" build="allAtOnce"/>
      <p:bldP spid="53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hc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140968"/>
            <a:ext cx="883285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620688"/>
            <a:ext cx="8305800" cy="960437"/>
          </a:xfrm>
        </p:spPr>
        <p:txBody>
          <a:bodyPr/>
          <a:lstStyle/>
          <a:p>
            <a:pPr eaLnBrk="1" hangingPunct="1"/>
            <a:r>
              <a:rPr lang="de-AT" dirty="0" smtClean="0"/>
              <a:t>CHC: Comparison Video</a:t>
            </a:r>
            <a:endParaRPr lang="de-DE" dirty="0" smtClean="0"/>
          </a:p>
        </p:txBody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2858" y="1701894"/>
            <a:ext cx="8578850" cy="4857750"/>
          </a:xfrm>
        </p:spPr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</a:rPr>
              <a:t>View frustum culling (VFC) vhs. CHC</a:t>
            </a:r>
          </a:p>
          <a:p>
            <a:pPr eaLnBrk="1" hangingPunct="1"/>
            <a:r>
              <a:rPr lang="de-DE" dirty="0" smtClean="0">
                <a:solidFill>
                  <a:srgbClr val="000000"/>
                </a:solidFill>
              </a:rPr>
              <a:t>Note VFC frame rate drops in same walkthrough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2510" y="3149278"/>
            <a:ext cx="1079500" cy="63976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3" name="Rectangle 12"/>
          <p:cNvSpPr/>
          <p:nvPr/>
        </p:nvSpPr>
        <p:spPr>
          <a:xfrm>
            <a:off x="4620494" y="3149278"/>
            <a:ext cx="1116012" cy="63976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4" name="Rectangle 13"/>
          <p:cNvSpPr/>
          <p:nvPr/>
        </p:nvSpPr>
        <p:spPr>
          <a:xfrm>
            <a:off x="2843783" y="5084911"/>
            <a:ext cx="1800225" cy="13684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5" name="Rectangle 14"/>
          <p:cNvSpPr/>
          <p:nvPr/>
        </p:nvSpPr>
        <p:spPr>
          <a:xfrm>
            <a:off x="7236296" y="5084911"/>
            <a:ext cx="1800225" cy="13684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9552" y="2710081"/>
            <a:ext cx="165618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AT" sz="2200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VFC : FPS</a:t>
            </a:r>
            <a:endParaRPr lang="de-AT" sz="2200" dirty="0">
              <a:solidFill>
                <a:srgbClr val="FF0000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79254" y="6426200"/>
            <a:ext cx="20367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bird‘s eye view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788024" y="2708920"/>
            <a:ext cx="157927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CHC : FPS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145337" y="6453584"/>
            <a:ext cx="20351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bird‘s eye 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  <p:bldP spid="16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 idx="4294967295"/>
          </p:nvPr>
        </p:nvSpPr>
        <p:spPr>
          <a:xfrm>
            <a:off x="609600" y="620688"/>
            <a:ext cx="8305800" cy="960437"/>
          </a:xfrm>
        </p:spPr>
        <p:txBody>
          <a:bodyPr/>
          <a:lstStyle/>
          <a:p>
            <a:r>
              <a:rPr lang="de-DE" dirty="0" smtClean="0"/>
              <a:t>Problems of CHC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632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701254"/>
            <a:ext cx="8532440" cy="4464050"/>
          </a:xfrm>
        </p:spPr>
        <p:txBody>
          <a:bodyPr/>
          <a:lstStyle/>
          <a:p>
            <a:r>
              <a:rPr lang="en-US" dirty="0" smtClean="0"/>
              <a:t>Queries all visible leaves </a:t>
            </a:r>
            <a:r>
              <a:rPr lang="de-DE" dirty="0" smtClean="0"/>
              <a:t>→</a:t>
            </a:r>
            <a:r>
              <a:rPr lang="en-US" dirty="0" smtClean="0"/>
              <a:t> wasted queries</a:t>
            </a:r>
          </a:p>
          <a:p>
            <a:r>
              <a:rPr lang="de-AT" dirty="0" smtClean="0"/>
              <a:t>Query cost</a:t>
            </a:r>
          </a:p>
          <a:p>
            <a:r>
              <a:rPr lang="de-AT" dirty="0" smtClean="0"/>
              <a:t>For overhead viewpoints often </a:t>
            </a:r>
            <a:r>
              <a:rPr lang="de-AT" dirty="0" smtClean="0">
                <a:solidFill>
                  <a:schemeClr val="accent1"/>
                </a:solidFill>
              </a:rPr>
              <a:t>slower</a:t>
            </a:r>
            <a:r>
              <a:rPr lang="de-AT" dirty="0" smtClean="0"/>
              <a:t> than VFC</a:t>
            </a:r>
          </a:p>
        </p:txBody>
      </p:sp>
      <p:pic>
        <p:nvPicPr>
          <p:cNvPr id="56325" name="Picture 1" descr="C:\oliver\matt\trunk\phd\images\pompeii_overvie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717032"/>
            <a:ext cx="399544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56325" y="6376988"/>
            <a:ext cx="538163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8D505A5-1896-4B93-98D9-006A67294A04}" type="slidenum">
              <a:rPr lang="de-AT" smtClean="0"/>
              <a:pPr/>
              <a:t>26</a:t>
            </a:fld>
            <a:endParaRPr lang="de-AT" smtClean="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620688"/>
            <a:ext cx="8305800" cy="960437"/>
          </a:xfrm>
        </p:spPr>
        <p:txBody>
          <a:bodyPr/>
          <a:lstStyle/>
          <a:p>
            <a:pPr eaLnBrk="1" hangingPunct="1"/>
            <a:r>
              <a:rPr lang="de-AT" dirty="0" smtClean="0"/>
              <a:t>CHC++ [Mattausch08]</a:t>
            </a:r>
            <a:endParaRPr lang="de-DE" dirty="0" smtClean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00808"/>
            <a:ext cx="8305800" cy="4800600"/>
          </a:xfrm>
        </p:spPr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</a:rPr>
              <a:t>Reduction of </a:t>
            </a:r>
            <a:r>
              <a:rPr lang="de-DE" dirty="0" smtClean="0">
                <a:solidFill>
                  <a:schemeClr val="accent1"/>
                </a:solidFill>
              </a:rPr>
              <a:t>query number</a:t>
            </a:r>
          </a:p>
          <a:p>
            <a:pPr lvl="1" eaLnBrk="1" hangingPunct="1">
              <a:buSzPct val="74000"/>
            </a:pPr>
            <a:r>
              <a:rPr lang="de-DE" dirty="0" smtClean="0">
                <a:solidFill>
                  <a:srgbClr val="000000"/>
                </a:solidFill>
              </a:rPr>
              <a:t>Previously invisible nodes: multiqueries</a:t>
            </a:r>
          </a:p>
          <a:p>
            <a:pPr lvl="1" eaLnBrk="1" hangingPunct="1">
              <a:buSzPct val="74000"/>
            </a:pPr>
            <a:r>
              <a:rPr lang="de-DE" dirty="0" smtClean="0">
                <a:solidFill>
                  <a:srgbClr val="000000"/>
                </a:solidFill>
              </a:rPr>
              <a:t>Previously visible nodes: randomization</a:t>
            </a:r>
          </a:p>
          <a:p>
            <a:pPr eaLnBrk="1" hangingPunct="1"/>
            <a:r>
              <a:rPr lang="de-AT" dirty="0" smtClean="0">
                <a:solidFill>
                  <a:srgbClr val="000000"/>
                </a:solidFill>
              </a:rPr>
              <a:t>Reduction of </a:t>
            </a:r>
            <a:r>
              <a:rPr lang="de-AT" dirty="0" smtClean="0">
                <a:solidFill>
                  <a:schemeClr val="accent1"/>
                </a:solidFill>
              </a:rPr>
              <a:t>query cost</a:t>
            </a:r>
          </a:p>
          <a:p>
            <a:pPr lvl="1" eaLnBrk="1" hangingPunct="1">
              <a:buSzPct val="74000"/>
            </a:pPr>
            <a:r>
              <a:rPr lang="de-AT" dirty="0" smtClean="0">
                <a:solidFill>
                  <a:srgbClr val="000000"/>
                </a:solidFill>
              </a:rPr>
              <a:t>Query batching</a:t>
            </a:r>
          </a:p>
          <a:p>
            <a:pPr>
              <a:buSzPct val="74000"/>
            </a:pPr>
            <a:r>
              <a:rPr lang="de-AT" dirty="0" smtClean="0">
                <a:solidFill>
                  <a:srgbClr val="000000"/>
                </a:solidFill>
              </a:rPr>
              <a:t>Keeps conceptual</a:t>
            </a:r>
            <a:r>
              <a:rPr lang="de-AT" dirty="0" smtClean="0">
                <a:solidFill>
                  <a:schemeClr val="tx1"/>
                </a:solidFill>
              </a:rPr>
              <a:t> </a:t>
            </a:r>
            <a:r>
              <a:rPr lang="de-AT" dirty="0" smtClean="0">
                <a:solidFill>
                  <a:schemeClr val="accent1"/>
                </a:solidFill>
              </a:rPr>
              <a:t>simplicity</a:t>
            </a:r>
            <a:r>
              <a:rPr lang="de-AT" dirty="0" smtClean="0">
                <a:solidFill>
                  <a:srgbClr val="3333CC"/>
                </a:solidFill>
              </a:rPr>
              <a:t> </a:t>
            </a:r>
            <a:r>
              <a:rPr lang="de-AT" dirty="0" smtClean="0">
                <a:solidFill>
                  <a:srgbClr val="000000"/>
                </a:solidFill>
              </a:rPr>
              <a:t>of CHC</a:t>
            </a:r>
          </a:p>
          <a:p>
            <a:pPr eaLnBrk="1" hangingPunct="1">
              <a:buNone/>
            </a:pPr>
            <a:endParaRPr lang="de-DE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20688"/>
            <a:ext cx="8305800" cy="960437"/>
          </a:xfrm>
        </p:spPr>
        <p:txBody>
          <a:bodyPr/>
          <a:lstStyle/>
          <a:p>
            <a:r>
              <a:rPr lang="de-AT" dirty="0" smtClean="0"/>
              <a:t>CHC++: Make Further Use of TC</a:t>
            </a:r>
            <a:endParaRPr lang="de-DE" dirty="0" smtClean="0"/>
          </a:p>
        </p:txBody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00808"/>
            <a:ext cx="8305800" cy="4800600"/>
          </a:xfrm>
        </p:spPr>
        <p:txBody>
          <a:bodyPr/>
          <a:lstStyle/>
          <a:p>
            <a:pPr eaLnBrk="1" hangingPunct="1">
              <a:defRPr/>
            </a:pPr>
            <a:r>
              <a:rPr lang="de-DE" dirty="0" smtClean="0">
                <a:solidFill>
                  <a:srgbClr val="000000"/>
                </a:solidFill>
              </a:rPr>
              <a:t>Reduction of </a:t>
            </a:r>
            <a:r>
              <a:rPr lang="de-DE" dirty="0" smtClean="0">
                <a:solidFill>
                  <a:schemeClr val="accent1"/>
                </a:solidFill>
              </a:rPr>
              <a:t>query number</a:t>
            </a:r>
          </a:p>
          <a:p>
            <a:pPr lvl="1" eaLnBrk="1" hangingPunct="1">
              <a:buSzPct val="74000"/>
              <a:defRPr/>
            </a:pPr>
            <a:r>
              <a:rPr lang="de-DE" dirty="0" smtClean="0">
                <a:solidFill>
                  <a:srgbClr val="000000"/>
                </a:solidFill>
              </a:rPr>
              <a:t>Previously invisible nodes: multiqueries</a:t>
            </a:r>
          </a:p>
          <a:p>
            <a:pPr lvl="1" eaLnBrk="1" hangingPunct="1">
              <a:buSzPct val="74000"/>
              <a:defRPr/>
            </a:pPr>
            <a:r>
              <a:rPr lang="de-DE" dirty="0" smtClean="0">
                <a:solidFill>
                  <a:schemeClr val="bg2">
                    <a:lumMod val="65000"/>
                  </a:schemeClr>
                </a:solidFill>
              </a:rPr>
              <a:t>Previously visible nodes: randomization</a:t>
            </a:r>
          </a:p>
          <a:p>
            <a:pPr eaLnBrk="1" hangingPunct="1">
              <a:defRPr/>
            </a:pPr>
            <a:r>
              <a:rPr lang="de-AT" dirty="0" smtClean="0">
                <a:solidFill>
                  <a:schemeClr val="bg2">
                    <a:lumMod val="65000"/>
                  </a:schemeClr>
                </a:solidFill>
              </a:rPr>
              <a:t>Reduction of query cost</a:t>
            </a:r>
          </a:p>
          <a:p>
            <a:pPr lvl="1" eaLnBrk="1" hangingPunct="1">
              <a:buSzPct val="74000"/>
              <a:defRPr/>
            </a:pPr>
            <a:r>
              <a:rPr lang="de-AT" dirty="0" smtClean="0">
                <a:solidFill>
                  <a:schemeClr val="bg2">
                    <a:lumMod val="65000"/>
                  </a:schemeClr>
                </a:solidFill>
              </a:rPr>
              <a:t>Query batching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1374464" y="2329424"/>
            <a:ext cx="5832648" cy="417512"/>
          </a:xfrm>
          <a:prstGeom prst="rect">
            <a:avLst/>
          </a:prstGeom>
          <a:noFill/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de-AT" dirty="0">
              <a:solidFill>
                <a:schemeClr val="accent5"/>
              </a:solidFill>
              <a:ea typeface="MS Gothic" charset="-128"/>
              <a:cs typeface="Arial" pitchFamily="34" charset="0"/>
            </a:endParaRPr>
          </a:p>
        </p:txBody>
      </p:sp>
      <p:sp>
        <p:nvSpPr>
          <p:cNvPr id="70662" name="Right Arrow 8"/>
          <p:cNvSpPr>
            <a:spLocks noChangeArrowheads="1"/>
          </p:cNvSpPr>
          <p:nvPr/>
        </p:nvSpPr>
        <p:spPr bwMode="auto">
          <a:xfrm flipH="1">
            <a:off x="7452320" y="2276872"/>
            <a:ext cx="642937" cy="484188"/>
          </a:xfrm>
          <a:prstGeom prst="rightArrow">
            <a:avLst>
              <a:gd name="adj1" fmla="val 50000"/>
              <a:gd name="adj2" fmla="val 5004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DE">
              <a:solidFill>
                <a:schemeClr val="bg1"/>
              </a:solidFill>
              <a:ea typeface="MS Gothic" pitchFamily="49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 idx="4294967295"/>
          </p:nvPr>
        </p:nvSpPr>
        <p:spPr>
          <a:xfrm>
            <a:off x="586680" y="596355"/>
            <a:ext cx="8305800" cy="960437"/>
          </a:xfrm>
        </p:spPr>
        <p:txBody>
          <a:bodyPr/>
          <a:lstStyle/>
          <a:p>
            <a:r>
              <a:rPr lang="en-US" dirty="0" smtClean="0"/>
              <a:t>CHC++: </a:t>
            </a:r>
            <a:r>
              <a:rPr lang="en-US" dirty="0" err="1" smtClean="0"/>
              <a:t>Multiqueries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5539" name="Content Placeholder 2"/>
          <p:cNvSpPr>
            <a:spLocks noGrp="1"/>
          </p:cNvSpPr>
          <p:nvPr>
            <p:ph idx="4294967295"/>
          </p:nvPr>
        </p:nvSpPr>
        <p:spPr>
          <a:xfrm>
            <a:off x="609600" y="1700808"/>
            <a:ext cx="8305800" cy="4800600"/>
          </a:xfrm>
        </p:spPr>
        <p:txBody>
          <a:bodyPr/>
          <a:lstStyle/>
          <a:p>
            <a:r>
              <a:rPr lang="de-AT" dirty="0" smtClean="0"/>
              <a:t>Idea: If nodes invisible for long time</a:t>
            </a:r>
            <a:endParaRPr lang="en-US" dirty="0" smtClean="0"/>
          </a:p>
          <a:p>
            <a:pPr lvl="1"/>
            <a:r>
              <a:rPr lang="de-AT" dirty="0" smtClean="0"/>
              <a:t>Likely to stay invisible </a:t>
            </a:r>
          </a:p>
          <a:p>
            <a:pPr lvl="1"/>
            <a:r>
              <a:rPr lang="en-US" dirty="0" smtClean="0"/>
              <a:t>Example: car engine blocks in cars in a parking lot</a:t>
            </a:r>
          </a:p>
          <a:p>
            <a:r>
              <a:rPr lang="de-AT" dirty="0" smtClean="0"/>
              <a:t>Cover </a:t>
            </a:r>
            <a:r>
              <a:rPr lang="de-AT" dirty="0" smtClean="0">
                <a:solidFill>
                  <a:schemeClr val="accent1"/>
                </a:solidFill>
              </a:rPr>
              <a:t>many</a:t>
            </a:r>
            <a:r>
              <a:rPr lang="de-AT" dirty="0" smtClean="0"/>
              <a:t> (distributed) nodes with </a:t>
            </a:r>
            <a:r>
              <a:rPr lang="de-AT" dirty="0" smtClean="0">
                <a:solidFill>
                  <a:schemeClr val="accent1"/>
                </a:solidFill>
              </a:rPr>
              <a:t>single</a:t>
            </a:r>
            <a:r>
              <a:rPr lang="de-AT" dirty="0" smtClean="0"/>
              <a:t> query</a:t>
            </a:r>
          </a:p>
        </p:txBody>
      </p:sp>
      <p:sp>
        <p:nvSpPr>
          <p:cNvPr id="65540" name="Slide Number Placeholder 3"/>
          <p:cNvSpPr txBox="1">
            <a:spLocks noGrp="1"/>
          </p:cNvSpPr>
          <p:nvPr/>
        </p:nvSpPr>
        <p:spPr bwMode="auto">
          <a:xfrm>
            <a:off x="6156325" y="6376988"/>
            <a:ext cx="5381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AB9D0DC1-F9C1-4ACF-9F08-2A916642EE1C}" type="slidenum">
              <a:rPr lang="en-US" sz="1200">
                <a:solidFill>
                  <a:srgbClr val="898989"/>
                </a:solidFill>
                <a:latin typeface="Helvetica" pitchFamily="34" charset="0"/>
                <a:cs typeface="Helvetica" pitchFamily="34" charset="0"/>
              </a:rPr>
              <a:pPr algn="r"/>
              <a:t>28</a:t>
            </a:fld>
            <a:endParaRPr lang="en-US" sz="1200">
              <a:solidFill>
                <a:srgbClr val="898989"/>
              </a:solidFill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65541" name="Picture 6" descr="nsx_link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941168"/>
            <a:ext cx="5256212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Picture 7" descr="C:\Downloads\presentations\parking_l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365104"/>
            <a:ext cx="3049588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40175" y="1688053"/>
            <a:ext cx="9024937" cy="5664200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de-AT" dirty="0" smtClean="0">
                <a:solidFill>
                  <a:srgbClr val="000000"/>
                </a:solidFill>
              </a:rPr>
              <a:t>Test </a:t>
            </a:r>
            <a:r>
              <a:rPr lang="de-AT" i="1" dirty="0" smtClean="0">
                <a:solidFill>
                  <a:srgbClr val="000000"/>
                </a:solidFill>
              </a:rPr>
              <a:t>q</a:t>
            </a:r>
            <a:r>
              <a:rPr lang="de-AT" dirty="0" smtClean="0">
                <a:solidFill>
                  <a:srgbClr val="000000"/>
                </a:solidFill>
              </a:rPr>
              <a:t> nodes with single (multi)query</a:t>
            </a:r>
          </a:p>
          <a:p>
            <a:pPr lvl="1" eaLnBrk="1" hangingPunct="1">
              <a:buSzPct val="74000"/>
              <a:defRPr/>
            </a:pPr>
            <a:r>
              <a:rPr lang="de-AT" dirty="0" smtClean="0">
                <a:solidFill>
                  <a:schemeClr val="bg1">
                    <a:lumMod val="65000"/>
                  </a:schemeClr>
                </a:solidFill>
              </a:rPr>
              <a:t>Invisible → saved (</a:t>
            </a:r>
            <a:r>
              <a:rPr lang="de-AT" i="1" dirty="0" smtClean="0">
                <a:solidFill>
                  <a:schemeClr val="bg1">
                    <a:lumMod val="65000"/>
                  </a:schemeClr>
                </a:solidFill>
              </a:rPr>
              <a:t>q</a:t>
            </a:r>
            <a:r>
              <a:rPr lang="de-AT" dirty="0" smtClean="0">
                <a:solidFill>
                  <a:schemeClr val="bg1">
                    <a:lumMod val="65000"/>
                  </a:schemeClr>
                </a:solidFill>
              </a:rPr>
              <a:t> – 1) queries</a:t>
            </a:r>
          </a:p>
          <a:p>
            <a:pPr lvl="1" eaLnBrk="1" hangingPunct="1">
              <a:buSzPct val="74000"/>
              <a:defRPr/>
            </a:pPr>
            <a:r>
              <a:rPr lang="de-AT" dirty="0" smtClean="0">
                <a:solidFill>
                  <a:schemeClr val="bg1">
                    <a:lumMod val="65000"/>
                  </a:schemeClr>
                </a:solidFill>
              </a:rPr>
              <a:t>Visible</a:t>
            </a:r>
          </a:p>
        </p:txBody>
      </p:sp>
      <p:sp>
        <p:nvSpPr>
          <p:cNvPr id="22" name="Isosceles Triangle 21"/>
          <p:cNvSpPr/>
          <p:nvPr/>
        </p:nvSpPr>
        <p:spPr>
          <a:xfrm flipV="1">
            <a:off x="4411713" y="3429000"/>
            <a:ext cx="1643062" cy="2786063"/>
          </a:xfrm>
          <a:prstGeom prst="triangle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6565" name="Rectangle 4"/>
          <p:cNvSpPr>
            <a:spLocks noGrp="1" noChangeArrowheads="1"/>
          </p:cNvSpPr>
          <p:nvPr>
            <p:ph type="title"/>
          </p:nvPr>
        </p:nvSpPr>
        <p:spPr>
          <a:xfrm>
            <a:off x="619328" y="620688"/>
            <a:ext cx="8305800" cy="960437"/>
          </a:xfrm>
        </p:spPr>
        <p:txBody>
          <a:bodyPr/>
          <a:lstStyle/>
          <a:p>
            <a:pPr eaLnBrk="1" hangingPunct="1"/>
            <a:r>
              <a:rPr lang="en-US" dirty="0" smtClean="0"/>
              <a:t>CHC++: </a:t>
            </a:r>
            <a:r>
              <a:rPr lang="en-US" dirty="0" err="1" smtClean="0"/>
              <a:t>Multiqueries</a:t>
            </a:r>
            <a:endParaRPr lang="de-AT" dirty="0" smtClean="0"/>
          </a:p>
        </p:txBody>
      </p:sp>
      <p:pic>
        <p:nvPicPr>
          <p:cNvPr id="66566" name="Picture 3" descr="D:\oli\download\img10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3025" y="3500438"/>
            <a:ext cx="8096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6567" name="Picture 3" descr="D:\oli\download\img10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0588" y="3440113"/>
            <a:ext cx="982662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6568" name="Picture 3" descr="D:\oli\download\img100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6025" y="3929063"/>
            <a:ext cx="8683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6569" name="Picture 3" descr="D:\oli\download\img10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63" y="3857625"/>
            <a:ext cx="98266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6570" name="Picture 3" descr="D:\oli\download\img100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4775" y="4102100"/>
            <a:ext cx="785813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19"/>
          <p:cNvSpPr/>
          <p:nvPr/>
        </p:nvSpPr>
        <p:spPr>
          <a:xfrm>
            <a:off x="2268588" y="5143500"/>
            <a:ext cx="2643187" cy="428625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54713" y="5143500"/>
            <a:ext cx="2571750" cy="428625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68588" y="3857625"/>
            <a:ext cx="1143000" cy="1214438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411588" y="3500438"/>
            <a:ext cx="928687" cy="1000125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83338" y="4071938"/>
            <a:ext cx="928687" cy="1000125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840588" y="3440113"/>
            <a:ext cx="1071562" cy="1214437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589513" y="3935413"/>
            <a:ext cx="928687" cy="1071562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B0F0"/>
              </a:solidFill>
              <a:cs typeface="Arial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411713" y="3857625"/>
            <a:ext cx="1214437" cy="1214438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DE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467150" y="5707063"/>
            <a:ext cx="30861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Arial" charset="0"/>
              <a:buChar char="×"/>
            </a:pP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 multiquery    failed!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394125" y="5661248"/>
            <a:ext cx="3708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B050"/>
              </a:buClr>
              <a:buFont typeface="Wingdings" pitchFamily="2" charset="2"/>
              <a:buChar char="ü"/>
            </a:pPr>
            <a:r>
              <a:rPr lang="de-AT" sz="2400" dirty="0"/>
              <a:t> </a:t>
            </a: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multiquery    passed</a:t>
            </a:r>
          </a:p>
        </p:txBody>
      </p:sp>
      <p:sp>
        <p:nvSpPr>
          <p:cNvPr id="33" name="Oval 32"/>
          <p:cNvSpPr/>
          <p:nvPr/>
        </p:nvSpPr>
        <p:spPr>
          <a:xfrm>
            <a:off x="5264200" y="6410325"/>
            <a:ext cx="71438" cy="730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pic>
        <p:nvPicPr>
          <p:cNvPr id="66582" name="Picture 8" descr="C:\Users\cgc\AppData\Local\Microsoft\Windows\Temporary Internet Files\Content.IE5\834BJ7QH\MC900434799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80038" y="614203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971600" y="4221163"/>
            <a:ext cx="10953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case 1: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971600" y="4221088"/>
            <a:ext cx="10953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case 2:</a:t>
            </a:r>
            <a:endParaRPr lang="de-AT" sz="2200" dirty="0">
              <a:solidFill>
                <a:srgbClr val="000000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75657" y="2780928"/>
            <a:ext cx="7668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>
              <a:buSzPct val="74000"/>
              <a:buFont typeface="Wingdings" pitchFamily="2" charset="2"/>
              <a:buNone/>
              <a:defRPr/>
            </a:pPr>
            <a:r>
              <a:rPr lang="de-AT" sz="28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→ q more individual queries - wasted one!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"/>
                            </p:stCondLst>
                            <p:childTnLst>
                              <p:par>
                                <p:cTn id="13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000"/>
                            </p:stCondLst>
                            <p:childTnLst>
                              <p:par>
                                <p:cTn id="15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4" grpId="3" animBg="1"/>
      <p:bldP spid="24" grpId="4" animBg="1"/>
      <p:bldP spid="25" grpId="0" animBg="1"/>
      <p:bldP spid="25" grpId="1" animBg="1"/>
      <p:bldP spid="25" grpId="2" animBg="1"/>
      <p:bldP spid="25" grpId="3" animBg="1"/>
      <p:bldP spid="25" grpId="4" animBg="1"/>
      <p:bldP spid="27" grpId="0" animBg="1"/>
      <p:bldP spid="27" grpId="1" animBg="1"/>
      <p:bldP spid="27" grpId="2" animBg="1"/>
      <p:bldP spid="27" grpId="3" animBg="1"/>
      <p:bldP spid="27" grpId="4" animBg="1"/>
      <p:bldP spid="28" grpId="0" animBg="1"/>
      <p:bldP spid="28" grpId="1" animBg="1"/>
      <p:bldP spid="28" grpId="2" animBg="1"/>
      <p:bldP spid="31" grpId="0" animBg="1"/>
      <p:bldP spid="31" grpId="1" animBg="1"/>
      <p:bldP spid="30" grpId="0"/>
      <p:bldP spid="30" grpId="1"/>
      <p:bldP spid="29" grpId="0"/>
      <p:bldP spid="29" grpId="1"/>
      <p:bldP spid="26" grpId="0" build="allAtOnce"/>
      <p:bldP spid="26" grpId="1" build="allAtOnce"/>
      <p:bldP spid="3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611561" y="1772816"/>
            <a:ext cx="8064896" cy="4857750"/>
          </a:xfrm>
        </p:spPr>
        <p:txBody>
          <a:bodyPr/>
          <a:lstStyle/>
          <a:p>
            <a:r>
              <a:rPr lang="de-AT" dirty="0" smtClean="0">
                <a:solidFill>
                  <a:srgbClr val="000000"/>
                </a:solidFill>
              </a:rPr>
              <a:t>Massive models with complex interior parts</a:t>
            </a:r>
          </a:p>
          <a:p>
            <a:r>
              <a:rPr lang="de-AT" dirty="0" smtClean="0">
                <a:solidFill>
                  <a:srgbClr val="000000"/>
                </a:solidFill>
              </a:rPr>
              <a:t>Naive rendering impossible for most GPUs</a:t>
            </a:r>
          </a:p>
        </p:txBody>
      </p:sp>
      <p:sp>
        <p:nvSpPr>
          <p:cNvPr id="3072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727547"/>
            <a:ext cx="7761287" cy="757237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AT" dirty="0" smtClean="0"/>
              <a:t>Visibility Culling: Motivation</a:t>
            </a:r>
            <a:endParaRPr lang="en-US" dirty="0" smtClean="0"/>
          </a:p>
        </p:txBody>
      </p:sp>
      <p:pic>
        <p:nvPicPr>
          <p:cNvPr id="30725" name="Picture 1" descr="C:\Users\cgc\Downloads\full_teaser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996952"/>
            <a:ext cx="3389313" cy="338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2" descr="C:\Users\cgc\Downloads\full_teaser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2996952"/>
            <a:ext cx="3394075" cy="3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Box 7"/>
          <p:cNvSpPr txBox="1">
            <a:spLocks noChangeArrowheads="1"/>
          </p:cNvSpPr>
          <p:nvPr/>
        </p:nvSpPr>
        <p:spPr bwMode="auto">
          <a:xfrm>
            <a:off x="1475656" y="6381328"/>
            <a:ext cx="65579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[image courtesy of Saarland </a:t>
            </a:r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University </a:t>
            </a: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and Boeing]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 idx="4294967295"/>
          </p:nvPr>
        </p:nvSpPr>
        <p:spPr>
          <a:xfrm>
            <a:off x="609600" y="620688"/>
            <a:ext cx="8305800" cy="960437"/>
          </a:xfrm>
        </p:spPr>
        <p:txBody>
          <a:bodyPr/>
          <a:lstStyle/>
          <a:p>
            <a:r>
              <a:rPr lang="en-US" dirty="0" err="1" smtClean="0"/>
              <a:t>Multiqueries</a:t>
            </a:r>
            <a:r>
              <a:rPr lang="en-US" dirty="0" smtClean="0"/>
              <a:t>: Greedy Algorithm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7587" name="Content Placeholder 2"/>
          <p:cNvSpPr>
            <a:spLocks noGrp="1"/>
          </p:cNvSpPr>
          <p:nvPr>
            <p:ph idx="4294967295"/>
          </p:nvPr>
        </p:nvSpPr>
        <p:spPr>
          <a:xfrm>
            <a:off x="609600" y="1700808"/>
            <a:ext cx="8714928" cy="4800600"/>
          </a:xfrm>
        </p:spPr>
        <p:txBody>
          <a:bodyPr/>
          <a:lstStyle/>
          <a:p>
            <a:pPr eaLnBrk="1" hangingPunct="1"/>
            <a:r>
              <a:rPr lang="de-AT" dirty="0" smtClean="0"/>
              <a:t>Use </a:t>
            </a:r>
            <a:r>
              <a:rPr lang="de-AT" dirty="0" smtClean="0">
                <a:solidFill>
                  <a:schemeClr val="accent1"/>
                </a:solidFill>
              </a:rPr>
              <a:t>probability</a:t>
            </a:r>
            <a:r>
              <a:rPr lang="de-AT" dirty="0" smtClean="0"/>
              <a:t> that node stays invisible</a:t>
            </a:r>
          </a:p>
          <a:p>
            <a:pPr eaLnBrk="1" hangingPunct="1"/>
            <a:r>
              <a:rPr lang="de-AT" dirty="0" smtClean="0"/>
              <a:t>Find optimal query size  (</a:t>
            </a:r>
            <a:r>
              <a:rPr lang="de-AT" dirty="0" smtClean="0">
                <a:solidFill>
                  <a:schemeClr val="accent1"/>
                </a:solidFill>
              </a:rPr>
              <a:t>cost / benefit model</a:t>
            </a:r>
            <a:r>
              <a:rPr lang="de-AT" dirty="0" smtClean="0">
                <a:solidFill>
                  <a:srgbClr val="000000"/>
                </a:solidFill>
              </a:rPr>
              <a:t>)</a:t>
            </a:r>
          </a:p>
        </p:txBody>
      </p:sp>
      <p:pic>
        <p:nvPicPr>
          <p:cNvPr id="67589" name="Picture 5" descr="D:\oli\work\bittner\papers\CHC_revisited\images\teaser_scene2.png"/>
          <p:cNvPicPr>
            <a:picLocks noChangeAspect="1" noChangeArrowheads="1"/>
          </p:cNvPicPr>
          <p:nvPr/>
        </p:nvPicPr>
        <p:blipFill>
          <a:blip r:embed="rId2" cstate="print">
            <a:lum bright="14000" contrast="10000"/>
          </a:blip>
          <a:srcRect/>
          <a:stretch>
            <a:fillRect/>
          </a:stretch>
        </p:blipFill>
        <p:spPr bwMode="auto">
          <a:xfrm>
            <a:off x="827584" y="3140968"/>
            <a:ext cx="3878262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8" descr="D:\oli\work\batched_queries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140968"/>
            <a:ext cx="3511550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TextBox 11"/>
          <p:cNvSpPr txBox="1">
            <a:spLocks noChangeArrowheads="1"/>
          </p:cNvSpPr>
          <p:nvPr/>
        </p:nvSpPr>
        <p:spPr bwMode="auto">
          <a:xfrm>
            <a:off x="2267744" y="6237312"/>
            <a:ext cx="576064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This view is covered </a:t>
            </a: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with 3 multiqueries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33090" y="1701626"/>
            <a:ext cx="8907462" cy="2231430"/>
          </a:xfrm>
        </p:spPr>
        <p:txBody>
          <a:bodyPr/>
          <a:lstStyle/>
          <a:p>
            <a:pPr eaLnBrk="1" hangingPunct="1"/>
            <a:r>
              <a:rPr lang="de-AT" dirty="0" smtClean="0">
                <a:solidFill>
                  <a:srgbClr val="000000"/>
                </a:solidFill>
              </a:rPr>
              <a:t>Estimate probability that previously visible node</a:t>
            </a:r>
            <a:br>
              <a:rPr lang="de-AT" dirty="0" smtClean="0">
                <a:solidFill>
                  <a:srgbClr val="000000"/>
                </a:solidFill>
              </a:rPr>
            </a:br>
            <a:r>
              <a:rPr lang="de-AT" dirty="0" smtClean="0">
                <a:solidFill>
                  <a:srgbClr val="000000"/>
                </a:solidFill>
              </a:rPr>
              <a:t>will stay invisible if it was invisible for </a:t>
            </a:r>
            <a:r>
              <a:rPr lang="de-AT" i="1" dirty="0" smtClean="0">
                <a:solidFill>
                  <a:srgbClr val="000000"/>
                </a:solidFill>
              </a:rPr>
              <a:t>k</a:t>
            </a:r>
            <a:r>
              <a:rPr lang="de-AT" dirty="0" smtClean="0">
                <a:solidFill>
                  <a:srgbClr val="000000"/>
                </a:solidFill>
              </a:rPr>
              <a:t> frame</a:t>
            </a:r>
          </a:p>
          <a:p>
            <a:pPr eaLnBrk="1" hangingPunct="1"/>
            <a:r>
              <a:rPr lang="de-AT" dirty="0" smtClean="0">
                <a:solidFill>
                  <a:srgbClr val="000000"/>
                </a:solidFill>
              </a:rPr>
              <a:t>Measurements behave like certain exp() function → sufficient in practice</a:t>
            </a:r>
          </a:p>
          <a:p>
            <a:pPr eaLnBrk="1" hangingPunct="1">
              <a:buFont typeface="Arial" charset="0"/>
              <a:buNone/>
            </a:pPr>
            <a:endParaRPr lang="de-AT" dirty="0" smtClean="0">
              <a:solidFill>
                <a:schemeClr val="tx1"/>
              </a:solidFill>
            </a:endParaRP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620688"/>
            <a:ext cx="8305800" cy="960437"/>
          </a:xfrm>
        </p:spPr>
        <p:txBody>
          <a:bodyPr/>
          <a:lstStyle/>
          <a:p>
            <a:pPr eaLnBrk="1" hangingPunct="1"/>
            <a:r>
              <a:rPr lang="en-US" dirty="0" err="1" smtClean="0"/>
              <a:t>Multiqueries</a:t>
            </a:r>
            <a:r>
              <a:rPr lang="en-US" dirty="0" smtClean="0"/>
              <a:t>: Query </a:t>
            </a:r>
            <a:r>
              <a:rPr lang="de-AT" dirty="0" smtClean="0"/>
              <a:t>probability</a:t>
            </a:r>
          </a:p>
        </p:txBody>
      </p:sp>
      <p:pic>
        <p:nvPicPr>
          <p:cNvPr id="68613" name="Picture 7" descr="D:\oli\work\bittner\papers\CHC_revisited\plots\presentation_pinv.e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770948"/>
            <a:ext cx="4208214" cy="297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TextBox 7"/>
          <p:cNvSpPr txBox="1">
            <a:spLocks noChangeArrowheads="1"/>
          </p:cNvSpPr>
          <p:nvPr/>
        </p:nvSpPr>
        <p:spPr bwMode="auto">
          <a:xfrm>
            <a:off x="1259632" y="5733256"/>
            <a:ext cx="3403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Fitted and measured </a:t>
            </a:r>
            <a:b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functions (for two scenes)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 idx="4294967295"/>
          </p:nvPr>
        </p:nvSpPr>
        <p:spPr>
          <a:xfrm>
            <a:off x="605534" y="620688"/>
            <a:ext cx="8305800" cy="960437"/>
          </a:xfrm>
        </p:spPr>
        <p:txBody>
          <a:bodyPr/>
          <a:lstStyle/>
          <a:p>
            <a:r>
              <a:rPr lang="en-US" dirty="0" err="1" smtClean="0"/>
              <a:t>Multiqueries</a:t>
            </a:r>
            <a:r>
              <a:rPr lang="en-US" dirty="0" smtClean="0"/>
              <a:t>: Video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9636" name="Rectangle 6"/>
          <p:cNvSpPr>
            <a:spLocks noChangeArrowheads="1"/>
          </p:cNvSpPr>
          <p:nvPr/>
        </p:nvSpPr>
        <p:spPr bwMode="auto">
          <a:xfrm>
            <a:off x="1835696" y="6237312"/>
            <a:ext cx="61077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4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CHC++: each color represents a multiquery</a:t>
            </a:r>
          </a:p>
        </p:txBody>
      </p:sp>
      <p:pic>
        <p:nvPicPr>
          <p:cNvPr id="8" name="vienna_multiqueries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628800"/>
            <a:ext cx="685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9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20688"/>
            <a:ext cx="8305800" cy="960437"/>
          </a:xfrm>
        </p:spPr>
        <p:txBody>
          <a:bodyPr/>
          <a:lstStyle/>
          <a:p>
            <a:r>
              <a:rPr lang="de-AT" dirty="0" smtClean="0"/>
              <a:t>CHC++: Make Further Use of TC</a:t>
            </a:r>
            <a:endParaRPr lang="de-DE" dirty="0" smtClean="0"/>
          </a:p>
        </p:txBody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00808"/>
            <a:ext cx="8305800" cy="4800600"/>
          </a:xfrm>
        </p:spPr>
        <p:txBody>
          <a:bodyPr/>
          <a:lstStyle/>
          <a:p>
            <a:pPr eaLnBrk="1" hangingPunct="1">
              <a:defRPr/>
            </a:pPr>
            <a:r>
              <a:rPr lang="de-DE" dirty="0" smtClean="0">
                <a:solidFill>
                  <a:srgbClr val="000000"/>
                </a:solidFill>
              </a:rPr>
              <a:t>Reduction of </a:t>
            </a:r>
            <a:r>
              <a:rPr lang="de-DE" dirty="0" smtClean="0">
                <a:solidFill>
                  <a:schemeClr val="accent1"/>
                </a:solidFill>
              </a:rPr>
              <a:t>query number</a:t>
            </a:r>
          </a:p>
          <a:p>
            <a:pPr lvl="1" eaLnBrk="1" hangingPunct="1">
              <a:buSzPct val="74000"/>
              <a:defRPr/>
            </a:pP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Previously invisible nodes: multiqueries</a:t>
            </a:r>
          </a:p>
          <a:p>
            <a:pPr lvl="1" eaLnBrk="1" hangingPunct="1">
              <a:buSzPct val="74000"/>
              <a:defRPr/>
            </a:pPr>
            <a:r>
              <a:rPr lang="de-DE" dirty="0" smtClean="0">
                <a:solidFill>
                  <a:srgbClr val="000000"/>
                </a:solidFill>
              </a:rPr>
              <a:t>Previously visible nodes: randomization</a:t>
            </a:r>
          </a:p>
          <a:p>
            <a:pPr eaLnBrk="1" hangingPunct="1">
              <a:defRPr/>
            </a:pPr>
            <a:r>
              <a:rPr lang="de-AT" dirty="0" smtClean="0">
                <a:solidFill>
                  <a:schemeClr val="bg1">
                    <a:lumMod val="65000"/>
                  </a:schemeClr>
                </a:solidFill>
              </a:rPr>
              <a:t>Reduction of query cost</a:t>
            </a:r>
          </a:p>
          <a:p>
            <a:pPr lvl="1" eaLnBrk="1" hangingPunct="1">
              <a:buSzPct val="74000"/>
              <a:defRPr/>
            </a:pPr>
            <a:r>
              <a:rPr lang="de-AT" dirty="0" smtClean="0">
                <a:solidFill>
                  <a:schemeClr val="bg1">
                    <a:lumMod val="65000"/>
                  </a:schemeClr>
                </a:solidFill>
              </a:rPr>
              <a:t>Query batching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1374464" y="2833480"/>
            <a:ext cx="5832648" cy="417512"/>
          </a:xfrm>
          <a:prstGeom prst="rect">
            <a:avLst/>
          </a:prstGeom>
          <a:noFill/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de-AT" dirty="0">
              <a:solidFill>
                <a:schemeClr val="accent5"/>
              </a:solidFill>
              <a:ea typeface="MS Gothic" charset="-128"/>
              <a:cs typeface="Arial" pitchFamily="34" charset="0"/>
            </a:endParaRPr>
          </a:p>
        </p:txBody>
      </p:sp>
      <p:sp>
        <p:nvSpPr>
          <p:cNvPr id="70662" name="Right Arrow 8"/>
          <p:cNvSpPr>
            <a:spLocks noChangeArrowheads="1"/>
          </p:cNvSpPr>
          <p:nvPr/>
        </p:nvSpPr>
        <p:spPr bwMode="auto">
          <a:xfrm flipH="1">
            <a:off x="7452320" y="2780928"/>
            <a:ext cx="642937" cy="484188"/>
          </a:xfrm>
          <a:prstGeom prst="rightArrow">
            <a:avLst>
              <a:gd name="adj1" fmla="val 50000"/>
              <a:gd name="adj2" fmla="val 5004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DE">
              <a:solidFill>
                <a:schemeClr val="bg1"/>
              </a:solidFill>
              <a:ea typeface="MS Gothic" pitchFamily="49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1560" y="1700287"/>
            <a:ext cx="8907463" cy="5545137"/>
          </a:xfrm>
        </p:spPr>
        <p:txBody>
          <a:bodyPr/>
          <a:lstStyle/>
          <a:p>
            <a:pPr eaLnBrk="1" hangingPunct="1"/>
            <a:r>
              <a:rPr lang="de-AT" dirty="0" smtClean="0">
                <a:solidFill>
                  <a:srgbClr val="000000"/>
                </a:solidFill>
              </a:rPr>
              <a:t>Query visible nodes each frame → wasted</a:t>
            </a:r>
          </a:p>
          <a:p>
            <a:r>
              <a:rPr lang="de-AT" dirty="0" smtClean="0">
                <a:solidFill>
                  <a:srgbClr val="000000"/>
                </a:solidFill>
              </a:rPr>
              <a:t>Assume visible for </a:t>
            </a:r>
            <a:r>
              <a:rPr lang="de-AT" i="1" dirty="0" smtClean="0">
                <a:solidFill>
                  <a:srgbClr val="000000"/>
                </a:solidFill>
              </a:rPr>
              <a:t>t</a:t>
            </a:r>
            <a:r>
              <a:rPr lang="de-AT" dirty="0" smtClean="0">
                <a:solidFill>
                  <a:srgbClr val="000000"/>
                </a:solidFill>
              </a:rPr>
              <a:t> frames → frame time spikes</a:t>
            </a:r>
            <a:br>
              <a:rPr lang="de-AT" dirty="0" smtClean="0">
                <a:solidFill>
                  <a:srgbClr val="000000"/>
                </a:solidFill>
              </a:rPr>
            </a:br>
            <a:r>
              <a:rPr lang="de-AT" dirty="0" smtClean="0">
                <a:solidFill>
                  <a:srgbClr val="000000"/>
                </a:solidFill>
              </a:rPr>
              <a:t>(if many nodes become visible simultaneously)</a:t>
            </a:r>
          </a:p>
        </p:txBody>
      </p:sp>
      <p:sp>
        <p:nvSpPr>
          <p:cNvPr id="72708" name="Rectangle 3"/>
          <p:cNvSpPr>
            <a:spLocks noGrp="1" noChangeArrowheads="1"/>
          </p:cNvSpPr>
          <p:nvPr>
            <p:ph type="title"/>
          </p:nvPr>
        </p:nvSpPr>
        <p:spPr>
          <a:xfrm>
            <a:off x="559008" y="727547"/>
            <a:ext cx="8215313" cy="757237"/>
          </a:xfrm>
        </p:spPr>
        <p:txBody>
          <a:bodyPr/>
          <a:lstStyle/>
          <a:p>
            <a:pPr eaLnBrk="1" hangingPunct="1"/>
            <a:r>
              <a:rPr lang="en-US" dirty="0" smtClean="0"/>
              <a:t>CHC++: Randomization</a:t>
            </a:r>
            <a:endParaRPr lang="de-AT" dirty="0" smtClean="0"/>
          </a:p>
        </p:txBody>
      </p:sp>
      <p:pic>
        <p:nvPicPr>
          <p:cNvPr id="72709" name="Picture 2" descr="D:\oli\work\bittner\papers\CHC_revisited\plots\plain.e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746" y="3212926"/>
            <a:ext cx="662463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TextBox 18"/>
          <p:cNvSpPr txBox="1">
            <a:spLocks noChangeArrowheads="1"/>
          </p:cNvSpPr>
          <p:nvPr/>
        </p:nvSpPr>
        <p:spPr bwMode="auto">
          <a:xfrm>
            <a:off x="4092971" y="4044776"/>
            <a:ext cx="31432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            Q            Q</a:t>
            </a:r>
          </a:p>
        </p:txBody>
      </p:sp>
      <p:sp>
        <p:nvSpPr>
          <p:cNvPr id="72711" name="TextBox 19"/>
          <p:cNvSpPr txBox="1">
            <a:spLocks noChangeArrowheads="1"/>
          </p:cNvSpPr>
          <p:nvPr/>
        </p:nvSpPr>
        <p:spPr bwMode="auto">
          <a:xfrm>
            <a:off x="4092971" y="4544839"/>
            <a:ext cx="31432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            Q            Q</a:t>
            </a:r>
          </a:p>
        </p:txBody>
      </p:sp>
      <p:sp>
        <p:nvSpPr>
          <p:cNvPr id="72712" name="TextBox 20"/>
          <p:cNvSpPr txBox="1">
            <a:spLocks noChangeArrowheads="1"/>
          </p:cNvSpPr>
          <p:nvPr/>
        </p:nvSpPr>
        <p:spPr bwMode="auto">
          <a:xfrm>
            <a:off x="4092971" y="5544964"/>
            <a:ext cx="30718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            Q            Q</a:t>
            </a:r>
          </a:p>
        </p:txBody>
      </p:sp>
      <p:sp>
        <p:nvSpPr>
          <p:cNvPr id="72713" name="TextBox 15"/>
          <p:cNvSpPr txBox="1">
            <a:spLocks noChangeArrowheads="1"/>
          </p:cNvSpPr>
          <p:nvPr/>
        </p:nvSpPr>
        <p:spPr bwMode="auto">
          <a:xfrm>
            <a:off x="4092971" y="5044901"/>
            <a:ext cx="30003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            Q            Q</a:t>
            </a:r>
          </a:p>
        </p:txBody>
      </p:sp>
      <p:sp>
        <p:nvSpPr>
          <p:cNvPr id="23" name="Lightning Bolt 22"/>
          <p:cNvSpPr/>
          <p:nvPr/>
        </p:nvSpPr>
        <p:spPr>
          <a:xfrm>
            <a:off x="3954859" y="3644726"/>
            <a:ext cx="428625" cy="428625"/>
          </a:xfrm>
          <a:prstGeom prst="lightningBol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4" name="Lightning Bolt 23"/>
          <p:cNvSpPr/>
          <p:nvPr/>
        </p:nvSpPr>
        <p:spPr>
          <a:xfrm>
            <a:off x="5037534" y="3644726"/>
            <a:ext cx="428625" cy="428625"/>
          </a:xfrm>
          <a:prstGeom prst="lightningBol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5" name="Lightning Bolt 24"/>
          <p:cNvSpPr/>
          <p:nvPr/>
        </p:nvSpPr>
        <p:spPr>
          <a:xfrm>
            <a:off x="6190059" y="3644726"/>
            <a:ext cx="428625" cy="428625"/>
          </a:xfrm>
          <a:prstGeom prst="lightningBol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24582" y="1700535"/>
            <a:ext cx="8843962" cy="1368425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de-AT" dirty="0" smtClean="0">
                <a:solidFill>
                  <a:srgbClr val="000000"/>
                </a:solidFill>
              </a:rPr>
              <a:t>When node </a:t>
            </a:r>
            <a:r>
              <a:rPr lang="de-AT" dirty="0" smtClean="0">
                <a:solidFill>
                  <a:schemeClr val="accent1"/>
                </a:solidFill>
              </a:rPr>
              <a:t>becomes</a:t>
            </a:r>
            <a:r>
              <a:rPr lang="de-AT" dirty="0" smtClean="0"/>
              <a:t> </a:t>
            </a:r>
            <a:r>
              <a:rPr lang="de-AT" dirty="0" smtClean="0">
                <a:solidFill>
                  <a:srgbClr val="000000"/>
                </a:solidFill>
              </a:rPr>
              <a:t>visible</a:t>
            </a:r>
          </a:p>
          <a:p>
            <a:pPr lvl="1" eaLnBrk="1" hangingPunct="1">
              <a:buSzPct val="74000"/>
              <a:defRPr/>
            </a:pPr>
            <a:r>
              <a:rPr lang="de-AT" dirty="0" smtClean="0">
                <a:solidFill>
                  <a:srgbClr val="000000"/>
                </a:solidFill>
              </a:rPr>
              <a:t>Randomize</a:t>
            </a:r>
            <a:r>
              <a:rPr lang="de-AT" dirty="0" smtClean="0">
                <a:solidFill>
                  <a:schemeClr val="tx1"/>
                </a:solidFill>
              </a:rPr>
              <a:t> </a:t>
            </a:r>
            <a:r>
              <a:rPr lang="de-AT" dirty="0" smtClean="0">
                <a:solidFill>
                  <a:schemeClr val="accent1"/>
                </a:solidFill>
              </a:rPr>
              <a:t>first invocation </a:t>
            </a:r>
            <a:r>
              <a:rPr lang="de-AT" dirty="0" smtClean="0">
                <a:solidFill>
                  <a:srgbClr val="000000"/>
                </a:solidFill>
              </a:rPr>
              <a:t>between [1.. </a:t>
            </a:r>
            <a:r>
              <a:rPr lang="de-AT" i="1" dirty="0" smtClean="0">
                <a:solidFill>
                  <a:srgbClr val="000000"/>
                </a:solidFill>
              </a:rPr>
              <a:t>t</a:t>
            </a:r>
            <a:r>
              <a:rPr lang="de-AT" dirty="0" smtClean="0">
                <a:solidFill>
                  <a:srgbClr val="000000"/>
                </a:solidFill>
              </a:rPr>
              <a:t>]</a:t>
            </a:r>
          </a:p>
          <a:p>
            <a:pPr lvl="1" eaLnBrk="1" hangingPunct="1">
              <a:buSzPct val="74000"/>
              <a:defRPr/>
            </a:pPr>
            <a:r>
              <a:rPr lang="de-AT" dirty="0" smtClean="0">
                <a:solidFill>
                  <a:srgbClr val="000000"/>
                </a:solidFill>
              </a:rPr>
              <a:t>Afterwards, test </a:t>
            </a:r>
            <a:r>
              <a:rPr lang="de-AT" dirty="0" smtClean="0">
                <a:solidFill>
                  <a:schemeClr val="accent1"/>
                </a:solidFill>
              </a:rPr>
              <a:t>every</a:t>
            </a:r>
            <a:r>
              <a:rPr lang="de-AT" dirty="0" smtClean="0"/>
              <a:t> </a:t>
            </a:r>
            <a:r>
              <a:rPr lang="de-AT" i="1" dirty="0" smtClean="0">
                <a:solidFill>
                  <a:srgbClr val="000000"/>
                </a:solidFill>
              </a:rPr>
              <a:t>t</a:t>
            </a:r>
            <a:r>
              <a:rPr lang="de-AT" dirty="0" smtClean="0">
                <a:solidFill>
                  <a:srgbClr val="000000"/>
                </a:solidFill>
              </a:rPr>
              <a:t> frames</a:t>
            </a:r>
          </a:p>
        </p:txBody>
      </p:sp>
      <p:sp>
        <p:nvSpPr>
          <p:cNvPr id="74756" name="Rectangle 3"/>
          <p:cNvSpPr>
            <a:spLocks noGrp="1" noChangeArrowheads="1"/>
          </p:cNvSpPr>
          <p:nvPr>
            <p:ph type="title"/>
          </p:nvPr>
        </p:nvSpPr>
        <p:spPr>
          <a:xfrm>
            <a:off x="589542" y="620688"/>
            <a:ext cx="8305800" cy="960437"/>
          </a:xfrm>
        </p:spPr>
        <p:txBody>
          <a:bodyPr/>
          <a:lstStyle/>
          <a:p>
            <a:pPr eaLnBrk="1" hangingPunct="1"/>
            <a:r>
              <a:rPr lang="en-US" dirty="0" smtClean="0"/>
              <a:t>CHC++: Randomization</a:t>
            </a:r>
            <a:endParaRPr lang="de-AT" dirty="0" smtClean="0"/>
          </a:p>
        </p:txBody>
      </p:sp>
      <p:pic>
        <p:nvPicPr>
          <p:cNvPr id="74757" name="Picture 2" descr="D:\oli\work\bittner\papers\CHC_revisited\plots\plain.e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212926"/>
            <a:ext cx="662463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092873" y="4044776"/>
            <a:ext cx="31432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            Q            Q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092873" y="4544839"/>
            <a:ext cx="31432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            Q            Q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92873" y="5544964"/>
            <a:ext cx="30718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            Q            Q</a:t>
            </a:r>
          </a:p>
        </p:txBody>
      </p:sp>
      <p:sp>
        <p:nvSpPr>
          <p:cNvPr id="74761" name="TextBox 15"/>
          <p:cNvSpPr txBox="1">
            <a:spLocks noChangeArrowheads="1"/>
          </p:cNvSpPr>
          <p:nvPr/>
        </p:nvSpPr>
        <p:spPr bwMode="auto">
          <a:xfrm>
            <a:off x="4092873" y="5044901"/>
            <a:ext cx="30003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            Q            Q</a:t>
            </a:r>
          </a:p>
        </p:txBody>
      </p:sp>
      <p:sp>
        <p:nvSpPr>
          <p:cNvPr id="17" name="Lightning Bolt 16"/>
          <p:cNvSpPr/>
          <p:nvPr/>
        </p:nvSpPr>
        <p:spPr>
          <a:xfrm>
            <a:off x="3954761" y="3644726"/>
            <a:ext cx="428625" cy="428625"/>
          </a:xfrm>
          <a:prstGeom prst="lightningBol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8" name="Lightning Bolt 17"/>
          <p:cNvSpPr/>
          <p:nvPr/>
        </p:nvSpPr>
        <p:spPr>
          <a:xfrm>
            <a:off x="5037436" y="3644726"/>
            <a:ext cx="428625" cy="428625"/>
          </a:xfrm>
          <a:prstGeom prst="lightningBol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Lightning Bolt 18"/>
          <p:cNvSpPr/>
          <p:nvPr/>
        </p:nvSpPr>
        <p:spPr>
          <a:xfrm>
            <a:off x="6189961" y="3644726"/>
            <a:ext cx="428625" cy="428625"/>
          </a:xfrm>
          <a:prstGeom prst="lightningBol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0139 L -0.10208 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04687 2.22222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-0.07448 -1.11111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 animBg="1"/>
      <p:bldP spid="18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156325" y="6244804"/>
            <a:ext cx="538163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3F19E4AA-9324-4C58-92D5-66B11D58DBA4}" type="slidenum">
              <a:rPr lang="de-AT" smtClean="0"/>
              <a:pPr/>
              <a:t>36</a:t>
            </a:fld>
            <a:endParaRPr lang="de-AT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>
          <a:xfrm>
            <a:off x="589542" y="620688"/>
            <a:ext cx="8305800" cy="960437"/>
          </a:xfrm>
        </p:spPr>
        <p:txBody>
          <a:bodyPr/>
          <a:lstStyle/>
          <a:p>
            <a:pPr eaLnBrk="1" hangingPunct="1"/>
            <a:r>
              <a:rPr lang="de-AT" dirty="0" smtClean="0"/>
              <a:t>CHC++: Make further use of TC</a:t>
            </a:r>
            <a:endParaRPr lang="de-DE" dirty="0" smtClean="0"/>
          </a:p>
        </p:txBody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00808"/>
            <a:ext cx="8305800" cy="4800600"/>
          </a:xfrm>
        </p:spPr>
        <p:txBody>
          <a:bodyPr/>
          <a:lstStyle/>
          <a:p>
            <a:pPr eaLnBrk="1" hangingPunct="1">
              <a:defRPr/>
            </a:pP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Reduction of query number</a:t>
            </a:r>
          </a:p>
          <a:p>
            <a:pPr lvl="1" eaLnBrk="1" hangingPunct="1">
              <a:buSzPct val="74000"/>
              <a:defRPr/>
            </a:pP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Previously invisible nodes: Multiqueries</a:t>
            </a:r>
          </a:p>
          <a:p>
            <a:pPr lvl="1" eaLnBrk="1" hangingPunct="1">
              <a:buSzPct val="74000"/>
              <a:defRPr/>
            </a:pP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Previously visible nodes: Randomization</a:t>
            </a:r>
          </a:p>
          <a:p>
            <a:pPr eaLnBrk="1" hangingPunct="1">
              <a:defRPr/>
            </a:pPr>
            <a:r>
              <a:rPr lang="de-AT" dirty="0" smtClean="0">
                <a:solidFill>
                  <a:srgbClr val="000000"/>
                </a:solidFill>
              </a:rPr>
              <a:t>Reduction of </a:t>
            </a:r>
            <a:r>
              <a:rPr lang="de-AT" dirty="0" smtClean="0">
                <a:solidFill>
                  <a:schemeClr val="accent1"/>
                </a:solidFill>
              </a:rPr>
              <a:t>query cost</a:t>
            </a:r>
          </a:p>
          <a:p>
            <a:pPr lvl="1" eaLnBrk="1" hangingPunct="1">
              <a:buSzPct val="74000"/>
              <a:defRPr/>
            </a:pPr>
            <a:r>
              <a:rPr lang="de-AT" dirty="0" smtClean="0">
                <a:solidFill>
                  <a:srgbClr val="000000"/>
                </a:solidFill>
              </a:rPr>
              <a:t>Query batching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403648" y="3942784"/>
            <a:ext cx="2304256" cy="432048"/>
          </a:xfrm>
          <a:prstGeom prst="rect">
            <a:avLst/>
          </a:prstGeom>
          <a:noFill/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  <a:defRPr/>
            </a:pPr>
            <a:endParaRPr lang="de-AT" dirty="0">
              <a:solidFill>
                <a:schemeClr val="accent5"/>
              </a:solidFill>
              <a:ea typeface="MS Gothic" charset="-128"/>
              <a:cs typeface="Arial" pitchFamily="34" charset="0"/>
            </a:endParaRPr>
          </a:p>
        </p:txBody>
      </p:sp>
      <p:sp>
        <p:nvSpPr>
          <p:cNvPr id="75782" name="Right Arrow 6"/>
          <p:cNvSpPr>
            <a:spLocks noChangeArrowheads="1"/>
          </p:cNvSpPr>
          <p:nvPr/>
        </p:nvSpPr>
        <p:spPr bwMode="auto">
          <a:xfrm flipH="1">
            <a:off x="3995936" y="3913600"/>
            <a:ext cx="642938" cy="484188"/>
          </a:xfrm>
          <a:prstGeom prst="rightArrow">
            <a:avLst>
              <a:gd name="adj1" fmla="val 50000"/>
              <a:gd name="adj2" fmla="val 5004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DE">
              <a:solidFill>
                <a:schemeClr val="bg1"/>
              </a:solidFill>
              <a:ea typeface="MS Gothic" pitchFamily="49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29096" y="1700957"/>
            <a:ext cx="8407400" cy="3024187"/>
          </a:xfrm>
        </p:spPr>
        <p:txBody>
          <a:bodyPr/>
          <a:lstStyle/>
          <a:p>
            <a:pPr eaLnBrk="1" hangingPunct="1"/>
            <a:r>
              <a:rPr lang="de-AT" dirty="0" smtClean="0">
                <a:solidFill>
                  <a:srgbClr val="000000"/>
                </a:solidFill>
              </a:rPr>
              <a:t>Switch between render / query mode</a:t>
            </a:r>
            <a:endParaRPr lang="de-DE" dirty="0" smtClean="0">
              <a:solidFill>
                <a:srgbClr val="000000"/>
              </a:solidFill>
            </a:endParaRPr>
          </a:p>
          <a:p>
            <a:pPr lvl="1" eaLnBrk="1" hangingPunct="1"/>
            <a:r>
              <a:rPr lang="de-DE" dirty="0" smtClean="0">
                <a:solidFill>
                  <a:srgbClr val="000000"/>
                </a:solidFill>
              </a:rPr>
              <a:t>I</a:t>
            </a:r>
            <a:r>
              <a:rPr lang="de-AT" dirty="0" smtClean="0">
                <a:solidFill>
                  <a:srgbClr val="000000"/>
                </a:solidFill>
              </a:rPr>
              <a:t>nduces GPU </a:t>
            </a:r>
            <a:r>
              <a:rPr lang="de-AT" dirty="0" smtClean="0">
                <a:solidFill>
                  <a:schemeClr val="accent1"/>
                </a:solidFill>
              </a:rPr>
              <a:t>state change </a:t>
            </a:r>
          </a:p>
          <a:p>
            <a:pPr lvl="1" eaLnBrk="1" hangingPunct="1"/>
            <a:r>
              <a:rPr lang="de-AT" dirty="0" smtClean="0">
                <a:solidFill>
                  <a:srgbClr val="000000"/>
                </a:solidFill>
              </a:rPr>
              <a:t>Query must not change depth buffer </a:t>
            </a:r>
            <a:br>
              <a:rPr lang="de-AT" dirty="0" smtClean="0">
                <a:solidFill>
                  <a:srgbClr val="000000"/>
                </a:solidFill>
              </a:rPr>
            </a:br>
            <a:r>
              <a:rPr lang="de-AT" dirty="0" smtClean="0">
                <a:solidFill>
                  <a:srgbClr val="000000"/>
                </a:solidFill>
              </a:rPr>
              <a:t>→ depth write on / off</a:t>
            </a:r>
          </a:p>
          <a:p>
            <a:pPr lvl="1" eaLnBrk="1" hangingPunct="1"/>
            <a:r>
              <a:rPr lang="de-AT" dirty="0" smtClean="0">
                <a:solidFill>
                  <a:srgbClr val="000000"/>
                </a:solidFill>
              </a:rPr>
              <a:t>State changes can be </a:t>
            </a:r>
            <a:r>
              <a:rPr lang="de-AT" dirty="0" smtClean="0">
                <a:solidFill>
                  <a:schemeClr val="accent1"/>
                </a:solidFill>
              </a:rPr>
              <a:t>very costly </a:t>
            </a:r>
            <a:r>
              <a:rPr lang="de-AT" dirty="0" smtClean="0">
                <a:solidFill>
                  <a:srgbClr val="000000"/>
                </a:solidFill>
              </a:rPr>
              <a:t>on modern GPUs!</a:t>
            </a:r>
          </a:p>
          <a:p>
            <a:pPr eaLnBrk="1" hangingPunct="1"/>
            <a:r>
              <a:rPr lang="de-AT" dirty="0" smtClean="0">
                <a:solidFill>
                  <a:srgbClr val="000000"/>
                </a:solidFill>
              </a:rPr>
              <a:t>Interleaving of queries / rendering </a:t>
            </a:r>
            <a:br>
              <a:rPr lang="de-AT" dirty="0" smtClean="0">
                <a:solidFill>
                  <a:srgbClr val="000000"/>
                </a:solidFill>
              </a:rPr>
            </a:br>
            <a:r>
              <a:rPr lang="de-AT" dirty="0" smtClean="0">
                <a:solidFill>
                  <a:srgbClr val="000000"/>
                </a:solidFill>
              </a:rPr>
              <a:t> → CHC </a:t>
            </a:r>
            <a:r>
              <a:rPr lang="de-DE" dirty="0" smtClean="0">
                <a:solidFill>
                  <a:srgbClr val="000000"/>
                </a:solidFill>
              </a:rPr>
              <a:t>induces</a:t>
            </a:r>
            <a:r>
              <a:rPr lang="de-AT" dirty="0" smtClean="0">
                <a:solidFill>
                  <a:srgbClr val="000000"/>
                </a:solidFill>
              </a:rPr>
              <a:t> one state change per query</a:t>
            </a:r>
          </a:p>
          <a:p>
            <a:pPr eaLnBrk="1" hangingPunct="1">
              <a:buFont typeface="Arial" charset="0"/>
              <a:buNone/>
            </a:pPr>
            <a:endParaRPr lang="de-AT" dirty="0" smtClean="0">
              <a:solidFill>
                <a:srgbClr val="000000"/>
              </a:solidFill>
            </a:endParaRP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>
          <a:xfrm>
            <a:off x="587289" y="539253"/>
            <a:ext cx="8686800" cy="1116013"/>
          </a:xfrm>
        </p:spPr>
        <p:txBody>
          <a:bodyPr/>
          <a:lstStyle/>
          <a:p>
            <a:pPr eaLnBrk="1" hangingPunct="1"/>
            <a:r>
              <a:rPr lang="en-US" dirty="0" smtClean="0"/>
              <a:t>CHC++: Query Cost</a:t>
            </a:r>
            <a:endParaRPr lang="de-A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25200" y="1681277"/>
            <a:ext cx="9217024" cy="5085184"/>
          </a:xfrm>
        </p:spPr>
        <p:txBody>
          <a:bodyPr/>
          <a:lstStyle/>
          <a:p>
            <a:pPr eaLnBrk="1" hangingPunct="1"/>
            <a:r>
              <a:rPr lang="de-AT" dirty="0" smtClean="0">
                <a:solidFill>
                  <a:srgbClr val="000000"/>
                </a:solidFill>
              </a:rPr>
              <a:t>Reduce switches between render / query mode</a:t>
            </a:r>
          </a:p>
          <a:p>
            <a:pPr eaLnBrk="1" hangingPunct="1"/>
            <a:r>
              <a:rPr lang="de-AT" dirty="0" smtClean="0">
                <a:solidFill>
                  <a:srgbClr val="000000"/>
                </a:solidFill>
              </a:rPr>
              <a:t>Store </a:t>
            </a:r>
            <a:r>
              <a:rPr lang="de-AT" dirty="0" smtClean="0">
                <a:solidFill>
                  <a:schemeClr val="accent1"/>
                </a:solidFill>
              </a:rPr>
              <a:t>query candidates </a:t>
            </a:r>
            <a:r>
              <a:rPr lang="de-AT" dirty="0" smtClean="0">
                <a:solidFill>
                  <a:srgbClr val="000000"/>
                </a:solidFill>
              </a:rPr>
              <a:t>in extra queues</a:t>
            </a:r>
          </a:p>
          <a:p>
            <a:pPr lvl="1" eaLnBrk="1" hangingPunct="1"/>
            <a:r>
              <a:rPr lang="de-AT" dirty="0" smtClean="0">
                <a:solidFill>
                  <a:srgbClr val="000000"/>
                </a:solidFill>
              </a:rPr>
              <a:t>Separate queues for previously (in)visible nodes</a:t>
            </a:r>
          </a:p>
          <a:p>
            <a:pPr eaLnBrk="1" hangingPunct="1"/>
            <a:r>
              <a:rPr lang="de-AT" dirty="0" smtClean="0">
                <a:solidFill>
                  <a:srgbClr val="000000"/>
                </a:solidFill>
              </a:rPr>
              <a:t>Previously invisible nodes</a:t>
            </a:r>
          </a:p>
          <a:p>
            <a:pPr lvl="1" eaLnBrk="1" hangingPunct="1"/>
            <a:r>
              <a:rPr lang="de-AT" dirty="0" smtClean="0">
                <a:solidFill>
                  <a:srgbClr val="000000"/>
                </a:solidFill>
              </a:rPr>
              <a:t>Issue many queries </a:t>
            </a:r>
            <a:r>
              <a:rPr lang="de-AT" dirty="0" smtClean="0">
                <a:solidFill>
                  <a:schemeClr val="accent1"/>
                </a:solidFill>
              </a:rPr>
              <a:t>in parallel</a:t>
            </a:r>
          </a:p>
          <a:p>
            <a:pPr lvl="1" eaLnBrk="1" hangingPunct="1"/>
            <a:r>
              <a:rPr lang="de-AT" dirty="0" smtClean="0">
                <a:solidFill>
                  <a:srgbClr val="000000"/>
                </a:solidFill>
              </a:rPr>
              <a:t>Render nodes afterwards</a:t>
            </a:r>
          </a:p>
          <a:p>
            <a:pPr lvl="1" eaLnBrk="1" hangingPunct="1"/>
            <a:r>
              <a:rPr lang="de-AT" dirty="0" smtClean="0">
                <a:solidFill>
                  <a:srgbClr val="000000"/>
                </a:solidFill>
              </a:rPr>
              <a:t>Assume nodes don‘t occlude each other (TC!)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>
          <a:xfrm>
            <a:off x="591047" y="620688"/>
            <a:ext cx="8305800" cy="960437"/>
          </a:xfrm>
        </p:spPr>
        <p:txBody>
          <a:bodyPr/>
          <a:lstStyle/>
          <a:p>
            <a:pPr eaLnBrk="1" hangingPunct="1"/>
            <a:r>
              <a:rPr lang="en-US" dirty="0" smtClean="0"/>
              <a:t>CHC++: Query Batching</a:t>
            </a:r>
            <a:endParaRPr lang="de-A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ight Arrow 12"/>
          <p:cNvSpPr/>
          <p:nvPr/>
        </p:nvSpPr>
        <p:spPr>
          <a:xfrm>
            <a:off x="3086795" y="4825926"/>
            <a:ext cx="1571625" cy="598487"/>
          </a:xfrm>
          <a:prstGeom prst="rightArrow">
            <a:avLst/>
          </a:prstGeom>
          <a:ln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969320" y="4046463"/>
            <a:ext cx="216058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state change</a:t>
            </a:r>
          </a:p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(query mode)</a:t>
            </a:r>
          </a:p>
        </p:txBody>
      </p:sp>
      <p:sp>
        <p:nvSpPr>
          <p:cNvPr id="81924" name="TextBox 27"/>
          <p:cNvSpPr txBox="1">
            <a:spLocks noChangeArrowheads="1"/>
          </p:cNvSpPr>
          <p:nvPr/>
        </p:nvSpPr>
        <p:spPr bwMode="auto">
          <a:xfrm>
            <a:off x="5868144" y="5948685"/>
            <a:ext cx="18732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query </a:t>
            </a:r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/>
            </a:r>
            <a:b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queue</a:t>
            </a:r>
            <a:endParaRPr lang="de-AT" sz="2200" dirty="0">
              <a:solidFill>
                <a:srgbClr val="000000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81925" name="TextBox 26"/>
          <p:cNvSpPr txBox="1">
            <a:spLocks noChangeArrowheads="1"/>
          </p:cNvSpPr>
          <p:nvPr/>
        </p:nvSpPr>
        <p:spPr bwMode="auto">
          <a:xfrm>
            <a:off x="539552" y="5948685"/>
            <a:ext cx="154771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candidate  </a:t>
            </a:r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/>
            </a:r>
            <a:b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queue</a:t>
            </a:r>
            <a:endParaRPr lang="de-AT" sz="2200" dirty="0">
              <a:solidFill>
                <a:srgbClr val="000000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32032" y="1628800"/>
            <a:ext cx="9144000" cy="1943100"/>
          </a:xfrm>
        </p:spPr>
        <p:txBody>
          <a:bodyPr/>
          <a:lstStyle/>
          <a:p>
            <a:pPr eaLnBrk="1" hangingPunct="1">
              <a:buSzPct val="74000"/>
              <a:defRPr/>
            </a:pPr>
            <a:r>
              <a:rPr lang="de-AT" dirty="0" smtClean="0">
                <a:solidFill>
                  <a:schemeClr val="bg1">
                    <a:lumMod val="65000"/>
                  </a:schemeClr>
                </a:solidFill>
              </a:rPr>
              <a:t>Collect </a:t>
            </a:r>
            <a:r>
              <a:rPr lang="de-AT" i="1" dirty="0" smtClean="0">
                <a:solidFill>
                  <a:schemeClr val="bg1">
                    <a:lumMod val="65000"/>
                  </a:schemeClr>
                </a:solidFill>
              </a:rPr>
              <a:t>n</a:t>
            </a:r>
            <a:r>
              <a:rPr lang="de-AT" dirty="0" smtClean="0">
                <a:solidFill>
                  <a:schemeClr val="bg1">
                    <a:lumMod val="65000"/>
                  </a:schemeClr>
                </a:solidFill>
              </a:rPr>
              <a:t> nodes</a:t>
            </a:r>
          </a:p>
          <a:p>
            <a:pPr eaLnBrk="1" hangingPunct="1">
              <a:buSzPct val="74000"/>
              <a:defRPr/>
            </a:pPr>
            <a:r>
              <a:rPr lang="de-AT" dirty="0" smtClean="0">
                <a:solidFill>
                  <a:schemeClr val="bg1">
                    <a:lumMod val="65000"/>
                  </a:schemeClr>
                </a:solidFill>
              </a:rPr>
              <a:t>Query nodes in parallel</a:t>
            </a:r>
          </a:p>
          <a:p>
            <a:pPr eaLnBrk="1" hangingPunct="1">
              <a:buSzPct val="74000"/>
              <a:defRPr/>
            </a:pPr>
            <a:r>
              <a:rPr lang="de-AT" dirty="0" smtClean="0">
                <a:solidFill>
                  <a:schemeClr val="bg1">
                    <a:lumMod val="65000"/>
                  </a:schemeClr>
                </a:solidFill>
              </a:rPr>
              <a:t>Render visible nodes</a:t>
            </a:r>
          </a:p>
          <a:p>
            <a:pPr marL="342900" lvl="1" indent="-342900" eaLnBrk="1" hangingPunct="1">
              <a:buSzTx/>
              <a:buFont typeface="Wingdings" pitchFamily="2" charset="2"/>
              <a:buNone/>
              <a:defRPr/>
            </a:pPr>
            <a:endParaRPr lang="de-AT" sz="2600" dirty="0" smtClean="0"/>
          </a:p>
          <a:p>
            <a:pPr eaLnBrk="1" hangingPunct="1">
              <a:buFont typeface="Arial" charset="0"/>
              <a:buNone/>
              <a:defRPr/>
            </a:pPr>
            <a:endParaRPr lang="de-AT" dirty="0" smtClean="0"/>
          </a:p>
        </p:txBody>
      </p:sp>
      <p:sp>
        <p:nvSpPr>
          <p:cNvPr id="26" name="Rectangle 25"/>
          <p:cNvSpPr/>
          <p:nvPr/>
        </p:nvSpPr>
        <p:spPr>
          <a:xfrm>
            <a:off x="5026720" y="3617838"/>
            <a:ext cx="642937" cy="3065463"/>
          </a:xfrm>
          <a:prstGeom prst="rect">
            <a:avLst/>
          </a:prstGeom>
          <a:solidFill>
            <a:srgbClr val="969696"/>
          </a:solidFill>
          <a:ln w="508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64445" y="3617838"/>
            <a:ext cx="642937" cy="3065463"/>
          </a:xfrm>
          <a:prstGeom prst="rect">
            <a:avLst/>
          </a:prstGeom>
          <a:solidFill>
            <a:srgbClr val="969696"/>
          </a:solidFill>
          <a:ln w="508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1930" name="Rectangle 4"/>
          <p:cNvSpPr>
            <a:spLocks noGrp="1" noChangeArrowheads="1"/>
          </p:cNvSpPr>
          <p:nvPr>
            <p:ph type="title"/>
          </p:nvPr>
        </p:nvSpPr>
        <p:spPr>
          <a:xfrm>
            <a:off x="601012" y="702424"/>
            <a:ext cx="8713788" cy="757237"/>
          </a:xfrm>
        </p:spPr>
        <p:txBody>
          <a:bodyPr/>
          <a:lstStyle/>
          <a:p>
            <a:pPr eaLnBrk="1" hangingPunct="1"/>
            <a:r>
              <a:rPr lang="en-US" dirty="0" smtClean="0"/>
              <a:t>Query Batching: Invisible Nodes</a:t>
            </a:r>
            <a:endParaRPr lang="de-AT" dirty="0" smtClean="0"/>
          </a:p>
        </p:txBody>
      </p:sp>
      <p:sp>
        <p:nvSpPr>
          <p:cNvPr id="7" name="Oval 6"/>
          <p:cNvSpPr/>
          <p:nvPr/>
        </p:nvSpPr>
        <p:spPr>
          <a:xfrm>
            <a:off x="2135882" y="3757538"/>
            <a:ext cx="500063" cy="523875"/>
          </a:xfrm>
          <a:prstGeom prst="ellipse">
            <a:avLst/>
          </a:prstGeom>
          <a:ln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135882" y="4329038"/>
            <a:ext cx="500063" cy="523875"/>
          </a:xfrm>
          <a:prstGeom prst="ellipse">
            <a:avLst/>
          </a:prstGeom>
          <a:ln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135882" y="4900538"/>
            <a:ext cx="500063" cy="523875"/>
          </a:xfrm>
          <a:prstGeom prst="ellipse">
            <a:avLst/>
          </a:prstGeom>
          <a:ln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135882" y="5472038"/>
            <a:ext cx="500063" cy="523875"/>
          </a:xfrm>
          <a:prstGeom prst="ellipse">
            <a:avLst/>
          </a:prstGeom>
          <a:ln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135882" y="6043538"/>
            <a:ext cx="500063" cy="523875"/>
          </a:xfrm>
          <a:prstGeom prst="ellipse">
            <a:avLst/>
          </a:prstGeom>
          <a:ln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156895" y="3786113"/>
            <a:ext cx="5207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147370" y="4375076"/>
            <a:ext cx="4492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139432" y="4941813"/>
            <a:ext cx="5207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131495" y="5518076"/>
            <a:ext cx="4492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139432" y="6065763"/>
            <a:ext cx="4476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723632" y="4100438"/>
            <a:ext cx="20891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state change</a:t>
            </a:r>
          </a:p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(render mode)</a:t>
            </a:r>
          </a:p>
        </p:txBody>
      </p:sp>
      <p:sp>
        <p:nvSpPr>
          <p:cNvPr id="30" name="Right Arrow 29"/>
          <p:cNvSpPr/>
          <p:nvPr/>
        </p:nvSpPr>
        <p:spPr>
          <a:xfrm>
            <a:off x="5922070" y="4852913"/>
            <a:ext cx="1571625" cy="571500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24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584182" y="4748138"/>
            <a:ext cx="10017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render</a:t>
            </a:r>
            <a:b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nodes</a:t>
            </a:r>
          </a:p>
        </p:txBody>
      </p:sp>
      <p:sp>
        <p:nvSpPr>
          <p:cNvPr id="28" name="Line Callout 1 27"/>
          <p:cNvSpPr/>
          <p:nvPr/>
        </p:nvSpPr>
        <p:spPr>
          <a:xfrm rot="10800000">
            <a:off x="7596882" y="4725913"/>
            <a:ext cx="1007566" cy="863600"/>
          </a:xfrm>
          <a:prstGeom prst="borderCallout1">
            <a:avLst>
              <a:gd name="adj1" fmla="val 100710"/>
              <a:gd name="adj2" fmla="val 49382"/>
              <a:gd name="adj3" fmla="val 229734"/>
              <a:gd name="adj4" fmla="val 48560"/>
            </a:avLst>
          </a:prstGeom>
          <a:noFill/>
          <a:ln w="57150"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156176" y="2780928"/>
            <a:ext cx="30607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TC </a:t>
            </a:r>
            <a:r>
              <a:rPr lang="de-DE" sz="2400" dirty="0">
                <a:solidFill>
                  <a:srgbClr val="000000"/>
                </a:solidFill>
              </a:rPr>
              <a:t>→ </a:t>
            </a: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nodes not likely</a:t>
            </a:r>
            <a:b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to occlude each other!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32361 1.48148E-6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40741E-7 L 0.32361 7.40741E-7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L 0.32361 -2.59259E-6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0.32361 4.07407E-6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40741E-7 L 0.32361 7.40741E-7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9" grpId="0"/>
      <p:bldP spid="30" grpId="0" animBg="1"/>
      <p:bldP spid="31" grpId="0"/>
      <p:bldP spid="28" grpId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Isosceles Triangle 27"/>
          <p:cNvSpPr/>
          <p:nvPr/>
        </p:nvSpPr>
        <p:spPr>
          <a:xfrm rot="5400000" flipV="1">
            <a:off x="2983706" y="2470572"/>
            <a:ext cx="3963988" cy="4584700"/>
          </a:xfrm>
          <a:prstGeom prst="triangle">
            <a:avLst/>
          </a:prstGeom>
          <a:solidFill>
            <a:schemeClr val="bg1">
              <a:lumMod val="75000"/>
              <a:alpha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609600" y="1772816"/>
            <a:ext cx="8305800" cy="4800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View frustum culling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Visibility culling</a:t>
            </a:r>
            <a:endParaRPr lang="de-AT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772" name="Title 1"/>
          <p:cNvSpPr>
            <a:spLocks noGrp="1"/>
          </p:cNvSpPr>
          <p:nvPr>
            <p:ph type="title"/>
          </p:nvPr>
        </p:nvSpPr>
        <p:spPr>
          <a:xfrm>
            <a:off x="529083" y="548680"/>
            <a:ext cx="8507413" cy="1116013"/>
          </a:xfrm>
        </p:spPr>
        <p:txBody>
          <a:bodyPr/>
          <a:lstStyle/>
          <a:p>
            <a:r>
              <a:rPr lang="de-AT" dirty="0" smtClean="0"/>
              <a:t>Culling Techniques</a:t>
            </a:r>
          </a:p>
        </p:txBody>
      </p:sp>
      <p:sp>
        <p:nvSpPr>
          <p:cNvPr id="17" name="Oval 16"/>
          <p:cNvSpPr/>
          <p:nvPr/>
        </p:nvSpPr>
        <p:spPr>
          <a:xfrm>
            <a:off x="4552950" y="6709991"/>
            <a:ext cx="71438" cy="730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pic>
        <p:nvPicPr>
          <p:cNvPr id="32775" name="Picture 8" descr="C:\Users\cgc\AppData\Local\Microsoft\Windows\Temporary Internet Files\Content.IE5\834BJ7QH\MC90043479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4262066"/>
            <a:ext cx="9366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3" descr="D:\oli\download\img10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5846391"/>
            <a:ext cx="6413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3" descr="D:\oli\download\img100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4911353"/>
            <a:ext cx="6429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3" descr="D:\oli\download\img100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3974728"/>
            <a:ext cx="6429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3" descr="D:\oli\download\img100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3974728"/>
            <a:ext cx="6413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3" descr="D:\oli\download\img100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688" y="4911353"/>
            <a:ext cx="7000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3" descr="D:\oli\download\img100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1863" y="3398466"/>
            <a:ext cx="7000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3" descr="D:\oli\download\img100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3469903"/>
            <a:ext cx="6429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3" descr="D:\oli\download\img1007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3" y="4479553"/>
            <a:ext cx="6413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3" descr="D:\oli\download\img100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3038103"/>
            <a:ext cx="6429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1" name="Line Callout 1 30"/>
          <p:cNvSpPr/>
          <p:nvPr/>
        </p:nvSpPr>
        <p:spPr>
          <a:xfrm>
            <a:off x="3635375" y="3903291"/>
            <a:ext cx="1584325" cy="1871662"/>
          </a:xfrm>
          <a:prstGeom prst="borderCallout1">
            <a:avLst>
              <a:gd name="adj1" fmla="val -882"/>
              <a:gd name="adj2" fmla="val 51086"/>
              <a:gd name="adj3" fmla="val -19416"/>
              <a:gd name="adj4" fmla="val 51691"/>
            </a:avLst>
          </a:prstGeom>
          <a:noFill/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627784" y="2924944"/>
            <a:ext cx="354295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Render only visible objects</a:t>
            </a:r>
            <a:endParaRPr lang="de-AT" sz="2200" dirty="0">
              <a:solidFill>
                <a:srgbClr val="000000"/>
              </a:solidFill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19" name="Picture 3" descr="D:\oli\download\img100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4300" y="4838328"/>
            <a:ext cx="70008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2" name="Line Callout 1 21"/>
          <p:cNvSpPr/>
          <p:nvPr/>
        </p:nvSpPr>
        <p:spPr>
          <a:xfrm>
            <a:off x="5364163" y="3398466"/>
            <a:ext cx="1871662" cy="2376487"/>
          </a:xfrm>
          <a:prstGeom prst="borderCallout1">
            <a:avLst>
              <a:gd name="adj1" fmla="val -882"/>
              <a:gd name="adj2" fmla="val 51086"/>
              <a:gd name="adj3" fmla="val -11298"/>
              <a:gd name="adj4" fmla="val 50579"/>
            </a:avLst>
          </a:prstGeom>
          <a:noFill/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644008" y="2492896"/>
            <a:ext cx="451758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cull invisible objects (from camera)</a:t>
            </a:r>
            <a:endParaRPr lang="de-AT" sz="2200" dirty="0">
              <a:solidFill>
                <a:srgbClr val="000000"/>
              </a:solidFill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/>
      <p:bldP spid="22" grpId="0" animBg="1"/>
      <p:bldP spid="22" grpId="1" animBg="1"/>
      <p:bldP spid="25" grpId="0"/>
      <p:bldP spid="2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4"/>
          <p:cNvSpPr>
            <a:spLocks noGrp="1" noChangeArrowheads="1"/>
          </p:cNvSpPr>
          <p:nvPr>
            <p:ph type="title"/>
          </p:nvPr>
        </p:nvSpPr>
        <p:spPr>
          <a:xfrm>
            <a:off x="590144" y="620688"/>
            <a:ext cx="8305800" cy="960437"/>
          </a:xfrm>
        </p:spPr>
        <p:txBody>
          <a:bodyPr/>
          <a:lstStyle/>
          <a:p>
            <a:pPr eaLnBrk="1" hangingPunct="1"/>
            <a:r>
              <a:rPr lang="en-US" dirty="0" smtClean="0"/>
              <a:t>Query Batching: Visualization</a:t>
            </a:r>
            <a:endParaRPr lang="de-AT" dirty="0" smtClean="0"/>
          </a:p>
        </p:txBody>
      </p:sp>
      <p:sp>
        <p:nvSpPr>
          <p:cNvPr id="83972" name="TextBox 9"/>
          <p:cNvSpPr txBox="1">
            <a:spLocks noChangeArrowheads="1"/>
          </p:cNvSpPr>
          <p:nvPr/>
        </p:nvSpPr>
        <p:spPr bwMode="auto">
          <a:xfrm>
            <a:off x="539552" y="5373216"/>
            <a:ext cx="42259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CHC (~100 GPU state changes)</a:t>
            </a:r>
            <a:b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400" dirty="0">
                <a:solidFill>
                  <a:srgbClr val="000000"/>
                </a:solidFill>
              </a:rPr>
              <a:t> → </a:t>
            </a: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query overhead!</a:t>
            </a:r>
          </a:p>
        </p:txBody>
      </p:sp>
      <p:sp>
        <p:nvSpPr>
          <p:cNvPr id="83973" name="TextBox 10"/>
          <p:cNvSpPr txBox="1">
            <a:spLocks noChangeArrowheads="1"/>
          </p:cNvSpPr>
          <p:nvPr/>
        </p:nvSpPr>
        <p:spPr bwMode="auto">
          <a:xfrm>
            <a:off x="4932363" y="5373688"/>
            <a:ext cx="40767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CHC++ (2 GPU state changes)</a:t>
            </a:r>
          </a:p>
        </p:txBody>
      </p:sp>
      <p:sp>
        <p:nvSpPr>
          <p:cNvPr id="83974" name="TextBox 11"/>
          <p:cNvSpPr txBox="1">
            <a:spLocks noChangeArrowheads="1"/>
          </p:cNvSpPr>
          <p:nvPr/>
        </p:nvSpPr>
        <p:spPr bwMode="auto">
          <a:xfrm>
            <a:off x="2483768" y="6165304"/>
            <a:ext cx="482441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latin typeface="Helvetica" pitchFamily="34" charset="0"/>
                <a:cs typeface="Helvetica" pitchFamily="34" charset="0"/>
              </a:rPr>
              <a:t>each color represents a state change</a:t>
            </a:r>
          </a:p>
        </p:txBody>
      </p:sp>
      <p:pic>
        <p:nvPicPr>
          <p:cNvPr id="83975" name="Picture 9" descr="D:\oli\work\state_changes_ch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313" y="1728788"/>
            <a:ext cx="42624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6" name="Picture 10" descr="D:\oli\work\state_changes_chc++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4904" y="1720264"/>
            <a:ext cx="42336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620688"/>
            <a:ext cx="8305800" cy="960437"/>
          </a:xfrm>
        </p:spPr>
        <p:txBody>
          <a:bodyPr/>
          <a:lstStyle/>
          <a:p>
            <a:pPr eaLnBrk="1" hangingPunct="1"/>
            <a:r>
              <a:rPr lang="en-US" dirty="0" smtClean="0"/>
              <a:t>Concept of CHC</a:t>
            </a:r>
            <a:endParaRPr lang="de-AT" dirty="0" smtClean="0"/>
          </a:p>
        </p:txBody>
      </p:sp>
      <p:sp>
        <p:nvSpPr>
          <p:cNvPr id="7" name="Ellipse 6"/>
          <p:cNvSpPr/>
          <p:nvPr/>
        </p:nvSpPr>
        <p:spPr>
          <a:xfrm>
            <a:off x="4680843" y="1671910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Ellipse 7"/>
          <p:cNvSpPr/>
          <p:nvPr/>
        </p:nvSpPr>
        <p:spPr>
          <a:xfrm>
            <a:off x="3823593" y="2143398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5609530" y="2143398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3323530" y="2643460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4252218" y="2643460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5109468" y="2643460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3609280" y="3214960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6038155" y="2643460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3109218" y="3214960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4037905" y="3214960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4466530" y="3214960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4895155" y="3214960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5395218" y="3214960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5823843" y="3214960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6323905" y="3214960"/>
            <a:ext cx="285750" cy="285750"/>
          </a:xfrm>
          <a:prstGeom prst="ellipse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23" name="Gerade Verbindung 22"/>
          <p:cNvCxnSpPr>
            <a:endCxn id="8" idx="7"/>
          </p:cNvCxnSpPr>
          <p:nvPr/>
        </p:nvCxnSpPr>
        <p:spPr>
          <a:xfrm rot="10800000" flipV="1">
            <a:off x="4068068" y="1857648"/>
            <a:ext cx="612775" cy="327025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>
            <a:endCxn id="9" idx="1"/>
          </p:cNvCxnSpPr>
          <p:nvPr/>
        </p:nvCxnSpPr>
        <p:spPr>
          <a:xfrm>
            <a:off x="4966593" y="1857648"/>
            <a:ext cx="684212" cy="327025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34"/>
          <p:cNvCxnSpPr>
            <a:stCxn id="8" idx="3"/>
            <a:endCxn id="10" idx="7"/>
          </p:cNvCxnSpPr>
          <p:nvPr/>
        </p:nvCxnSpPr>
        <p:spPr>
          <a:xfrm rot="5400000">
            <a:off x="3568006" y="2387872"/>
            <a:ext cx="296862" cy="296863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37"/>
          <p:cNvCxnSpPr>
            <a:stCxn id="8" idx="5"/>
            <a:endCxn id="11" idx="0"/>
          </p:cNvCxnSpPr>
          <p:nvPr/>
        </p:nvCxnSpPr>
        <p:spPr>
          <a:xfrm rot="16200000" flipH="1">
            <a:off x="4103787" y="2352154"/>
            <a:ext cx="255587" cy="327025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>
            <a:stCxn id="9" idx="3"/>
            <a:endCxn id="12" idx="7"/>
          </p:cNvCxnSpPr>
          <p:nvPr/>
        </p:nvCxnSpPr>
        <p:spPr>
          <a:xfrm rot="5400000">
            <a:off x="5353943" y="2387873"/>
            <a:ext cx="296862" cy="296862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41"/>
          <p:cNvCxnSpPr>
            <a:stCxn id="9" idx="5"/>
            <a:endCxn id="14" idx="0"/>
          </p:cNvCxnSpPr>
          <p:nvPr/>
        </p:nvCxnSpPr>
        <p:spPr>
          <a:xfrm rot="16200000" flipH="1">
            <a:off x="5889724" y="2352154"/>
            <a:ext cx="255587" cy="327025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43"/>
          <p:cNvCxnSpPr>
            <a:stCxn id="10" idx="3"/>
            <a:endCxn id="15" idx="0"/>
          </p:cNvCxnSpPr>
          <p:nvPr/>
        </p:nvCxnSpPr>
        <p:spPr>
          <a:xfrm rot="5400000">
            <a:off x="3144936" y="2995092"/>
            <a:ext cx="327025" cy="112712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45"/>
          <p:cNvCxnSpPr>
            <a:stCxn id="10" idx="5"/>
            <a:endCxn id="13" idx="0"/>
          </p:cNvCxnSpPr>
          <p:nvPr/>
        </p:nvCxnSpPr>
        <p:spPr>
          <a:xfrm rot="16200000" flipH="1">
            <a:off x="3496567" y="2959373"/>
            <a:ext cx="327025" cy="184150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 Verbindung 47"/>
          <p:cNvCxnSpPr>
            <a:stCxn id="11" idx="3"/>
            <a:endCxn id="16" idx="0"/>
          </p:cNvCxnSpPr>
          <p:nvPr/>
        </p:nvCxnSpPr>
        <p:spPr>
          <a:xfrm rot="5400000">
            <a:off x="4073624" y="2995091"/>
            <a:ext cx="327025" cy="112713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49"/>
          <p:cNvCxnSpPr>
            <a:stCxn id="11" idx="5"/>
            <a:endCxn id="17" idx="0"/>
          </p:cNvCxnSpPr>
          <p:nvPr/>
        </p:nvCxnSpPr>
        <p:spPr>
          <a:xfrm rot="16200000" flipH="1">
            <a:off x="4389536" y="2995092"/>
            <a:ext cx="327025" cy="112712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51"/>
          <p:cNvCxnSpPr>
            <a:stCxn id="12" idx="3"/>
            <a:endCxn id="18" idx="0"/>
          </p:cNvCxnSpPr>
          <p:nvPr/>
        </p:nvCxnSpPr>
        <p:spPr>
          <a:xfrm rot="5400000">
            <a:off x="4930874" y="2995091"/>
            <a:ext cx="327025" cy="112713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53"/>
          <p:cNvCxnSpPr>
            <a:stCxn id="12" idx="5"/>
            <a:endCxn id="19" idx="0"/>
          </p:cNvCxnSpPr>
          <p:nvPr/>
        </p:nvCxnSpPr>
        <p:spPr>
          <a:xfrm rot="16200000" flipH="1">
            <a:off x="5282505" y="2959373"/>
            <a:ext cx="327025" cy="184150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55"/>
          <p:cNvCxnSpPr>
            <a:stCxn id="14" idx="3"/>
            <a:endCxn id="20" idx="0"/>
          </p:cNvCxnSpPr>
          <p:nvPr/>
        </p:nvCxnSpPr>
        <p:spPr>
          <a:xfrm rot="5400000">
            <a:off x="5859561" y="2995092"/>
            <a:ext cx="327025" cy="112712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/>
          <p:cNvCxnSpPr>
            <a:stCxn id="14" idx="5"/>
            <a:endCxn id="21" idx="0"/>
          </p:cNvCxnSpPr>
          <p:nvPr/>
        </p:nvCxnSpPr>
        <p:spPr>
          <a:xfrm rot="16200000" flipH="1">
            <a:off x="6211192" y="2959373"/>
            <a:ext cx="327025" cy="184150"/>
          </a:xfrm>
          <a:prstGeom prst="line">
            <a:avLst/>
          </a:prstGeom>
          <a:ln w="254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hteck 58"/>
          <p:cNvSpPr/>
          <p:nvPr/>
        </p:nvSpPr>
        <p:spPr>
          <a:xfrm>
            <a:off x="3409255" y="3648348"/>
            <a:ext cx="2928938" cy="428625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0" name="Rechteck 59"/>
          <p:cNvSpPr/>
          <p:nvPr/>
        </p:nvSpPr>
        <p:spPr>
          <a:xfrm>
            <a:off x="5338068" y="4583385"/>
            <a:ext cx="2928937" cy="42862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1194693" y="4580210"/>
            <a:ext cx="2928937" cy="428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3491805" y="5732735"/>
            <a:ext cx="2928938" cy="500063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5029" name="Textfeld 62"/>
          <p:cNvSpPr txBox="1">
            <a:spLocks noChangeArrowheads="1"/>
          </p:cNvSpPr>
          <p:nvPr/>
        </p:nvSpPr>
        <p:spPr bwMode="auto">
          <a:xfrm>
            <a:off x="3798193" y="4005535"/>
            <a:ext cx="23034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traversal queue</a:t>
            </a:r>
          </a:p>
        </p:txBody>
      </p:sp>
      <p:sp>
        <p:nvSpPr>
          <p:cNvPr id="26663" name="Textfeld 63"/>
          <p:cNvSpPr txBox="1">
            <a:spLocks noChangeArrowheads="1"/>
          </p:cNvSpPr>
          <p:nvPr/>
        </p:nvSpPr>
        <p:spPr bwMode="auto">
          <a:xfrm>
            <a:off x="6535043" y="5012010"/>
            <a:ext cx="235743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chemeClr val="accent1"/>
                </a:solidFill>
                <a:latin typeface="Helvetica" pitchFamily="34" charset="0"/>
                <a:cs typeface="Helvetica" pitchFamily="34" charset="0"/>
              </a:rPr>
              <a:t>v-queue</a:t>
            </a:r>
            <a:br>
              <a:rPr lang="de-AT" sz="2200" dirty="0">
                <a:solidFill>
                  <a:schemeClr val="accent1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>
                <a:solidFill>
                  <a:schemeClr val="accent1"/>
                </a:solidFill>
                <a:latin typeface="Helvetica" pitchFamily="34" charset="0"/>
                <a:cs typeface="Helvetica" pitchFamily="34" charset="0"/>
              </a:rPr>
              <a:t>(visible nodes)</a:t>
            </a:r>
          </a:p>
        </p:txBody>
      </p:sp>
      <p:sp>
        <p:nvSpPr>
          <p:cNvPr id="26664" name="Textfeld 64"/>
          <p:cNvSpPr txBox="1">
            <a:spLocks noChangeArrowheads="1"/>
          </p:cNvSpPr>
          <p:nvPr/>
        </p:nvSpPr>
        <p:spPr bwMode="auto">
          <a:xfrm>
            <a:off x="1134368" y="5012010"/>
            <a:ext cx="27860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200" dirty="0">
                <a:solidFill>
                  <a:schemeClr val="accent1"/>
                </a:solidFill>
                <a:latin typeface="Helvetica" pitchFamily="34" charset="0"/>
                <a:cs typeface="Helvetica" pitchFamily="34" charset="0"/>
              </a:rPr>
              <a:t>i-queue </a:t>
            </a:r>
            <a:br>
              <a:rPr lang="de-AT" sz="2200" dirty="0">
                <a:solidFill>
                  <a:schemeClr val="accent1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>
                <a:solidFill>
                  <a:schemeClr val="accent1"/>
                </a:solidFill>
                <a:latin typeface="Helvetica" pitchFamily="34" charset="0"/>
                <a:cs typeface="Helvetica" pitchFamily="34" charset="0"/>
              </a:rPr>
              <a:t>(invisible nodes)</a:t>
            </a:r>
          </a:p>
        </p:txBody>
      </p:sp>
      <p:sp>
        <p:nvSpPr>
          <p:cNvPr id="85032" name="Textfeld 65"/>
          <p:cNvSpPr txBox="1">
            <a:spLocks noChangeArrowheads="1"/>
          </p:cNvSpPr>
          <p:nvPr/>
        </p:nvSpPr>
        <p:spPr bwMode="auto">
          <a:xfrm>
            <a:off x="4014093" y="6207398"/>
            <a:ext cx="2000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400" dirty="0">
                <a:solidFill>
                  <a:srgbClr val="000000"/>
                </a:solidFill>
              </a:rPr>
              <a:t>query</a:t>
            </a:r>
            <a:r>
              <a:rPr lang="de-AT" sz="2400" dirty="0"/>
              <a:t> </a:t>
            </a:r>
            <a:r>
              <a:rPr lang="de-AT" sz="2400" dirty="0">
                <a:solidFill>
                  <a:srgbClr val="000000"/>
                </a:solidFill>
              </a:rPr>
              <a:t>queue</a:t>
            </a:r>
          </a:p>
        </p:txBody>
      </p:sp>
      <p:cxnSp>
        <p:nvCxnSpPr>
          <p:cNvPr id="68" name="Gerade Verbindung mit Pfeil 67"/>
          <p:cNvCxnSpPr>
            <a:stCxn id="59" idx="1"/>
          </p:cNvCxnSpPr>
          <p:nvPr/>
        </p:nvCxnSpPr>
        <p:spPr>
          <a:xfrm rot="10800000" flipV="1">
            <a:off x="2820293" y="3862660"/>
            <a:ext cx="588962" cy="717550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mit Pfeil 69"/>
          <p:cNvCxnSpPr>
            <a:stCxn id="59" idx="3"/>
            <a:endCxn id="60" idx="0"/>
          </p:cNvCxnSpPr>
          <p:nvPr/>
        </p:nvCxnSpPr>
        <p:spPr>
          <a:xfrm>
            <a:off x="6338193" y="3862660"/>
            <a:ext cx="465137" cy="720725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Gerade Verbindung mit Pfeil 72"/>
          <p:cNvCxnSpPr>
            <a:stCxn id="61" idx="3"/>
          </p:cNvCxnSpPr>
          <p:nvPr/>
        </p:nvCxnSpPr>
        <p:spPr>
          <a:xfrm>
            <a:off x="4123630" y="4794523"/>
            <a:ext cx="466725" cy="938212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mit Pfeil 74"/>
          <p:cNvCxnSpPr>
            <a:stCxn id="60" idx="1"/>
            <a:endCxn id="62" idx="0"/>
          </p:cNvCxnSpPr>
          <p:nvPr/>
        </p:nvCxnSpPr>
        <p:spPr>
          <a:xfrm rot="10800000" flipV="1">
            <a:off x="4957068" y="4797698"/>
            <a:ext cx="381000" cy="935037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Ellipse 90"/>
          <p:cNvSpPr/>
          <p:nvPr/>
        </p:nvSpPr>
        <p:spPr>
          <a:xfrm>
            <a:off x="3552130" y="3719785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2" name="Ellipse 91"/>
          <p:cNvSpPr/>
          <p:nvPr/>
        </p:nvSpPr>
        <p:spPr>
          <a:xfrm>
            <a:off x="3909318" y="3719785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3" name="Ellipse 92"/>
          <p:cNvSpPr/>
          <p:nvPr/>
        </p:nvSpPr>
        <p:spPr>
          <a:xfrm>
            <a:off x="4266505" y="3719785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4" name="Ellipse 93"/>
          <p:cNvSpPr/>
          <p:nvPr/>
        </p:nvSpPr>
        <p:spPr>
          <a:xfrm>
            <a:off x="4623693" y="3719785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6" name="Ellipse 95"/>
          <p:cNvSpPr/>
          <p:nvPr/>
        </p:nvSpPr>
        <p:spPr>
          <a:xfrm>
            <a:off x="4980880" y="3719785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7" name="Ellipse 96"/>
          <p:cNvSpPr/>
          <p:nvPr/>
        </p:nvSpPr>
        <p:spPr>
          <a:xfrm>
            <a:off x="5338068" y="3719785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8" name="Ellipse 97"/>
          <p:cNvSpPr/>
          <p:nvPr/>
        </p:nvSpPr>
        <p:spPr>
          <a:xfrm>
            <a:off x="1337568" y="4651648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9" name="Ellipse 98"/>
          <p:cNvSpPr/>
          <p:nvPr/>
        </p:nvSpPr>
        <p:spPr>
          <a:xfrm>
            <a:off x="1694755" y="4651648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0" name="Ellipse 99"/>
          <p:cNvSpPr/>
          <p:nvPr/>
        </p:nvSpPr>
        <p:spPr>
          <a:xfrm>
            <a:off x="2051943" y="4651648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1" name="Ellipse 100"/>
          <p:cNvSpPr/>
          <p:nvPr/>
        </p:nvSpPr>
        <p:spPr>
          <a:xfrm>
            <a:off x="5409505" y="4654823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2" name="Ellipse 101"/>
          <p:cNvSpPr/>
          <p:nvPr/>
        </p:nvSpPr>
        <p:spPr>
          <a:xfrm>
            <a:off x="5766693" y="4654823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4" name="Ellipse 103"/>
          <p:cNvSpPr/>
          <p:nvPr/>
        </p:nvSpPr>
        <p:spPr>
          <a:xfrm>
            <a:off x="6123880" y="4654823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5" name="Ellipse 104"/>
          <p:cNvSpPr/>
          <p:nvPr/>
        </p:nvSpPr>
        <p:spPr>
          <a:xfrm>
            <a:off x="3671193" y="5804173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6" name="Ellipse 105"/>
          <p:cNvSpPr/>
          <p:nvPr/>
        </p:nvSpPr>
        <p:spPr>
          <a:xfrm>
            <a:off x="3671193" y="5875610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7" name="Ellipse 106"/>
          <p:cNvSpPr/>
          <p:nvPr/>
        </p:nvSpPr>
        <p:spPr>
          <a:xfrm>
            <a:off x="5457130" y="5823223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8" name="Ellipse 107"/>
          <p:cNvSpPr/>
          <p:nvPr/>
        </p:nvSpPr>
        <p:spPr>
          <a:xfrm>
            <a:off x="4171255" y="5832748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9" name="Ellipse 108"/>
          <p:cNvSpPr/>
          <p:nvPr/>
        </p:nvSpPr>
        <p:spPr>
          <a:xfrm>
            <a:off x="4599880" y="5832748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10" name="Ellipse 109"/>
          <p:cNvSpPr/>
          <p:nvPr/>
        </p:nvSpPr>
        <p:spPr>
          <a:xfrm>
            <a:off x="5028505" y="5832748"/>
            <a:ext cx="285750" cy="285750"/>
          </a:xfrm>
          <a:prstGeom prst="ellipse">
            <a:avLst/>
          </a:prstGeom>
          <a:solidFill>
            <a:srgbClr val="009900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12" name="Ellipse 111"/>
          <p:cNvSpPr/>
          <p:nvPr/>
        </p:nvSpPr>
        <p:spPr>
          <a:xfrm>
            <a:off x="3467993" y="5647010"/>
            <a:ext cx="649287" cy="652463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114" name="Gerade Verbindung 113"/>
          <p:cNvCxnSpPr>
            <a:stCxn id="112" idx="2"/>
          </p:cNvCxnSpPr>
          <p:nvPr/>
        </p:nvCxnSpPr>
        <p:spPr>
          <a:xfrm rot="10800000" flipV="1">
            <a:off x="2539305" y="5974035"/>
            <a:ext cx="928688" cy="244475"/>
          </a:xfrm>
          <a:prstGeom prst="line">
            <a:avLst/>
          </a:prstGeom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70" name="Textfeld 114"/>
          <p:cNvSpPr txBox="1">
            <a:spLocks noChangeArrowheads="1"/>
          </p:cNvSpPr>
          <p:nvPr/>
        </p:nvSpPr>
        <p:spPr bwMode="auto">
          <a:xfrm>
            <a:off x="1578868" y="6134373"/>
            <a:ext cx="1643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2400" dirty="0">
                <a:solidFill>
                  <a:schemeClr val="accent1"/>
                </a:solidFill>
              </a:rPr>
              <a:t>multiquery</a:t>
            </a:r>
          </a:p>
        </p:txBody>
      </p:sp>
      <p:sp>
        <p:nvSpPr>
          <p:cNvPr id="65" name="Rectangle 4"/>
          <p:cNvSpPr txBox="1">
            <a:spLocks noChangeArrowheads="1"/>
          </p:cNvSpPr>
          <p:nvPr/>
        </p:nvSpPr>
        <p:spPr bwMode="auto">
          <a:xfrm>
            <a:off x="611560" y="620688"/>
            <a:ext cx="8305800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Concept of CHC++</a:t>
            </a:r>
            <a:endParaRPr kumimoji="0" lang="de-AT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26663" grpId="0" build="allAtOnce"/>
      <p:bldP spid="26664" grpId="0" build="allAtOnce"/>
      <p:bldP spid="98" grpId="0" animBg="1"/>
      <p:bldP spid="99" grpId="0" animBg="1"/>
      <p:bldP spid="100" grpId="0" animBg="1"/>
      <p:bldP spid="101" grpId="0" animBg="1"/>
      <p:bldP spid="102" grpId="0" animBg="1"/>
      <p:bldP spid="104" grpId="0" animBg="1"/>
      <p:bldP spid="106" grpId="0" animBg="1"/>
      <p:bldP spid="112" grpId="0" animBg="1"/>
      <p:bldP spid="21570" grpId="0"/>
      <p:bldP spid="6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>
          <a:xfrm>
            <a:off x="645220" y="727547"/>
            <a:ext cx="9039348" cy="757237"/>
          </a:xfrm>
        </p:spPr>
        <p:txBody>
          <a:bodyPr/>
          <a:lstStyle/>
          <a:p>
            <a:pPr eaLnBrk="1" hangingPunct="1"/>
            <a:r>
              <a:rPr lang="de-DE" dirty="0" smtClean="0"/>
              <a:t>Results: Powerplant (12M triangles)</a:t>
            </a:r>
          </a:p>
        </p:txBody>
      </p:sp>
      <p:pic>
        <p:nvPicPr>
          <p:cNvPr id="87044" name="Picture 5" descr="C:\work\svn\svnmatt\trunk\phd\images\powerpla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556792"/>
            <a:ext cx="3887788" cy="310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195736" y="4869160"/>
          <a:ext cx="5400599" cy="1483360"/>
        </p:xfrm>
        <a:graphic>
          <a:graphicData uri="http://schemas.openxmlformats.org/drawingml/2006/table">
            <a:tbl>
              <a:tblPr bandRow="1">
                <a:tableStyleId>{D7AC3CCA-C797-4891-BE02-D94E43425B78}</a:tableStyleId>
              </a:tblPr>
              <a:tblGrid>
                <a:gridCol w="1021101"/>
                <a:gridCol w="4379498"/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1800" dirty="0" smtClean="0">
                          <a:solidFill>
                            <a:srgbClr val="0000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VFC</a:t>
                      </a:r>
                      <a:endParaRPr lang="de-AT" dirty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AT" sz="1800" dirty="0" smtClean="0">
                          <a:solidFill>
                            <a:srgbClr val="0000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view frustum culling</a:t>
                      </a:r>
                      <a:endParaRPr lang="de-AT" sz="1800" dirty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AT" sz="1800" dirty="0" smtClean="0">
                          <a:solidFill>
                            <a:srgbClr val="0000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PVS</a:t>
                      </a:r>
                      <a:endParaRPr lang="de-AT" dirty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AT" sz="1800" dirty="0" smtClean="0">
                          <a:solidFill>
                            <a:srgbClr val="0000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potentially visible sets (= preprocessing)</a:t>
                      </a:r>
                      <a:endParaRPr lang="de-AT" sz="1800" dirty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AT" sz="1800" dirty="0" smtClean="0">
                          <a:solidFill>
                            <a:srgbClr val="0000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CHC</a:t>
                      </a:r>
                      <a:endParaRPr lang="de-AT" dirty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AT" sz="1800" dirty="0" smtClean="0">
                          <a:solidFill>
                            <a:srgbClr val="0000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coherent hierarchical culling</a:t>
                      </a:r>
                      <a:endParaRPr lang="de-AT" dirty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AT" sz="1800" dirty="0" smtClean="0">
                          <a:solidFill>
                            <a:srgbClr val="000000"/>
                          </a:solidFill>
                          <a:latin typeface="Helvetica" pitchFamily="34" charset="0"/>
                          <a:cs typeface="Helvetica" pitchFamily="34" charset="0"/>
                        </a:rPr>
                        <a:t>CHC++</a:t>
                      </a:r>
                      <a:endParaRPr lang="de-AT" dirty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AT" sz="1800" dirty="0" smtClean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>
          <a:xfrm>
            <a:off x="645220" y="727547"/>
            <a:ext cx="9687420" cy="757237"/>
          </a:xfrm>
        </p:spPr>
        <p:txBody>
          <a:bodyPr/>
          <a:lstStyle/>
          <a:p>
            <a:pPr eaLnBrk="1" hangingPunct="1"/>
            <a:r>
              <a:rPr lang="de-DE" dirty="0" smtClean="0"/>
              <a:t>Results: Difficult walk in Powerplant</a:t>
            </a:r>
          </a:p>
        </p:txBody>
      </p:sp>
      <p:pic>
        <p:nvPicPr>
          <p:cNvPr id="88068" name="Picture 8" descr="D:\oli\work\bittner\papers\CHC_revisited\plots\presentation_comp.e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725805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709612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50472" y="721880"/>
            <a:ext cx="4896544" cy="757237"/>
          </a:xfrm>
        </p:spPr>
        <p:txBody>
          <a:bodyPr/>
          <a:lstStyle/>
          <a:p>
            <a:pPr eaLnBrk="1" hangingPunct="1"/>
            <a:r>
              <a:rPr lang="de-DE" dirty="0" smtClean="0"/>
              <a:t>Results: Powerplant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>
          <a:xfrm>
            <a:off x="580296" y="548680"/>
            <a:ext cx="8940800" cy="1116013"/>
          </a:xfrm>
        </p:spPr>
        <p:txBody>
          <a:bodyPr/>
          <a:lstStyle/>
          <a:p>
            <a:pPr eaLnBrk="1" hangingPunct="1"/>
            <a:r>
              <a:rPr lang="de-AT" dirty="0" smtClean="0"/>
              <a:t>Online Occlusion Culling</a:t>
            </a:r>
            <a:endParaRPr lang="en-US" dirty="0" smtClean="0"/>
          </a:p>
        </p:txBody>
      </p:sp>
      <p:sp>
        <p:nvSpPr>
          <p:cNvPr id="90115" name="Content Placeholder 2"/>
          <p:cNvSpPr>
            <a:spLocks noGrp="1"/>
          </p:cNvSpPr>
          <p:nvPr>
            <p:ph idx="1"/>
          </p:nvPr>
        </p:nvSpPr>
        <p:spPr>
          <a:xfrm>
            <a:off x="609600" y="1905000"/>
            <a:ext cx="8858944" cy="4800600"/>
          </a:xfrm>
        </p:spPr>
        <p:txBody>
          <a:bodyPr/>
          <a:lstStyle/>
          <a:p>
            <a:pPr>
              <a:buClr>
                <a:srgbClr val="00B050"/>
              </a:buClr>
              <a:buFont typeface="Helvetica" pitchFamily="34" charset="0"/>
              <a:buChar char="+"/>
            </a:pPr>
            <a:r>
              <a:rPr lang="en-US" dirty="0" smtClean="0">
                <a:solidFill>
                  <a:srgbClr val="000000"/>
                </a:solidFill>
              </a:rPr>
              <a:t>Can be highly optimized with TC!</a:t>
            </a:r>
          </a:p>
          <a:p>
            <a:pPr lvl="1">
              <a:buClr>
                <a:srgbClr val="00B05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CHC uses TC to reduce CPU stalls and query numbers</a:t>
            </a:r>
          </a:p>
          <a:p>
            <a:pPr lvl="1">
              <a:buClr>
                <a:srgbClr val="00B05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CHC++ uses TC to further reduce query number and cost</a:t>
            </a:r>
          </a:p>
          <a:p>
            <a:pPr>
              <a:buClr>
                <a:srgbClr val="00B050"/>
              </a:buClr>
              <a:buFont typeface="Helvetica" pitchFamily="34" charset="0"/>
              <a:buChar char="+"/>
            </a:pPr>
            <a:r>
              <a:rPr lang="en-US" dirty="0" smtClean="0">
                <a:solidFill>
                  <a:srgbClr val="000000"/>
                </a:solidFill>
              </a:rPr>
              <a:t>Fully dynamic scenes</a:t>
            </a:r>
          </a:p>
          <a:p>
            <a:pPr>
              <a:buClr>
                <a:srgbClr val="00B050"/>
              </a:buClr>
              <a:buFont typeface="Helvetica" pitchFamily="34" charset="0"/>
              <a:buChar char="+"/>
            </a:pPr>
            <a:r>
              <a:rPr lang="en-US" dirty="0" smtClean="0">
                <a:solidFill>
                  <a:srgbClr val="000000"/>
                </a:solidFill>
              </a:rPr>
              <a:t>Often faster than preprocessing</a:t>
            </a:r>
          </a:p>
          <a:p>
            <a:pPr>
              <a:buClr>
                <a:srgbClr val="FF0000"/>
              </a:buClr>
              <a:buFont typeface="Symbol" pitchFamily="18" charset="2"/>
              <a:buChar char="-"/>
            </a:pPr>
            <a:r>
              <a:rPr lang="en-US" dirty="0" smtClean="0">
                <a:solidFill>
                  <a:srgbClr val="000000"/>
                </a:solidFill>
              </a:rPr>
              <a:t>Still some minor query overhead</a:t>
            </a:r>
          </a:p>
          <a:p>
            <a:pPr>
              <a:buClr>
                <a:srgbClr val="FF0000"/>
              </a:buClr>
              <a:buFont typeface="Symbol" pitchFamily="18" charset="2"/>
              <a:buChar char="-"/>
            </a:pPr>
            <a:r>
              <a:rPr lang="en-US" dirty="0" smtClean="0">
                <a:solidFill>
                  <a:srgbClr val="000000"/>
                </a:solidFill>
              </a:rPr>
              <a:t>No guarantee to fully eliminate CPU stalls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29083" y="548680"/>
            <a:ext cx="8507413" cy="1116013"/>
          </a:xfrm>
        </p:spPr>
        <p:txBody>
          <a:bodyPr/>
          <a:lstStyle/>
          <a:p>
            <a:pPr eaLnBrk="1" hangingPunct="1"/>
            <a:r>
              <a:rPr lang="en-US" dirty="0" smtClean="0"/>
              <a:t>Temporal Coherence in Object Space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609600" y="1772816"/>
            <a:ext cx="8305800" cy="4800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Online occlusion culling</a:t>
            </a:r>
          </a:p>
          <a:p>
            <a:pPr>
              <a:defRPr/>
            </a:pPr>
            <a:r>
              <a:rPr lang="de-AT" dirty="0" smtClean="0">
                <a:solidFill>
                  <a:srgbClr val="000000"/>
                </a:solidFill>
              </a:rPr>
              <a:t>Incremental global illumination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Font typeface="Arial" charset="0"/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1600" y="2348880"/>
            <a:ext cx="5328592" cy="57606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6390" name="Right Arrow 6"/>
          <p:cNvSpPr>
            <a:spLocks noChangeArrowheads="1"/>
          </p:cNvSpPr>
          <p:nvPr/>
        </p:nvSpPr>
        <p:spPr bwMode="auto">
          <a:xfrm flipH="1">
            <a:off x="6444208" y="2348880"/>
            <a:ext cx="642937" cy="484187"/>
          </a:xfrm>
          <a:prstGeom prst="rightArrow">
            <a:avLst>
              <a:gd name="adj1" fmla="val 50000"/>
              <a:gd name="adj2" fmla="val 5004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DE">
              <a:solidFill>
                <a:schemeClr val="bg1"/>
              </a:solidFill>
              <a:ea typeface="MS Gothic" pitchFamily="49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39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 descr="C:\oliver\tempcoh\TalkSlides\g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657" y="2061170"/>
            <a:ext cx="42481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0" name="Picture 10" descr="C:\oliver\tempcoh\TalkSlides\no-g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369" y="2060600"/>
            <a:ext cx="42481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itle 1"/>
          <p:cNvSpPr>
            <a:spLocks noGrp="1"/>
          </p:cNvSpPr>
          <p:nvPr>
            <p:ph type="title" idx="4294967295"/>
          </p:nvPr>
        </p:nvSpPr>
        <p:spPr>
          <a:xfrm>
            <a:off x="539552" y="620688"/>
            <a:ext cx="8305800" cy="960437"/>
          </a:xfrm>
        </p:spPr>
        <p:txBody>
          <a:bodyPr/>
          <a:lstStyle/>
          <a:p>
            <a:r>
              <a:rPr lang="de-AT" dirty="0" smtClean="0"/>
              <a:t>Global illumination: Motivation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1402135" y="1628800"/>
            <a:ext cx="24447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direct  illumination</a:t>
            </a:r>
          </a:p>
        </p:txBody>
      </p:sp>
      <p:sp>
        <p:nvSpPr>
          <p:cNvPr id="51207" name="TextBox 7"/>
          <p:cNvSpPr txBox="1">
            <a:spLocks noChangeArrowheads="1"/>
          </p:cNvSpPr>
          <p:nvPr/>
        </p:nvSpPr>
        <p:spPr bwMode="auto">
          <a:xfrm>
            <a:off x="5291510" y="1628800"/>
            <a:ext cx="359886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direct + indirect illumination</a:t>
            </a:r>
          </a:p>
        </p:txBody>
      </p:sp>
      <p:sp>
        <p:nvSpPr>
          <p:cNvPr id="17416" name="TextBox 6"/>
          <p:cNvSpPr txBox="1">
            <a:spLocks noChangeArrowheads="1"/>
          </p:cNvSpPr>
          <p:nvPr/>
        </p:nvSpPr>
        <p:spPr bwMode="auto">
          <a:xfrm>
            <a:off x="2699122" y="6311156"/>
            <a:ext cx="447198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[image courtesy of Guerrero et al.]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185 L 0.47048 0.00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609600" y="1772816"/>
            <a:ext cx="8305800" cy="4800600"/>
          </a:xfr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Cast paths from light source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Assign virtual point lights (VPLs)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Compute VPL visibility (</a:t>
            </a:r>
            <a:r>
              <a:rPr lang="de-DE" dirty="0" smtClean="0">
                <a:solidFill>
                  <a:schemeClr val="bg1">
                    <a:lumMod val="75000"/>
                  </a:schemeClr>
                </a:solidFill>
              </a:rPr>
              <a:t>→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shadow map)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For each pixel </a:t>
            </a:r>
            <a:r>
              <a:rPr lang="de-DE" dirty="0" smtClean="0">
                <a:solidFill>
                  <a:schemeClr val="bg1">
                    <a:lumMod val="75000"/>
                  </a:schemeClr>
                </a:solidFill>
              </a:rPr>
              <a:t>→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accumulate VPL contributions 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9459" name="Picture 10" descr="C:\Users\cgc\AppData\Local\Microsoft\Windows\Temporary Internet Files\Content.IE5\W504H4ZT\MC900433897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44695" flipH="1">
            <a:off x="2441475" y="4251697"/>
            <a:ext cx="835025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itle 1"/>
          <p:cNvSpPr>
            <a:spLocks noGrp="1"/>
          </p:cNvSpPr>
          <p:nvPr>
            <p:ph type="title"/>
          </p:nvPr>
        </p:nvSpPr>
        <p:spPr>
          <a:xfrm>
            <a:off x="538048" y="512787"/>
            <a:ext cx="8507413" cy="1116013"/>
          </a:xfrm>
        </p:spPr>
        <p:txBody>
          <a:bodyPr/>
          <a:lstStyle/>
          <a:p>
            <a:pPr eaLnBrk="1" hangingPunct="1"/>
            <a:r>
              <a:rPr lang="en-US" dirty="0" smtClean="0"/>
              <a:t>Instant </a:t>
            </a:r>
            <a:r>
              <a:rPr lang="en-US" dirty="0" err="1" smtClean="0"/>
              <a:t>Radiosity</a:t>
            </a:r>
            <a:r>
              <a:rPr lang="en-US" dirty="0" smtClean="0"/>
              <a:t> [Keller97]</a:t>
            </a:r>
          </a:p>
        </p:txBody>
      </p:sp>
      <p:sp>
        <p:nvSpPr>
          <p:cNvPr id="13" name="Freeform 12"/>
          <p:cNvSpPr/>
          <p:nvPr/>
        </p:nvSpPr>
        <p:spPr>
          <a:xfrm>
            <a:off x="2381150" y="4365997"/>
            <a:ext cx="4540250" cy="2400300"/>
          </a:xfrm>
          <a:custGeom>
            <a:avLst/>
            <a:gdLst>
              <a:gd name="connsiteX0" fmla="*/ 0 w 3496236"/>
              <a:gd name="connsiteY0" fmla="*/ 2393576 h 2393576"/>
              <a:gd name="connsiteX1" fmla="*/ 2034988 w 3496236"/>
              <a:gd name="connsiteY1" fmla="*/ 2393576 h 2393576"/>
              <a:gd name="connsiteX2" fmla="*/ 2034988 w 3496236"/>
              <a:gd name="connsiteY2" fmla="*/ 1559859 h 2393576"/>
              <a:gd name="connsiteX3" fmla="*/ 2537012 w 3496236"/>
              <a:gd name="connsiteY3" fmla="*/ 1559859 h 2393576"/>
              <a:gd name="connsiteX4" fmla="*/ 2545977 w 3496236"/>
              <a:gd name="connsiteY4" fmla="*/ 2375647 h 2393576"/>
              <a:gd name="connsiteX5" fmla="*/ 3487271 w 3496236"/>
              <a:gd name="connsiteY5" fmla="*/ 2375647 h 2393576"/>
              <a:gd name="connsiteX6" fmla="*/ 3496236 w 3496236"/>
              <a:gd name="connsiteY6" fmla="*/ 0 h 2393576"/>
              <a:gd name="connsiteX0" fmla="*/ 0 w 4521152"/>
              <a:gd name="connsiteY0" fmla="*/ 2441757 h 2441757"/>
              <a:gd name="connsiteX1" fmla="*/ 3059904 w 4521152"/>
              <a:gd name="connsiteY1" fmla="*/ 2393576 h 2441757"/>
              <a:gd name="connsiteX2" fmla="*/ 3059904 w 4521152"/>
              <a:gd name="connsiteY2" fmla="*/ 1559859 h 2441757"/>
              <a:gd name="connsiteX3" fmla="*/ 3561928 w 4521152"/>
              <a:gd name="connsiteY3" fmla="*/ 1559859 h 2441757"/>
              <a:gd name="connsiteX4" fmla="*/ 3570893 w 4521152"/>
              <a:gd name="connsiteY4" fmla="*/ 2375647 h 2441757"/>
              <a:gd name="connsiteX5" fmla="*/ 4512187 w 4521152"/>
              <a:gd name="connsiteY5" fmla="*/ 2375647 h 2441757"/>
              <a:gd name="connsiteX6" fmla="*/ 4521152 w 4521152"/>
              <a:gd name="connsiteY6" fmla="*/ 0 h 2441757"/>
              <a:gd name="connsiteX0" fmla="*/ 0 w 4520730"/>
              <a:gd name="connsiteY0" fmla="*/ 2369272 h 2393576"/>
              <a:gd name="connsiteX1" fmla="*/ 3059482 w 4520730"/>
              <a:gd name="connsiteY1" fmla="*/ 2393576 h 2393576"/>
              <a:gd name="connsiteX2" fmla="*/ 3059482 w 4520730"/>
              <a:gd name="connsiteY2" fmla="*/ 1559859 h 2393576"/>
              <a:gd name="connsiteX3" fmla="*/ 3561506 w 4520730"/>
              <a:gd name="connsiteY3" fmla="*/ 1559859 h 2393576"/>
              <a:gd name="connsiteX4" fmla="*/ 3570471 w 4520730"/>
              <a:gd name="connsiteY4" fmla="*/ 2375647 h 2393576"/>
              <a:gd name="connsiteX5" fmla="*/ 4511765 w 4520730"/>
              <a:gd name="connsiteY5" fmla="*/ 2375647 h 2393576"/>
              <a:gd name="connsiteX6" fmla="*/ 4520730 w 4520730"/>
              <a:gd name="connsiteY6" fmla="*/ 0 h 2393576"/>
              <a:gd name="connsiteX0" fmla="*/ 0 w 4520730"/>
              <a:gd name="connsiteY0" fmla="*/ 2369272 h 2393576"/>
              <a:gd name="connsiteX1" fmla="*/ 3059482 w 4520730"/>
              <a:gd name="connsiteY1" fmla="*/ 2393576 h 2393576"/>
              <a:gd name="connsiteX2" fmla="*/ 3059482 w 4520730"/>
              <a:gd name="connsiteY2" fmla="*/ 1559859 h 2393576"/>
              <a:gd name="connsiteX3" fmla="*/ 3561506 w 4520730"/>
              <a:gd name="connsiteY3" fmla="*/ 1559859 h 2393576"/>
              <a:gd name="connsiteX4" fmla="*/ 3570471 w 4520730"/>
              <a:gd name="connsiteY4" fmla="*/ 2375647 h 2393576"/>
              <a:gd name="connsiteX5" fmla="*/ 4464449 w 4520730"/>
              <a:gd name="connsiteY5" fmla="*/ 2369271 h 2393576"/>
              <a:gd name="connsiteX6" fmla="*/ 4520730 w 4520730"/>
              <a:gd name="connsiteY6" fmla="*/ 0 h 2393576"/>
              <a:gd name="connsiteX0" fmla="*/ 0 w 4467437"/>
              <a:gd name="connsiteY0" fmla="*/ 2376442 h 2400746"/>
              <a:gd name="connsiteX1" fmla="*/ 3059482 w 4467437"/>
              <a:gd name="connsiteY1" fmla="*/ 2400746 h 2400746"/>
              <a:gd name="connsiteX2" fmla="*/ 3059482 w 4467437"/>
              <a:gd name="connsiteY2" fmla="*/ 1567029 h 2400746"/>
              <a:gd name="connsiteX3" fmla="*/ 3561506 w 4467437"/>
              <a:gd name="connsiteY3" fmla="*/ 1567029 h 2400746"/>
              <a:gd name="connsiteX4" fmla="*/ 3570471 w 4467437"/>
              <a:gd name="connsiteY4" fmla="*/ 2382817 h 2400746"/>
              <a:gd name="connsiteX5" fmla="*/ 4464449 w 4467437"/>
              <a:gd name="connsiteY5" fmla="*/ 2376441 h 2400746"/>
              <a:gd name="connsiteX6" fmla="*/ 4464449 w 4467437"/>
              <a:gd name="connsiteY6" fmla="*/ 0 h 2400746"/>
              <a:gd name="connsiteX0" fmla="*/ 0 w 4539593"/>
              <a:gd name="connsiteY0" fmla="*/ 2376442 h 2400746"/>
              <a:gd name="connsiteX1" fmla="*/ 3059482 w 4539593"/>
              <a:gd name="connsiteY1" fmla="*/ 2400746 h 2400746"/>
              <a:gd name="connsiteX2" fmla="*/ 3059482 w 4539593"/>
              <a:gd name="connsiteY2" fmla="*/ 1567029 h 2400746"/>
              <a:gd name="connsiteX3" fmla="*/ 3561506 w 4539593"/>
              <a:gd name="connsiteY3" fmla="*/ 1567029 h 2400746"/>
              <a:gd name="connsiteX4" fmla="*/ 3570471 w 4539593"/>
              <a:gd name="connsiteY4" fmla="*/ 2382817 h 2400746"/>
              <a:gd name="connsiteX5" fmla="*/ 4536605 w 4539593"/>
              <a:gd name="connsiteY5" fmla="*/ 2376914 h 2400746"/>
              <a:gd name="connsiteX6" fmla="*/ 4464449 w 4539593"/>
              <a:gd name="connsiteY6" fmla="*/ 0 h 2400746"/>
              <a:gd name="connsiteX0" fmla="*/ 0 w 4539593"/>
              <a:gd name="connsiteY0" fmla="*/ 2375969 h 2400273"/>
              <a:gd name="connsiteX1" fmla="*/ 3059482 w 4539593"/>
              <a:gd name="connsiteY1" fmla="*/ 2400273 h 2400273"/>
              <a:gd name="connsiteX2" fmla="*/ 3059482 w 4539593"/>
              <a:gd name="connsiteY2" fmla="*/ 1566556 h 2400273"/>
              <a:gd name="connsiteX3" fmla="*/ 3561506 w 4539593"/>
              <a:gd name="connsiteY3" fmla="*/ 1566556 h 2400273"/>
              <a:gd name="connsiteX4" fmla="*/ 3570471 w 4539593"/>
              <a:gd name="connsiteY4" fmla="*/ 2382344 h 2400273"/>
              <a:gd name="connsiteX5" fmla="*/ 4536605 w 4539593"/>
              <a:gd name="connsiteY5" fmla="*/ 2376441 h 2400273"/>
              <a:gd name="connsiteX6" fmla="*/ 4536605 w 4539593"/>
              <a:gd name="connsiteY6" fmla="*/ 0 h 240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9593" h="2400273">
                <a:moveTo>
                  <a:pt x="0" y="2375969"/>
                </a:moveTo>
                <a:lnTo>
                  <a:pt x="3059482" y="2400273"/>
                </a:lnTo>
                <a:lnTo>
                  <a:pt x="3059482" y="1566556"/>
                </a:lnTo>
                <a:lnTo>
                  <a:pt x="3561506" y="1566556"/>
                </a:lnTo>
                <a:cubicBezTo>
                  <a:pt x="3564494" y="1838485"/>
                  <a:pt x="3567483" y="2110415"/>
                  <a:pt x="3570471" y="2382344"/>
                </a:cubicBezTo>
                <a:lnTo>
                  <a:pt x="4536605" y="2376441"/>
                </a:lnTo>
                <a:cubicBezTo>
                  <a:pt x="4539593" y="1584559"/>
                  <a:pt x="4533617" y="791882"/>
                  <a:pt x="4536605" y="0"/>
                </a:cubicBezTo>
              </a:path>
            </a:pathLst>
          </a:custGeom>
          <a:noFill/>
          <a:ln w="76200"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cxnSp>
        <p:nvCxnSpPr>
          <p:cNvPr id="24" name="Straight Connector 23"/>
          <p:cNvCxnSpPr>
            <a:endCxn id="34" idx="6"/>
          </p:cNvCxnSpPr>
          <p:nvPr/>
        </p:nvCxnSpPr>
        <p:spPr>
          <a:xfrm flipV="1">
            <a:off x="3052663" y="4510459"/>
            <a:ext cx="3865562" cy="25717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4614763" y="6669459"/>
            <a:ext cx="144462" cy="14446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29" name="Oval 28"/>
          <p:cNvSpPr/>
          <p:nvPr/>
        </p:nvSpPr>
        <p:spPr>
          <a:xfrm>
            <a:off x="5603775" y="5843959"/>
            <a:ext cx="144463" cy="14446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1" name="Oval 30"/>
          <p:cNvSpPr/>
          <p:nvPr/>
        </p:nvSpPr>
        <p:spPr>
          <a:xfrm>
            <a:off x="6773763" y="5877297"/>
            <a:ext cx="144462" cy="14287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 dirty="0"/>
          </a:p>
        </p:txBody>
      </p:sp>
      <p:sp>
        <p:nvSpPr>
          <p:cNvPr id="34" name="Oval 33"/>
          <p:cNvSpPr/>
          <p:nvPr/>
        </p:nvSpPr>
        <p:spPr>
          <a:xfrm>
            <a:off x="6773763" y="4437434"/>
            <a:ext cx="144462" cy="14446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pic>
        <p:nvPicPr>
          <p:cNvPr id="41" name="Picture 8" descr="C:\Users\cgc\AppData\Local\Microsoft\Windows\Temporary Internet Files\Content.IE5\834BJ7QH\MC900434799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2013" y="5229597"/>
            <a:ext cx="9366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3" name="Straight Connector 52"/>
          <p:cNvCxnSpPr/>
          <p:nvPr/>
        </p:nvCxnSpPr>
        <p:spPr>
          <a:xfrm>
            <a:off x="3101875" y="4797797"/>
            <a:ext cx="2592388" cy="115252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065363" y="4775572"/>
            <a:ext cx="1620837" cy="196691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3101875" y="4797797"/>
            <a:ext cx="3816350" cy="115252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274" name="Picture 26" descr="C:\Users\cgc\AppData\Local\Microsoft\Windows\Temporary Internet Files\Content.IE5\W504H4ZT\MC900432617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1838" y="4077072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6" descr="C:\Users\cgc\AppData\Local\Microsoft\Windows\Temporary Internet Files\Content.IE5\W504H4ZT\MC900432617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0888" y="5518522"/>
            <a:ext cx="50323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6" descr="C:\Users\cgc\AppData\Local\Microsoft\Windows\Temporary Internet Files\Content.IE5\W504H4ZT\MC900432617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6925" y="5445497"/>
            <a:ext cx="5032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6" descr="C:\Users\cgc\AppData\Local\Microsoft\Windows\Temporary Internet Files\Content.IE5\W504H4ZT\MC900432617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3313" y="6309097"/>
            <a:ext cx="50323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Arc 44"/>
          <p:cNvSpPr/>
          <p:nvPr/>
        </p:nvSpPr>
        <p:spPr>
          <a:xfrm>
            <a:off x="4470300" y="6496000"/>
            <a:ext cx="444500" cy="533400"/>
          </a:xfrm>
          <a:prstGeom prst="arc">
            <a:avLst>
              <a:gd name="adj1" fmla="val 10789523"/>
              <a:gd name="adj2" fmla="val 0"/>
            </a:avLst>
          </a:prstGeom>
          <a:solidFill>
            <a:srgbClr val="FFFF00">
              <a:alpha val="50000"/>
            </a:srgbClr>
          </a:solidFill>
          <a:ln w="38100"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47" name="Arc 46"/>
          <p:cNvSpPr/>
          <p:nvPr/>
        </p:nvSpPr>
        <p:spPr>
          <a:xfrm>
            <a:off x="5460900" y="5643934"/>
            <a:ext cx="442913" cy="533400"/>
          </a:xfrm>
          <a:prstGeom prst="arc">
            <a:avLst>
              <a:gd name="adj1" fmla="val 10789523"/>
              <a:gd name="adj2" fmla="val 0"/>
            </a:avLst>
          </a:prstGeom>
          <a:solidFill>
            <a:srgbClr val="FFFF00">
              <a:alpha val="50000"/>
            </a:srgbClr>
          </a:solidFill>
          <a:ln w="38100"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49" name="Arc 48"/>
          <p:cNvSpPr/>
          <p:nvPr/>
        </p:nvSpPr>
        <p:spPr>
          <a:xfrm rot="16200000">
            <a:off x="6676132" y="5689178"/>
            <a:ext cx="442912" cy="533400"/>
          </a:xfrm>
          <a:prstGeom prst="arc">
            <a:avLst>
              <a:gd name="adj1" fmla="val 10789523"/>
              <a:gd name="adj2" fmla="val 0"/>
            </a:avLst>
          </a:prstGeom>
          <a:solidFill>
            <a:srgbClr val="FFFF00">
              <a:alpha val="50000"/>
            </a:srgbClr>
          </a:solidFill>
          <a:ln w="38100"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51" name="Arc 50"/>
          <p:cNvSpPr/>
          <p:nvPr/>
        </p:nvSpPr>
        <p:spPr>
          <a:xfrm rot="16200000">
            <a:off x="6674544" y="4249316"/>
            <a:ext cx="444500" cy="531812"/>
          </a:xfrm>
          <a:prstGeom prst="arc">
            <a:avLst>
              <a:gd name="adj1" fmla="val 10789523"/>
              <a:gd name="adj2" fmla="val 0"/>
            </a:avLst>
          </a:prstGeom>
          <a:solidFill>
            <a:srgbClr val="FFFF00">
              <a:alpha val="50000"/>
            </a:srgbClr>
          </a:solidFill>
          <a:ln w="38100"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44" name="Line Callout 1 43"/>
          <p:cNvSpPr/>
          <p:nvPr/>
        </p:nvSpPr>
        <p:spPr>
          <a:xfrm>
            <a:off x="971601" y="2996952"/>
            <a:ext cx="6768752" cy="504825"/>
          </a:xfrm>
          <a:prstGeom prst="borderCallout1">
            <a:avLst>
              <a:gd name="adj1" fmla="val 51404"/>
              <a:gd name="adj2" fmla="val 99979"/>
              <a:gd name="adj3" fmla="val -38611"/>
              <a:gd name="adj4" fmla="val 108424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372200" y="1844824"/>
            <a:ext cx="30963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AT" sz="2400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&gt;256 VPLs needed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→ </a:t>
            </a:r>
            <a:r>
              <a:rPr lang="de-AT" sz="2400" dirty="0" smtClean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too costly for RT</a:t>
            </a:r>
            <a:endParaRPr lang="de-AT" sz="2400" dirty="0">
              <a:solidFill>
                <a:srgbClr val="FF0000"/>
              </a:solidFill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53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539552" y="512787"/>
            <a:ext cx="9155360" cy="1116013"/>
          </a:xfrm>
        </p:spPr>
        <p:txBody>
          <a:bodyPr/>
          <a:lstStyle/>
          <a:p>
            <a:pPr eaLnBrk="1" hangingPunct="1"/>
            <a:r>
              <a:rPr lang="en-US" dirty="0" smtClean="0"/>
              <a:t>Incremental Instant </a:t>
            </a:r>
            <a:r>
              <a:rPr lang="en-US" dirty="0" err="1" smtClean="0"/>
              <a:t>Radiosity</a:t>
            </a:r>
            <a:r>
              <a:rPr lang="en-US" dirty="0" smtClean="0"/>
              <a:t> [</a:t>
            </a:r>
            <a:r>
              <a:rPr lang="en-US" dirty="0" err="1" smtClean="0"/>
              <a:t>Laine</a:t>
            </a:r>
            <a:r>
              <a:rPr lang="en-US" dirty="0" smtClean="0"/>
              <a:t>]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609600" y="1772816"/>
            <a:ext cx="8305800" cy="4800600"/>
          </a:xfrm>
        </p:spPr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Recompute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small subset </a:t>
            </a:r>
            <a:r>
              <a:rPr lang="en-US" dirty="0" smtClean="0">
                <a:solidFill>
                  <a:srgbClr val="000000"/>
                </a:solidFill>
              </a:rPr>
              <a:t>of VPLs (4 – 8)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Reuse rest (if valid)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507413" cy="1116013"/>
          </a:xfrm>
        </p:spPr>
        <p:txBody>
          <a:bodyPr/>
          <a:lstStyle/>
          <a:p>
            <a:r>
              <a:rPr lang="de-AT" dirty="0" smtClean="0"/>
              <a:t>Visibility Culling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609600" y="1772816"/>
            <a:ext cx="8305800" cy="48006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Only render visible primitives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Resolve pixel-level visibility with depth buffer</a:t>
            </a:r>
            <a:endParaRPr lang="de-AT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Goal: output sensitivity</a:t>
            </a:r>
            <a:endParaRPr lang="de-AT" dirty="0" smtClean="0">
              <a:solidFill>
                <a:srgbClr val="000000"/>
              </a:solidFill>
            </a:endParaRPr>
          </a:p>
        </p:txBody>
      </p:sp>
      <p:pic>
        <p:nvPicPr>
          <p:cNvPr id="33797" name="Picture 3" descr="C:\oliver\matt\trunk\phd\images\vienna_culli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590751"/>
            <a:ext cx="4295775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8"/>
          <p:cNvSpPr>
            <a:spLocks noChangeArrowheads="1"/>
          </p:cNvSpPr>
          <p:nvPr/>
        </p:nvSpPr>
        <p:spPr bwMode="auto">
          <a:xfrm>
            <a:off x="5765378" y="3600276"/>
            <a:ext cx="1441450" cy="1081088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DE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33799" name="TextBox 13"/>
          <p:cNvSpPr txBox="1">
            <a:spLocks noChangeArrowheads="1"/>
          </p:cNvSpPr>
          <p:nvPr/>
        </p:nvSpPr>
        <p:spPr bwMode="auto">
          <a:xfrm>
            <a:off x="5472708" y="2997200"/>
            <a:ext cx="1857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de-DE" sz="220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3800" name="Rectangle 21"/>
          <p:cNvSpPr>
            <a:spLocks noChangeArrowheads="1"/>
          </p:cNvSpPr>
          <p:nvPr/>
        </p:nvSpPr>
        <p:spPr bwMode="auto">
          <a:xfrm>
            <a:off x="3660353" y="3590751"/>
            <a:ext cx="208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rendered buildings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539552" y="512787"/>
            <a:ext cx="7416824" cy="1116013"/>
          </a:xfrm>
        </p:spPr>
        <p:txBody>
          <a:bodyPr/>
          <a:lstStyle/>
          <a:p>
            <a:pPr eaLnBrk="1" hangingPunct="1"/>
            <a:r>
              <a:rPr lang="en-US" dirty="0" smtClean="0"/>
              <a:t>Incremental VPL management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609600" y="1772816"/>
            <a:ext cx="8305800" cy="48006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Delete invalid VPLs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Update VPL positions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Keep cosine-weighted VPL distribution</a:t>
            </a:r>
          </a:p>
          <a:p>
            <a:pPr lvl="1">
              <a:buNone/>
            </a:pPr>
            <a:r>
              <a:rPr lang="de-DE" dirty="0" smtClean="0">
                <a:solidFill>
                  <a:srgbClr val="000000"/>
                </a:solidFill>
              </a:rPr>
              <a:t>→ uniform distribution in </a:t>
            </a:r>
            <a:r>
              <a:rPr lang="en-US" dirty="0" smtClean="0">
                <a:solidFill>
                  <a:srgbClr val="000000"/>
                </a:solidFill>
              </a:rPr>
              <a:t>2D domain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509120"/>
            <a:ext cx="1951038" cy="19446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581128"/>
            <a:ext cx="2520950" cy="18399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sp>
        <p:nvSpPr>
          <p:cNvPr id="9" name="Right Arrow 8"/>
          <p:cNvSpPr/>
          <p:nvPr/>
        </p:nvSpPr>
        <p:spPr>
          <a:xfrm>
            <a:off x="3779912" y="5301208"/>
            <a:ext cx="720725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60232" y="5805636"/>
            <a:ext cx="21066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[image courtesy </a:t>
            </a:r>
            <a:br>
              <a:rPr lang="de-AT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of Laine et al.]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1739329" y="1917154"/>
            <a:ext cx="4248150" cy="42481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 dirty="0">
              <a:solidFill>
                <a:srgbClr val="FFFF00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 rot="5400000">
            <a:off x="-368077" y="4024560"/>
            <a:ext cx="4248150" cy="33337"/>
          </a:xfrm>
          <a:prstGeom prst="line">
            <a:avLst/>
          </a:prstGeom>
          <a:ln w="508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2" name="Picture 10" descr="C:\Users\cgc\AppData\Local\Microsoft\Windows\Temporary Internet Files\Content.IE5\W504H4ZT\MC900433897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900000" flipH="1">
            <a:off x="1119410" y="3889622"/>
            <a:ext cx="835025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itle 1"/>
          <p:cNvSpPr>
            <a:spLocks noGrp="1"/>
          </p:cNvSpPr>
          <p:nvPr>
            <p:ph type="title"/>
          </p:nvPr>
        </p:nvSpPr>
        <p:spPr>
          <a:xfrm>
            <a:off x="539552" y="512787"/>
            <a:ext cx="8507413" cy="1116013"/>
          </a:xfrm>
        </p:spPr>
        <p:txBody>
          <a:bodyPr/>
          <a:lstStyle/>
          <a:p>
            <a:pPr eaLnBrk="1" hangingPunct="1"/>
            <a:r>
              <a:rPr lang="en-US" dirty="0" smtClean="0"/>
              <a:t>Incremental VPL management</a:t>
            </a:r>
          </a:p>
        </p:txBody>
      </p:sp>
      <p:sp>
        <p:nvSpPr>
          <p:cNvPr id="7" name="Freeform 6"/>
          <p:cNvSpPr/>
          <p:nvPr/>
        </p:nvSpPr>
        <p:spPr>
          <a:xfrm>
            <a:off x="569341" y="2204491"/>
            <a:ext cx="5180013" cy="3119438"/>
          </a:xfrm>
          <a:custGeom>
            <a:avLst/>
            <a:gdLst>
              <a:gd name="connsiteX0" fmla="*/ 0 w 3496236"/>
              <a:gd name="connsiteY0" fmla="*/ 2393576 h 2393576"/>
              <a:gd name="connsiteX1" fmla="*/ 2034988 w 3496236"/>
              <a:gd name="connsiteY1" fmla="*/ 2393576 h 2393576"/>
              <a:gd name="connsiteX2" fmla="*/ 2034988 w 3496236"/>
              <a:gd name="connsiteY2" fmla="*/ 1559859 h 2393576"/>
              <a:gd name="connsiteX3" fmla="*/ 2537012 w 3496236"/>
              <a:gd name="connsiteY3" fmla="*/ 1559859 h 2393576"/>
              <a:gd name="connsiteX4" fmla="*/ 2545977 w 3496236"/>
              <a:gd name="connsiteY4" fmla="*/ 2375647 h 2393576"/>
              <a:gd name="connsiteX5" fmla="*/ 3487271 w 3496236"/>
              <a:gd name="connsiteY5" fmla="*/ 2375647 h 2393576"/>
              <a:gd name="connsiteX6" fmla="*/ 3496236 w 3496236"/>
              <a:gd name="connsiteY6" fmla="*/ 0 h 2393576"/>
              <a:gd name="connsiteX0" fmla="*/ 0 w 4521152"/>
              <a:gd name="connsiteY0" fmla="*/ 2441757 h 2441757"/>
              <a:gd name="connsiteX1" fmla="*/ 3059904 w 4521152"/>
              <a:gd name="connsiteY1" fmla="*/ 2393576 h 2441757"/>
              <a:gd name="connsiteX2" fmla="*/ 3059904 w 4521152"/>
              <a:gd name="connsiteY2" fmla="*/ 1559859 h 2441757"/>
              <a:gd name="connsiteX3" fmla="*/ 3561928 w 4521152"/>
              <a:gd name="connsiteY3" fmla="*/ 1559859 h 2441757"/>
              <a:gd name="connsiteX4" fmla="*/ 3570893 w 4521152"/>
              <a:gd name="connsiteY4" fmla="*/ 2375647 h 2441757"/>
              <a:gd name="connsiteX5" fmla="*/ 4512187 w 4521152"/>
              <a:gd name="connsiteY5" fmla="*/ 2375647 h 2441757"/>
              <a:gd name="connsiteX6" fmla="*/ 4521152 w 4521152"/>
              <a:gd name="connsiteY6" fmla="*/ 0 h 2441757"/>
              <a:gd name="connsiteX0" fmla="*/ 0 w 4520730"/>
              <a:gd name="connsiteY0" fmla="*/ 2369272 h 2393576"/>
              <a:gd name="connsiteX1" fmla="*/ 3059482 w 4520730"/>
              <a:gd name="connsiteY1" fmla="*/ 2393576 h 2393576"/>
              <a:gd name="connsiteX2" fmla="*/ 3059482 w 4520730"/>
              <a:gd name="connsiteY2" fmla="*/ 1559859 h 2393576"/>
              <a:gd name="connsiteX3" fmla="*/ 3561506 w 4520730"/>
              <a:gd name="connsiteY3" fmla="*/ 1559859 h 2393576"/>
              <a:gd name="connsiteX4" fmla="*/ 3570471 w 4520730"/>
              <a:gd name="connsiteY4" fmla="*/ 2375647 h 2393576"/>
              <a:gd name="connsiteX5" fmla="*/ 4511765 w 4520730"/>
              <a:gd name="connsiteY5" fmla="*/ 2375647 h 2393576"/>
              <a:gd name="connsiteX6" fmla="*/ 4520730 w 4520730"/>
              <a:gd name="connsiteY6" fmla="*/ 0 h 2393576"/>
              <a:gd name="connsiteX0" fmla="*/ 0 w 4520730"/>
              <a:gd name="connsiteY0" fmla="*/ 2369272 h 2393576"/>
              <a:gd name="connsiteX1" fmla="*/ 3059482 w 4520730"/>
              <a:gd name="connsiteY1" fmla="*/ 2393576 h 2393576"/>
              <a:gd name="connsiteX2" fmla="*/ 3059482 w 4520730"/>
              <a:gd name="connsiteY2" fmla="*/ 1559859 h 2393576"/>
              <a:gd name="connsiteX3" fmla="*/ 3561506 w 4520730"/>
              <a:gd name="connsiteY3" fmla="*/ 1559859 h 2393576"/>
              <a:gd name="connsiteX4" fmla="*/ 3570471 w 4520730"/>
              <a:gd name="connsiteY4" fmla="*/ 2375647 h 2393576"/>
              <a:gd name="connsiteX5" fmla="*/ 4464449 w 4520730"/>
              <a:gd name="connsiteY5" fmla="*/ 2369271 h 2393576"/>
              <a:gd name="connsiteX6" fmla="*/ 4520730 w 4520730"/>
              <a:gd name="connsiteY6" fmla="*/ 0 h 2393576"/>
              <a:gd name="connsiteX0" fmla="*/ 0 w 4467437"/>
              <a:gd name="connsiteY0" fmla="*/ 2376442 h 2400746"/>
              <a:gd name="connsiteX1" fmla="*/ 3059482 w 4467437"/>
              <a:gd name="connsiteY1" fmla="*/ 2400746 h 2400746"/>
              <a:gd name="connsiteX2" fmla="*/ 3059482 w 4467437"/>
              <a:gd name="connsiteY2" fmla="*/ 1567029 h 2400746"/>
              <a:gd name="connsiteX3" fmla="*/ 3561506 w 4467437"/>
              <a:gd name="connsiteY3" fmla="*/ 1567029 h 2400746"/>
              <a:gd name="connsiteX4" fmla="*/ 3570471 w 4467437"/>
              <a:gd name="connsiteY4" fmla="*/ 2382817 h 2400746"/>
              <a:gd name="connsiteX5" fmla="*/ 4464449 w 4467437"/>
              <a:gd name="connsiteY5" fmla="*/ 2376441 h 2400746"/>
              <a:gd name="connsiteX6" fmla="*/ 4464449 w 4467437"/>
              <a:gd name="connsiteY6" fmla="*/ 0 h 2400746"/>
              <a:gd name="connsiteX0" fmla="*/ 0 w 4539593"/>
              <a:gd name="connsiteY0" fmla="*/ 2376442 h 2400746"/>
              <a:gd name="connsiteX1" fmla="*/ 3059482 w 4539593"/>
              <a:gd name="connsiteY1" fmla="*/ 2400746 h 2400746"/>
              <a:gd name="connsiteX2" fmla="*/ 3059482 w 4539593"/>
              <a:gd name="connsiteY2" fmla="*/ 1567029 h 2400746"/>
              <a:gd name="connsiteX3" fmla="*/ 3561506 w 4539593"/>
              <a:gd name="connsiteY3" fmla="*/ 1567029 h 2400746"/>
              <a:gd name="connsiteX4" fmla="*/ 3570471 w 4539593"/>
              <a:gd name="connsiteY4" fmla="*/ 2382817 h 2400746"/>
              <a:gd name="connsiteX5" fmla="*/ 4536605 w 4539593"/>
              <a:gd name="connsiteY5" fmla="*/ 2376914 h 2400746"/>
              <a:gd name="connsiteX6" fmla="*/ 4464449 w 4539593"/>
              <a:gd name="connsiteY6" fmla="*/ 0 h 2400746"/>
              <a:gd name="connsiteX0" fmla="*/ 0 w 4539593"/>
              <a:gd name="connsiteY0" fmla="*/ 2375969 h 2400273"/>
              <a:gd name="connsiteX1" fmla="*/ 3059482 w 4539593"/>
              <a:gd name="connsiteY1" fmla="*/ 2400273 h 2400273"/>
              <a:gd name="connsiteX2" fmla="*/ 3059482 w 4539593"/>
              <a:gd name="connsiteY2" fmla="*/ 1566556 h 2400273"/>
              <a:gd name="connsiteX3" fmla="*/ 3561506 w 4539593"/>
              <a:gd name="connsiteY3" fmla="*/ 1566556 h 2400273"/>
              <a:gd name="connsiteX4" fmla="*/ 3570471 w 4539593"/>
              <a:gd name="connsiteY4" fmla="*/ 2382344 h 2400273"/>
              <a:gd name="connsiteX5" fmla="*/ 4536605 w 4539593"/>
              <a:gd name="connsiteY5" fmla="*/ 2376441 h 2400273"/>
              <a:gd name="connsiteX6" fmla="*/ 4536605 w 4539593"/>
              <a:gd name="connsiteY6" fmla="*/ 0 h 2400273"/>
              <a:gd name="connsiteX0" fmla="*/ 0 w 4539593"/>
              <a:gd name="connsiteY0" fmla="*/ 2375969 h 2400273"/>
              <a:gd name="connsiteX1" fmla="*/ 3059482 w 4539593"/>
              <a:gd name="connsiteY1" fmla="*/ 2400273 h 2400273"/>
              <a:gd name="connsiteX2" fmla="*/ 3024453 w 4539593"/>
              <a:gd name="connsiteY2" fmla="*/ 1296240 h 2400273"/>
              <a:gd name="connsiteX3" fmla="*/ 3561506 w 4539593"/>
              <a:gd name="connsiteY3" fmla="*/ 1566556 h 2400273"/>
              <a:gd name="connsiteX4" fmla="*/ 3570471 w 4539593"/>
              <a:gd name="connsiteY4" fmla="*/ 2382344 h 2400273"/>
              <a:gd name="connsiteX5" fmla="*/ 4536605 w 4539593"/>
              <a:gd name="connsiteY5" fmla="*/ 2376441 h 2400273"/>
              <a:gd name="connsiteX6" fmla="*/ 4536605 w 4539593"/>
              <a:gd name="connsiteY6" fmla="*/ 0 h 2400273"/>
              <a:gd name="connsiteX0" fmla="*/ 0 w 4539593"/>
              <a:gd name="connsiteY0" fmla="*/ 2375969 h 2400273"/>
              <a:gd name="connsiteX1" fmla="*/ 3059482 w 4539593"/>
              <a:gd name="connsiteY1" fmla="*/ 2400273 h 2400273"/>
              <a:gd name="connsiteX2" fmla="*/ 3024453 w 4539593"/>
              <a:gd name="connsiteY2" fmla="*/ 1296240 h 2400273"/>
              <a:gd name="connsiteX3" fmla="*/ 3528504 w 4539593"/>
              <a:gd name="connsiteY3" fmla="*/ 1296240 h 2400273"/>
              <a:gd name="connsiteX4" fmla="*/ 3570471 w 4539593"/>
              <a:gd name="connsiteY4" fmla="*/ 2382344 h 2400273"/>
              <a:gd name="connsiteX5" fmla="*/ 4536605 w 4539593"/>
              <a:gd name="connsiteY5" fmla="*/ 2376441 h 2400273"/>
              <a:gd name="connsiteX6" fmla="*/ 4536605 w 4539593"/>
              <a:gd name="connsiteY6" fmla="*/ 0 h 2400273"/>
              <a:gd name="connsiteX0" fmla="*/ 0 w 4539593"/>
              <a:gd name="connsiteY0" fmla="*/ 2375969 h 2400273"/>
              <a:gd name="connsiteX1" fmla="*/ 3059482 w 4539593"/>
              <a:gd name="connsiteY1" fmla="*/ 2400273 h 2400273"/>
              <a:gd name="connsiteX2" fmla="*/ 3024453 w 4539593"/>
              <a:gd name="connsiteY2" fmla="*/ 1296240 h 2400273"/>
              <a:gd name="connsiteX3" fmla="*/ 3600511 w 4539593"/>
              <a:gd name="connsiteY3" fmla="*/ 1296240 h 2400273"/>
              <a:gd name="connsiteX4" fmla="*/ 3570471 w 4539593"/>
              <a:gd name="connsiteY4" fmla="*/ 2382344 h 2400273"/>
              <a:gd name="connsiteX5" fmla="*/ 4536605 w 4539593"/>
              <a:gd name="connsiteY5" fmla="*/ 2376441 h 2400273"/>
              <a:gd name="connsiteX6" fmla="*/ 4536605 w 4539593"/>
              <a:gd name="connsiteY6" fmla="*/ 0 h 2400273"/>
              <a:gd name="connsiteX0" fmla="*/ 0 w 4539593"/>
              <a:gd name="connsiteY0" fmla="*/ 2375969 h 2400273"/>
              <a:gd name="connsiteX1" fmla="*/ 3059482 w 4539593"/>
              <a:gd name="connsiteY1" fmla="*/ 2400273 h 2400273"/>
              <a:gd name="connsiteX2" fmla="*/ 3024453 w 4539593"/>
              <a:gd name="connsiteY2" fmla="*/ 1296240 h 2400273"/>
              <a:gd name="connsiteX3" fmla="*/ 3528504 w 4539593"/>
              <a:gd name="connsiteY3" fmla="*/ 1296240 h 2400273"/>
              <a:gd name="connsiteX4" fmla="*/ 3570471 w 4539593"/>
              <a:gd name="connsiteY4" fmla="*/ 2382344 h 2400273"/>
              <a:gd name="connsiteX5" fmla="*/ 4536605 w 4539593"/>
              <a:gd name="connsiteY5" fmla="*/ 2376441 h 2400273"/>
              <a:gd name="connsiteX6" fmla="*/ 4536605 w 4539593"/>
              <a:gd name="connsiteY6" fmla="*/ 0 h 2400273"/>
              <a:gd name="connsiteX0" fmla="*/ 0 w 3986170"/>
              <a:gd name="connsiteY0" fmla="*/ 2382275 h 2400273"/>
              <a:gd name="connsiteX1" fmla="*/ 2506059 w 3986170"/>
              <a:gd name="connsiteY1" fmla="*/ 2400273 h 2400273"/>
              <a:gd name="connsiteX2" fmla="*/ 2471030 w 3986170"/>
              <a:gd name="connsiteY2" fmla="*/ 1296240 h 2400273"/>
              <a:gd name="connsiteX3" fmla="*/ 2975081 w 3986170"/>
              <a:gd name="connsiteY3" fmla="*/ 1296240 h 2400273"/>
              <a:gd name="connsiteX4" fmla="*/ 3017048 w 3986170"/>
              <a:gd name="connsiteY4" fmla="*/ 2382344 h 2400273"/>
              <a:gd name="connsiteX5" fmla="*/ 3983182 w 3986170"/>
              <a:gd name="connsiteY5" fmla="*/ 2376441 h 2400273"/>
              <a:gd name="connsiteX6" fmla="*/ 3983182 w 3986170"/>
              <a:gd name="connsiteY6" fmla="*/ 0 h 240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86170" h="2400273">
                <a:moveTo>
                  <a:pt x="0" y="2382275"/>
                </a:moveTo>
                <a:lnTo>
                  <a:pt x="2506059" y="2400273"/>
                </a:lnTo>
                <a:lnTo>
                  <a:pt x="2471030" y="1296240"/>
                </a:lnTo>
                <a:lnTo>
                  <a:pt x="2975081" y="1296240"/>
                </a:lnTo>
                <a:cubicBezTo>
                  <a:pt x="2978069" y="1568169"/>
                  <a:pt x="3014060" y="2110415"/>
                  <a:pt x="3017048" y="2382344"/>
                </a:cubicBezTo>
                <a:lnTo>
                  <a:pt x="3983182" y="2376441"/>
                </a:lnTo>
                <a:cubicBezTo>
                  <a:pt x="3986170" y="1584559"/>
                  <a:pt x="3980194" y="791882"/>
                  <a:pt x="3983182" y="0"/>
                </a:cubicBezTo>
              </a:path>
            </a:pathLst>
          </a:custGeom>
          <a:noFill/>
          <a:ln w="76200"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cxnSp>
        <p:nvCxnSpPr>
          <p:cNvPr id="58" name="Straight Connector 57"/>
          <p:cNvCxnSpPr/>
          <p:nvPr/>
        </p:nvCxnSpPr>
        <p:spPr>
          <a:xfrm rot="10800000" flipV="1">
            <a:off x="4457129" y="4004716"/>
            <a:ext cx="1295400" cy="714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10800000" flipV="1">
            <a:off x="1739329" y="2795041"/>
            <a:ext cx="3897312" cy="14970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10800000">
            <a:off x="1739329" y="4292054"/>
            <a:ext cx="1997075" cy="7302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5595366" y="3931691"/>
            <a:ext cx="187325" cy="1857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 dirty="0"/>
          </a:p>
        </p:txBody>
      </p:sp>
      <p:sp>
        <p:nvSpPr>
          <p:cNvPr id="10" name="Oval 9"/>
          <p:cNvSpPr/>
          <p:nvPr/>
        </p:nvSpPr>
        <p:spPr>
          <a:xfrm>
            <a:off x="3636391" y="4263479"/>
            <a:ext cx="187325" cy="18891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76" name="Multiply 75"/>
          <p:cNvSpPr/>
          <p:nvPr/>
        </p:nvSpPr>
        <p:spPr>
          <a:xfrm>
            <a:off x="5508104" y="3841204"/>
            <a:ext cx="360362" cy="360362"/>
          </a:xfrm>
          <a:prstGeom prst="mathMultiply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4" name="Oval 13"/>
          <p:cNvSpPr/>
          <p:nvPr/>
        </p:nvSpPr>
        <p:spPr>
          <a:xfrm>
            <a:off x="5579491" y="2693441"/>
            <a:ext cx="188913" cy="18732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78" name="Oval 77"/>
          <p:cNvSpPr/>
          <p:nvPr/>
        </p:nvSpPr>
        <p:spPr>
          <a:xfrm>
            <a:off x="1378966" y="5120729"/>
            <a:ext cx="188913" cy="18732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26" name="Multiply 25"/>
          <p:cNvSpPr/>
          <p:nvPr/>
        </p:nvSpPr>
        <p:spPr>
          <a:xfrm>
            <a:off x="1302134" y="5012779"/>
            <a:ext cx="360362" cy="360362"/>
          </a:xfrm>
          <a:prstGeom prst="mathMultiply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53641" y="5373216"/>
            <a:ext cx="162897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behind </a:t>
            </a:r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light</a:t>
            </a:r>
            <a:endParaRPr lang="de-AT" sz="2200" dirty="0">
              <a:solidFill>
                <a:srgbClr val="000000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457129" y="4139654"/>
            <a:ext cx="13144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occluded</a:t>
            </a:r>
          </a:p>
        </p:txBody>
      </p:sp>
      <p:sp>
        <p:nvSpPr>
          <p:cNvPr id="19" name="Oval 18"/>
          <p:cNvSpPr/>
          <p:nvPr/>
        </p:nvSpPr>
        <p:spPr>
          <a:xfrm>
            <a:off x="7140004" y="3357016"/>
            <a:ext cx="1871662" cy="1871663"/>
          </a:xfrm>
          <a:prstGeom prst="ellipse">
            <a:avLst/>
          </a:prstGeom>
          <a:noFill/>
          <a:ln w="50800"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851079" y="2852191"/>
            <a:ext cx="210025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reproject </a:t>
            </a:r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int </a:t>
            </a: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2D</a:t>
            </a:r>
          </a:p>
        </p:txBody>
      </p:sp>
      <p:sp>
        <p:nvSpPr>
          <p:cNvPr id="36" name="Oval 35"/>
          <p:cNvSpPr/>
          <p:nvPr/>
        </p:nvSpPr>
        <p:spPr>
          <a:xfrm>
            <a:off x="3637979" y="4257129"/>
            <a:ext cx="187325" cy="18891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7" name="Oval 36"/>
          <p:cNvSpPr/>
          <p:nvPr/>
        </p:nvSpPr>
        <p:spPr>
          <a:xfrm>
            <a:off x="5592191" y="2690266"/>
            <a:ext cx="187325" cy="18891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8" name="Oval 37"/>
          <p:cNvSpPr/>
          <p:nvPr/>
        </p:nvSpPr>
        <p:spPr>
          <a:xfrm>
            <a:off x="7427341" y="4220616"/>
            <a:ext cx="187325" cy="18891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9" name="Oval 38"/>
          <p:cNvSpPr/>
          <p:nvPr/>
        </p:nvSpPr>
        <p:spPr>
          <a:xfrm>
            <a:off x="8219504" y="3788816"/>
            <a:ext cx="187325" cy="18891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40" name="Oval 39"/>
          <p:cNvSpPr/>
          <p:nvPr/>
        </p:nvSpPr>
        <p:spPr>
          <a:xfrm>
            <a:off x="8076629" y="4292054"/>
            <a:ext cx="187325" cy="18891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41" name="Oval 40"/>
          <p:cNvSpPr/>
          <p:nvPr/>
        </p:nvSpPr>
        <p:spPr>
          <a:xfrm>
            <a:off x="7787704" y="4868316"/>
            <a:ext cx="187325" cy="188913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42" name="Right Arrow 41"/>
          <p:cNvSpPr/>
          <p:nvPr/>
        </p:nvSpPr>
        <p:spPr>
          <a:xfrm>
            <a:off x="6203379" y="4149179"/>
            <a:ext cx="720725" cy="357187"/>
          </a:xfrm>
          <a:prstGeom prst="rightArrow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300192" y="6238473"/>
            <a:ext cx="28416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update VPL positions</a:t>
            </a:r>
            <a:endParaRPr lang="de-AT" sz="2200" dirty="0">
              <a:solidFill>
                <a:srgbClr val="000000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627784" y="6237312"/>
            <a:ext cx="25843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 smtClean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delete invalid VPLs</a:t>
            </a:r>
            <a:endParaRPr lang="de-AT" sz="2200" dirty="0">
              <a:solidFill>
                <a:srgbClr val="000000"/>
              </a:solidFill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2.96296E-6 L 0.51441 0.05463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" y="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L 0.22986 0.15695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" y="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27" grpId="0" build="allAtOnce"/>
      <p:bldP spid="30" grpId="0" build="allAtOnce"/>
      <p:bldP spid="19" grpId="0" animBg="1"/>
      <p:bldP spid="35" grpId="0"/>
      <p:bldP spid="36" grpId="0" animBg="1"/>
      <p:bldP spid="36" grpId="1" animBg="1"/>
      <p:bldP spid="37" grpId="0" animBg="1"/>
      <p:bldP spid="37" grpId="1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610740" y="1772816"/>
            <a:ext cx="8713788" cy="4857750"/>
          </a:xfrm>
        </p:spPr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000000"/>
                </a:solidFill>
              </a:rPr>
              <a:t>Reproject</a:t>
            </a:r>
            <a:r>
              <a:rPr lang="en-US" dirty="0" smtClean="0">
                <a:solidFill>
                  <a:srgbClr val="000000"/>
                </a:solidFill>
              </a:rPr>
              <a:t> VPLs to 2D domain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Delete worst VPLs (use measure of uniformity)</a:t>
            </a:r>
          </a:p>
          <a:p>
            <a:pPr>
              <a:defRPr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Find best position for new VPLs</a:t>
            </a:r>
          </a:p>
          <a:p>
            <a:pPr>
              <a:defRPr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23555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507413" cy="1116013"/>
          </a:xfrm>
        </p:spPr>
        <p:txBody>
          <a:bodyPr/>
          <a:lstStyle/>
          <a:p>
            <a:pPr eaLnBrk="1" hangingPunct="1"/>
            <a:r>
              <a:rPr lang="en-US" dirty="0" smtClean="0"/>
              <a:t>Update VPL positions</a:t>
            </a:r>
          </a:p>
        </p:txBody>
      </p:sp>
      <p:sp>
        <p:nvSpPr>
          <p:cNvPr id="17" name="Oval 16"/>
          <p:cNvSpPr/>
          <p:nvPr/>
        </p:nvSpPr>
        <p:spPr>
          <a:xfrm>
            <a:off x="3131666" y="3520464"/>
            <a:ext cx="3168526" cy="3168526"/>
          </a:xfrm>
          <a:prstGeom prst="ellipse">
            <a:avLst/>
          </a:prstGeom>
          <a:noFill/>
          <a:ln w="50800"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8" name="Oval 17"/>
          <p:cNvSpPr/>
          <p:nvPr/>
        </p:nvSpPr>
        <p:spPr>
          <a:xfrm>
            <a:off x="4138587" y="3860626"/>
            <a:ext cx="288925" cy="2873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26" name="Oval 25"/>
          <p:cNvSpPr/>
          <p:nvPr/>
        </p:nvSpPr>
        <p:spPr>
          <a:xfrm>
            <a:off x="3563912" y="4868689"/>
            <a:ext cx="287338" cy="28733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27" name="Oval 26"/>
          <p:cNvSpPr/>
          <p:nvPr/>
        </p:nvSpPr>
        <p:spPr>
          <a:xfrm>
            <a:off x="4498950" y="4797251"/>
            <a:ext cx="288925" cy="2873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28" name="Oval 27"/>
          <p:cNvSpPr/>
          <p:nvPr/>
        </p:nvSpPr>
        <p:spPr>
          <a:xfrm>
            <a:off x="4138587" y="4363864"/>
            <a:ext cx="288925" cy="28892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29" name="Oval 28"/>
          <p:cNvSpPr/>
          <p:nvPr/>
        </p:nvSpPr>
        <p:spPr>
          <a:xfrm>
            <a:off x="5076800" y="4076526"/>
            <a:ext cx="287337" cy="28892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0" name="Oval 29"/>
          <p:cNvSpPr/>
          <p:nvPr/>
        </p:nvSpPr>
        <p:spPr>
          <a:xfrm>
            <a:off x="3995712" y="6092651"/>
            <a:ext cx="287338" cy="2873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1" name="Oval 30"/>
          <p:cNvSpPr/>
          <p:nvPr/>
        </p:nvSpPr>
        <p:spPr>
          <a:xfrm>
            <a:off x="5580037" y="5805314"/>
            <a:ext cx="287338" cy="28733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2" name="Oval 31"/>
          <p:cNvSpPr/>
          <p:nvPr/>
        </p:nvSpPr>
        <p:spPr>
          <a:xfrm>
            <a:off x="3976662" y="4213051"/>
            <a:ext cx="614363" cy="614363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3" name="Oval 32"/>
          <p:cNvSpPr/>
          <p:nvPr/>
        </p:nvSpPr>
        <p:spPr>
          <a:xfrm>
            <a:off x="4700562" y="5535439"/>
            <a:ext cx="287338" cy="28892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35" name="Oval 34"/>
          <p:cNvSpPr/>
          <p:nvPr/>
        </p:nvSpPr>
        <p:spPr>
          <a:xfrm>
            <a:off x="4533875" y="5371926"/>
            <a:ext cx="614362" cy="614363"/>
          </a:xfrm>
          <a:prstGeom prst="ellipse">
            <a:avLst/>
          </a:prstGeom>
          <a:noFill/>
          <a:ln w="57150">
            <a:solidFill>
              <a:srgbClr val="00B05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9" name="Oval 18"/>
          <p:cNvSpPr/>
          <p:nvPr/>
        </p:nvSpPr>
        <p:spPr>
          <a:xfrm>
            <a:off x="5580037" y="4797251"/>
            <a:ext cx="287338" cy="2873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  <p:sp>
        <p:nvSpPr>
          <p:cNvPr id="16" name="TextBox 15"/>
          <p:cNvSpPr txBox="1"/>
          <p:nvPr/>
        </p:nvSpPr>
        <p:spPr>
          <a:xfrm>
            <a:off x="6300192" y="5805264"/>
            <a:ext cx="2480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2400" dirty="0" smtClean="0">
                <a:solidFill>
                  <a:srgbClr val="000000"/>
                </a:solidFill>
              </a:rPr>
              <a:t>keep uniform </a:t>
            </a:r>
            <a:br>
              <a:rPr lang="de-AT" sz="2400" dirty="0" smtClean="0">
                <a:solidFill>
                  <a:srgbClr val="000000"/>
                </a:solidFill>
              </a:rPr>
            </a:br>
            <a:r>
              <a:rPr lang="de-AT" sz="2400" dirty="0" smtClean="0">
                <a:solidFill>
                  <a:srgbClr val="000000"/>
                </a:solidFill>
              </a:rPr>
              <a:t>distribution in 2D</a:t>
            </a:r>
            <a:endParaRPr lang="de-AT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2" grpId="0" animBg="1"/>
      <p:bldP spid="32" grpId="1" animBg="1"/>
      <p:bldP spid="33" grpId="0" animBg="1"/>
      <p:bldP spid="33" grpId="1" animBg="1"/>
      <p:bldP spid="35" grpId="0" animBg="1"/>
      <p:bldP spid="35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539055" y="548680"/>
            <a:ext cx="8353425" cy="1116013"/>
          </a:xfrm>
        </p:spPr>
        <p:txBody>
          <a:bodyPr/>
          <a:lstStyle/>
          <a:p>
            <a:r>
              <a:rPr lang="de-AT" dirty="0" smtClean="0"/>
              <a:t>R</a:t>
            </a:r>
            <a:r>
              <a:rPr lang="en-US" dirty="0" err="1" smtClean="0"/>
              <a:t>esults</a:t>
            </a:r>
            <a:endParaRPr lang="en-US" dirty="0" smtClean="0"/>
          </a:p>
        </p:txBody>
      </p:sp>
      <p:pic>
        <p:nvPicPr>
          <p:cNvPr id="24580" name="Picture 2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67744" y="1556792"/>
            <a:ext cx="4608513" cy="3455987"/>
          </a:xfrm>
          <a:ln w="12700" algn="ctr">
            <a:solidFill>
              <a:schemeClr val="bg1"/>
            </a:solidFill>
          </a:ln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475656" y="5301208"/>
          <a:ext cx="6096000" cy="1280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de-AT" sz="2200" dirty="0" smtClean="0"/>
                        <a:t>Sibenik</a:t>
                      </a:r>
                      <a:r>
                        <a:rPr lang="de-AT" sz="2200" baseline="0" dirty="0" smtClean="0"/>
                        <a:t> scene</a:t>
                      </a:r>
                      <a:endParaRPr lang="de-AT" sz="22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 sz="2200" dirty="0" smtClean="0"/>
                        <a:t>80k triangles</a:t>
                      </a:r>
                      <a:endParaRPr lang="de-AT" sz="22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AT" sz="2200" dirty="0" smtClean="0">
                          <a:solidFill>
                            <a:srgbClr val="000000"/>
                          </a:solidFill>
                        </a:rPr>
                        <a:t>Base method</a:t>
                      </a:r>
                      <a:endParaRPr lang="de-AT" sz="2200" dirty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 sz="2200" dirty="0" smtClean="0">
                          <a:solidFill>
                            <a:srgbClr val="000000"/>
                          </a:solidFill>
                        </a:rPr>
                        <a:t>7.1 FPS</a:t>
                      </a:r>
                      <a:endParaRPr lang="de-AT" sz="2200" dirty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AT" sz="2200" dirty="0" smtClean="0">
                          <a:solidFill>
                            <a:srgbClr val="000000"/>
                          </a:solidFill>
                        </a:rPr>
                        <a:t>Incremental</a:t>
                      </a:r>
                      <a:endParaRPr lang="de-AT" sz="2200" dirty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200" dirty="0" smtClean="0">
                          <a:solidFill>
                            <a:srgbClr val="000000"/>
                          </a:solidFill>
                        </a:rPr>
                        <a:t>48.6 FPS</a:t>
                      </a:r>
                      <a:endParaRPr lang="de-AT" sz="2200" dirty="0" smtClean="0">
                        <a:solidFill>
                          <a:srgbClr val="000000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595" name="TextBox 8"/>
          <p:cNvSpPr txBox="1">
            <a:spLocks noChangeArrowheads="1"/>
          </p:cNvSpPr>
          <p:nvPr/>
        </p:nvSpPr>
        <p:spPr bwMode="auto">
          <a:xfrm>
            <a:off x="6886575" y="4293096"/>
            <a:ext cx="22574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[image courtesy </a:t>
            </a:r>
            <a:b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</a:br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of Laine et al.]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538608" y="548680"/>
            <a:ext cx="8497888" cy="1116013"/>
          </a:xfrm>
        </p:spPr>
        <p:txBody>
          <a:bodyPr/>
          <a:lstStyle/>
          <a:p>
            <a:pPr eaLnBrk="1" hangingPunct="1"/>
            <a:r>
              <a:rPr lang="de-AT" dirty="0" smtClean="0"/>
              <a:t>Demo [Laine et al.]</a:t>
            </a:r>
            <a:endParaRPr lang="en-US" dirty="0" smtClean="0"/>
          </a:p>
        </p:txBody>
      </p:sp>
      <p:pic>
        <p:nvPicPr>
          <p:cNvPr id="5" name="demo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14500" y="20193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539552" y="512787"/>
            <a:ext cx="8940800" cy="1116013"/>
          </a:xfrm>
        </p:spPr>
        <p:txBody>
          <a:bodyPr/>
          <a:lstStyle/>
          <a:p>
            <a:pPr>
              <a:defRPr/>
            </a:pPr>
            <a:r>
              <a:rPr lang="de-AT" dirty="0" smtClean="0"/>
              <a:t>Incremental global illumination</a:t>
            </a:r>
            <a:endParaRPr lang="en-US" dirty="0" smtClean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609600" y="1772816"/>
            <a:ext cx="8305800" cy="4800600"/>
          </a:xfrm>
        </p:spPr>
        <p:txBody>
          <a:bodyPr/>
          <a:lstStyle/>
          <a:p>
            <a:pPr>
              <a:buClr>
                <a:srgbClr val="00B050"/>
              </a:buClr>
              <a:buFont typeface="Helvetica" pitchFamily="34" charset="0"/>
              <a:buChar char="+"/>
            </a:pPr>
            <a:r>
              <a:rPr lang="en-US" dirty="0" smtClean="0">
                <a:solidFill>
                  <a:srgbClr val="000000"/>
                </a:solidFill>
              </a:rPr>
              <a:t>Allows real-time global illumination</a:t>
            </a:r>
          </a:p>
          <a:p>
            <a:pPr>
              <a:buClr>
                <a:srgbClr val="00B050"/>
              </a:buClr>
              <a:buFont typeface="Helvetica" pitchFamily="34" charset="0"/>
              <a:buChar char="+"/>
            </a:pPr>
            <a:r>
              <a:rPr lang="en-US" dirty="0" smtClean="0">
                <a:solidFill>
                  <a:srgbClr val="000000"/>
                </a:solidFill>
              </a:rPr>
              <a:t>Dynamic local light source</a:t>
            </a:r>
          </a:p>
          <a:p>
            <a:pPr>
              <a:buClr>
                <a:srgbClr val="00B050"/>
              </a:buClr>
              <a:buFont typeface="Helvetica" pitchFamily="34" charset="0"/>
              <a:buChar char="+"/>
            </a:pPr>
            <a:r>
              <a:rPr lang="en-US" dirty="0" smtClean="0">
                <a:solidFill>
                  <a:srgbClr val="000000"/>
                </a:solidFill>
              </a:rPr>
              <a:t>No preprocessing required</a:t>
            </a:r>
          </a:p>
          <a:p>
            <a:pPr>
              <a:buClr>
                <a:srgbClr val="00B050"/>
              </a:buClr>
              <a:buFont typeface="Helvetica" pitchFamily="34" charset="0"/>
              <a:buChar char="+"/>
            </a:pPr>
            <a:r>
              <a:rPr lang="en-US" dirty="0" smtClean="0">
                <a:solidFill>
                  <a:srgbClr val="000000"/>
                </a:solidFill>
              </a:rPr>
              <a:t>General principle could be used for other methods</a:t>
            </a:r>
          </a:p>
          <a:p>
            <a:pPr>
              <a:buClr>
                <a:srgbClr val="FF0000"/>
              </a:buClr>
              <a:buFont typeface="Symbol" pitchFamily="18" charset="2"/>
              <a:buChar char="-"/>
            </a:pPr>
            <a:r>
              <a:rPr lang="en-US" dirty="0" smtClean="0">
                <a:solidFill>
                  <a:srgbClr val="000000"/>
                </a:solidFill>
              </a:rPr>
              <a:t>Problems with dynamic scene changes </a:t>
            </a:r>
          </a:p>
          <a:p>
            <a:pPr>
              <a:buClr>
                <a:srgbClr val="FF0000"/>
              </a:buClr>
              <a:buFont typeface="Symbol" pitchFamily="18" charset="2"/>
              <a:buChar char="-"/>
            </a:pPr>
            <a:r>
              <a:rPr lang="en-US" dirty="0" smtClean="0">
                <a:solidFill>
                  <a:srgbClr val="000000"/>
                </a:solidFill>
              </a:rPr>
              <a:t>Recent “Imperfect shadow maps” allow fully dynamic GI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>
          <a:xfrm>
            <a:off x="601091" y="548680"/>
            <a:ext cx="8507413" cy="1116013"/>
          </a:xfrm>
        </p:spPr>
        <p:txBody>
          <a:bodyPr/>
          <a:lstStyle/>
          <a:p>
            <a:pPr eaLnBrk="1" hangingPunct="1"/>
            <a:r>
              <a:rPr lang="en-US" dirty="0" smtClean="0"/>
              <a:t>Temporal coherence in Object Space</a:t>
            </a:r>
          </a:p>
        </p:txBody>
      </p:sp>
      <p:pic>
        <p:nvPicPr>
          <p:cNvPr id="91140" name="Picture 5" descr="C:\Downloads\presentations\image-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88840"/>
            <a:ext cx="6696670" cy="420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TextBox 7"/>
          <p:cNvSpPr txBox="1">
            <a:spLocks noChangeArrowheads="1"/>
          </p:cNvSpPr>
          <p:nvPr/>
        </p:nvSpPr>
        <p:spPr bwMode="auto">
          <a:xfrm>
            <a:off x="1906588" y="3348038"/>
            <a:ext cx="56896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AT" sz="320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Thank you for your attention!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507413" cy="1116013"/>
          </a:xfrm>
        </p:spPr>
        <p:txBody>
          <a:bodyPr/>
          <a:lstStyle/>
          <a:p>
            <a:pPr eaLnBrk="1" hangingPunct="1"/>
            <a:r>
              <a:rPr lang="en-US" dirty="0" smtClean="0"/>
              <a:t>Visibility Culling: Paradigms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609600" y="1772816"/>
            <a:ext cx="8305800" cy="4800600"/>
          </a:xfrm>
        </p:spPr>
        <p:txBody>
          <a:bodyPr/>
          <a:lstStyle/>
          <a:p>
            <a:r>
              <a:rPr lang="de-AT" dirty="0" smtClean="0">
                <a:solidFill>
                  <a:srgbClr val="000000"/>
                </a:solidFill>
              </a:rPr>
              <a:t>Visibility preprocessing</a:t>
            </a:r>
          </a:p>
          <a:p>
            <a:r>
              <a:rPr lang="de-AT" dirty="0" smtClean="0">
                <a:solidFill>
                  <a:srgbClr val="000000"/>
                </a:solidFill>
              </a:rPr>
              <a:t>Online occlusion culling</a:t>
            </a:r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11560" y="1772816"/>
            <a:ext cx="8678862" cy="58070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Partition view space into view cells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Compute </a:t>
            </a:r>
            <a:r>
              <a:rPr lang="en-US" dirty="0" smtClean="0">
                <a:solidFill>
                  <a:schemeClr val="accent1"/>
                </a:solidFill>
              </a:rPr>
              <a:t>potentially visible</a:t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 smtClean="0">
                <a:solidFill>
                  <a:schemeClr val="accent1"/>
                </a:solidFill>
              </a:rPr>
              <a:t>set</a:t>
            </a:r>
            <a:r>
              <a:rPr lang="en-US" dirty="0" smtClean="0">
                <a:solidFill>
                  <a:srgbClr val="000000"/>
                </a:solidFill>
              </a:rPr>
              <a:t> (PVS) of each view cell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z="2800" dirty="0" smtClean="0">
              <a:solidFill>
                <a:srgbClr val="000000"/>
              </a:solidFill>
            </a:endParaRP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620688"/>
            <a:ext cx="8305800" cy="960437"/>
          </a:xfrm>
        </p:spPr>
        <p:txBody>
          <a:bodyPr/>
          <a:lstStyle/>
          <a:p>
            <a:pPr eaLnBrk="1" hangingPunct="1"/>
            <a:r>
              <a:rPr lang="en-US" dirty="0" smtClean="0"/>
              <a:t>Visibility Preprocessing</a:t>
            </a:r>
          </a:p>
        </p:txBody>
      </p:sp>
      <p:pic>
        <p:nvPicPr>
          <p:cNvPr id="35845" name="Obrázek 8" descr="pvs2c.png"/>
          <p:cNvPicPr>
            <a:picLocks noChangeAspect="1"/>
          </p:cNvPicPr>
          <p:nvPr/>
        </p:nvPicPr>
        <p:blipFill>
          <a:blip r:embed="rId3" cstate="print">
            <a:lum bright="42000" contrast="44000"/>
          </a:blip>
          <a:srcRect/>
          <a:stretch>
            <a:fillRect/>
          </a:stretch>
        </p:blipFill>
        <p:spPr bwMode="auto">
          <a:xfrm>
            <a:off x="798388" y="3485899"/>
            <a:ext cx="5430838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Volný tvar 27"/>
          <p:cNvSpPr/>
          <p:nvPr/>
        </p:nvSpPr>
        <p:spPr>
          <a:xfrm>
            <a:off x="2847851" y="4860674"/>
            <a:ext cx="2357437" cy="1143000"/>
          </a:xfrm>
          <a:custGeom>
            <a:avLst/>
            <a:gdLst>
              <a:gd name="connsiteX0" fmla="*/ 0 w 2818737"/>
              <a:gd name="connsiteY0" fmla="*/ 1069450 h 1388441"/>
              <a:gd name="connsiteX1" fmla="*/ 429370 w 2818737"/>
              <a:gd name="connsiteY1" fmla="*/ 815008 h 1388441"/>
              <a:gd name="connsiteX2" fmla="*/ 691763 w 2818737"/>
              <a:gd name="connsiteY2" fmla="*/ 743447 h 1388441"/>
              <a:gd name="connsiteX3" fmla="*/ 691763 w 2818737"/>
              <a:gd name="connsiteY3" fmla="*/ 898497 h 1388441"/>
              <a:gd name="connsiteX4" fmla="*/ 970059 w 2818737"/>
              <a:gd name="connsiteY4" fmla="*/ 866692 h 1388441"/>
              <a:gd name="connsiteX5" fmla="*/ 1196671 w 2818737"/>
              <a:gd name="connsiteY5" fmla="*/ 787179 h 1388441"/>
              <a:gd name="connsiteX6" fmla="*/ 1152939 w 2818737"/>
              <a:gd name="connsiteY6" fmla="*/ 679836 h 1388441"/>
              <a:gd name="connsiteX7" fmla="*/ 1244379 w 2818737"/>
              <a:gd name="connsiteY7" fmla="*/ 644055 h 1388441"/>
              <a:gd name="connsiteX8" fmla="*/ 1172817 w 2818737"/>
              <a:gd name="connsiteY8" fmla="*/ 445273 h 1388441"/>
              <a:gd name="connsiteX9" fmla="*/ 1606163 w 2818737"/>
              <a:gd name="connsiteY9" fmla="*/ 318052 h 1388441"/>
              <a:gd name="connsiteX10" fmla="*/ 1681701 w 2818737"/>
              <a:gd name="connsiteY10" fmla="*/ 469127 h 1388441"/>
              <a:gd name="connsiteX11" fmla="*/ 1959996 w 2818737"/>
              <a:gd name="connsiteY11" fmla="*/ 345881 h 1388441"/>
              <a:gd name="connsiteX12" fmla="*/ 2178657 w 2818737"/>
              <a:gd name="connsiteY12" fmla="*/ 87464 h 1388441"/>
              <a:gd name="connsiteX13" fmla="*/ 2449002 w 2818737"/>
              <a:gd name="connsiteY13" fmla="*/ 0 h 1388441"/>
              <a:gd name="connsiteX14" fmla="*/ 2818737 w 2818737"/>
              <a:gd name="connsiteY14" fmla="*/ 401541 h 1388441"/>
              <a:gd name="connsiteX15" fmla="*/ 2667662 w 2818737"/>
              <a:gd name="connsiteY15" fmla="*/ 433346 h 1388441"/>
              <a:gd name="connsiteX16" fmla="*/ 2071315 w 2818737"/>
              <a:gd name="connsiteY16" fmla="*/ 1025718 h 1388441"/>
              <a:gd name="connsiteX17" fmla="*/ 1940118 w 2818737"/>
              <a:gd name="connsiteY17" fmla="*/ 1001864 h 1388441"/>
              <a:gd name="connsiteX18" fmla="*/ 1077402 w 2818737"/>
              <a:gd name="connsiteY18" fmla="*/ 1347746 h 1388441"/>
              <a:gd name="connsiteX19" fmla="*/ 926327 w 2818737"/>
              <a:gd name="connsiteY19" fmla="*/ 1029694 h 1388441"/>
              <a:gd name="connsiteX20" fmla="*/ 540688 w 2818737"/>
              <a:gd name="connsiteY20" fmla="*/ 1097280 h 1388441"/>
              <a:gd name="connsiteX21" fmla="*/ 369735 w 2818737"/>
              <a:gd name="connsiteY21" fmla="*/ 1300038 h 1388441"/>
              <a:gd name="connsiteX22" fmla="*/ 0 w 2818737"/>
              <a:gd name="connsiteY22" fmla="*/ 1069450 h 1388441"/>
              <a:gd name="connsiteX0" fmla="*/ 0 w 2818737"/>
              <a:gd name="connsiteY0" fmla="*/ 1069450 h 1388441"/>
              <a:gd name="connsiteX1" fmla="*/ 429370 w 2818737"/>
              <a:gd name="connsiteY1" fmla="*/ 815008 h 1388441"/>
              <a:gd name="connsiteX2" fmla="*/ 691763 w 2818737"/>
              <a:gd name="connsiteY2" fmla="*/ 743447 h 1388441"/>
              <a:gd name="connsiteX3" fmla="*/ 691763 w 2818737"/>
              <a:gd name="connsiteY3" fmla="*/ 898497 h 1388441"/>
              <a:gd name="connsiteX4" fmla="*/ 970059 w 2818737"/>
              <a:gd name="connsiteY4" fmla="*/ 866692 h 1388441"/>
              <a:gd name="connsiteX5" fmla="*/ 1196671 w 2818737"/>
              <a:gd name="connsiteY5" fmla="*/ 787179 h 1388441"/>
              <a:gd name="connsiteX6" fmla="*/ 1152939 w 2818737"/>
              <a:gd name="connsiteY6" fmla="*/ 679836 h 1388441"/>
              <a:gd name="connsiteX7" fmla="*/ 1244379 w 2818737"/>
              <a:gd name="connsiteY7" fmla="*/ 644055 h 1388441"/>
              <a:gd name="connsiteX8" fmla="*/ 1172817 w 2818737"/>
              <a:gd name="connsiteY8" fmla="*/ 445273 h 1388441"/>
              <a:gd name="connsiteX9" fmla="*/ 1606163 w 2818737"/>
              <a:gd name="connsiteY9" fmla="*/ 318052 h 1388441"/>
              <a:gd name="connsiteX10" fmla="*/ 1681701 w 2818737"/>
              <a:gd name="connsiteY10" fmla="*/ 469127 h 1388441"/>
              <a:gd name="connsiteX11" fmla="*/ 1959996 w 2818737"/>
              <a:gd name="connsiteY11" fmla="*/ 345881 h 1388441"/>
              <a:gd name="connsiteX12" fmla="*/ 2178657 w 2818737"/>
              <a:gd name="connsiteY12" fmla="*/ 87464 h 1388441"/>
              <a:gd name="connsiteX13" fmla="*/ 2449002 w 2818737"/>
              <a:gd name="connsiteY13" fmla="*/ 0 h 1388441"/>
              <a:gd name="connsiteX14" fmla="*/ 2818737 w 2818737"/>
              <a:gd name="connsiteY14" fmla="*/ 401541 h 1388441"/>
              <a:gd name="connsiteX15" fmla="*/ 2667662 w 2818737"/>
              <a:gd name="connsiteY15" fmla="*/ 433346 h 1388441"/>
              <a:gd name="connsiteX16" fmla="*/ 2071315 w 2818737"/>
              <a:gd name="connsiteY16" fmla="*/ 1025718 h 1388441"/>
              <a:gd name="connsiteX17" fmla="*/ 1940118 w 2818737"/>
              <a:gd name="connsiteY17" fmla="*/ 1001864 h 1388441"/>
              <a:gd name="connsiteX18" fmla="*/ 1077402 w 2818737"/>
              <a:gd name="connsiteY18" fmla="*/ 1347746 h 1388441"/>
              <a:gd name="connsiteX19" fmla="*/ 926327 w 2818737"/>
              <a:gd name="connsiteY19" fmla="*/ 1029694 h 1388441"/>
              <a:gd name="connsiteX20" fmla="*/ 540688 w 2818737"/>
              <a:gd name="connsiteY20" fmla="*/ 1097280 h 1388441"/>
              <a:gd name="connsiteX21" fmla="*/ 369735 w 2818737"/>
              <a:gd name="connsiteY21" fmla="*/ 1300038 h 1388441"/>
              <a:gd name="connsiteX22" fmla="*/ 0 w 2818737"/>
              <a:gd name="connsiteY22" fmla="*/ 1069450 h 1388441"/>
              <a:gd name="connsiteX0" fmla="*/ 0 w 2861625"/>
              <a:gd name="connsiteY0" fmla="*/ 1069450 h 1388441"/>
              <a:gd name="connsiteX1" fmla="*/ 472258 w 2861625"/>
              <a:gd name="connsiteY1" fmla="*/ 815008 h 1388441"/>
              <a:gd name="connsiteX2" fmla="*/ 734651 w 2861625"/>
              <a:gd name="connsiteY2" fmla="*/ 743447 h 1388441"/>
              <a:gd name="connsiteX3" fmla="*/ 734651 w 2861625"/>
              <a:gd name="connsiteY3" fmla="*/ 898497 h 1388441"/>
              <a:gd name="connsiteX4" fmla="*/ 1012947 w 2861625"/>
              <a:gd name="connsiteY4" fmla="*/ 866692 h 1388441"/>
              <a:gd name="connsiteX5" fmla="*/ 1239559 w 2861625"/>
              <a:gd name="connsiteY5" fmla="*/ 787179 h 1388441"/>
              <a:gd name="connsiteX6" fmla="*/ 1195827 w 2861625"/>
              <a:gd name="connsiteY6" fmla="*/ 679836 h 1388441"/>
              <a:gd name="connsiteX7" fmla="*/ 1287267 w 2861625"/>
              <a:gd name="connsiteY7" fmla="*/ 644055 h 1388441"/>
              <a:gd name="connsiteX8" fmla="*/ 1215705 w 2861625"/>
              <a:gd name="connsiteY8" fmla="*/ 445273 h 1388441"/>
              <a:gd name="connsiteX9" fmla="*/ 1649051 w 2861625"/>
              <a:gd name="connsiteY9" fmla="*/ 318052 h 1388441"/>
              <a:gd name="connsiteX10" fmla="*/ 1724589 w 2861625"/>
              <a:gd name="connsiteY10" fmla="*/ 469127 h 1388441"/>
              <a:gd name="connsiteX11" fmla="*/ 2002884 w 2861625"/>
              <a:gd name="connsiteY11" fmla="*/ 345881 h 1388441"/>
              <a:gd name="connsiteX12" fmla="*/ 2221545 w 2861625"/>
              <a:gd name="connsiteY12" fmla="*/ 87464 h 1388441"/>
              <a:gd name="connsiteX13" fmla="*/ 2491890 w 2861625"/>
              <a:gd name="connsiteY13" fmla="*/ 0 h 1388441"/>
              <a:gd name="connsiteX14" fmla="*/ 2861625 w 2861625"/>
              <a:gd name="connsiteY14" fmla="*/ 401541 h 1388441"/>
              <a:gd name="connsiteX15" fmla="*/ 2710550 w 2861625"/>
              <a:gd name="connsiteY15" fmla="*/ 433346 h 1388441"/>
              <a:gd name="connsiteX16" fmla="*/ 2114203 w 2861625"/>
              <a:gd name="connsiteY16" fmla="*/ 1025718 h 1388441"/>
              <a:gd name="connsiteX17" fmla="*/ 1983006 w 2861625"/>
              <a:gd name="connsiteY17" fmla="*/ 1001864 h 1388441"/>
              <a:gd name="connsiteX18" fmla="*/ 1120290 w 2861625"/>
              <a:gd name="connsiteY18" fmla="*/ 1347746 h 1388441"/>
              <a:gd name="connsiteX19" fmla="*/ 969215 w 2861625"/>
              <a:gd name="connsiteY19" fmla="*/ 1029694 h 1388441"/>
              <a:gd name="connsiteX20" fmla="*/ 583576 w 2861625"/>
              <a:gd name="connsiteY20" fmla="*/ 1097280 h 1388441"/>
              <a:gd name="connsiteX21" fmla="*/ 412623 w 2861625"/>
              <a:gd name="connsiteY21" fmla="*/ 1300038 h 1388441"/>
              <a:gd name="connsiteX22" fmla="*/ 0 w 2861625"/>
              <a:gd name="connsiteY22" fmla="*/ 1069450 h 1388441"/>
              <a:gd name="connsiteX0" fmla="*/ 0 w 2861625"/>
              <a:gd name="connsiteY0" fmla="*/ 1069450 h 1388441"/>
              <a:gd name="connsiteX1" fmla="*/ 472258 w 2861625"/>
              <a:gd name="connsiteY1" fmla="*/ 815008 h 1388441"/>
              <a:gd name="connsiteX2" fmla="*/ 734651 w 2861625"/>
              <a:gd name="connsiteY2" fmla="*/ 743447 h 1388441"/>
              <a:gd name="connsiteX3" fmla="*/ 734651 w 2861625"/>
              <a:gd name="connsiteY3" fmla="*/ 898497 h 1388441"/>
              <a:gd name="connsiteX4" fmla="*/ 1012947 w 2861625"/>
              <a:gd name="connsiteY4" fmla="*/ 866692 h 1388441"/>
              <a:gd name="connsiteX5" fmla="*/ 1239559 w 2861625"/>
              <a:gd name="connsiteY5" fmla="*/ 787179 h 1388441"/>
              <a:gd name="connsiteX6" fmla="*/ 1195827 w 2861625"/>
              <a:gd name="connsiteY6" fmla="*/ 679836 h 1388441"/>
              <a:gd name="connsiteX7" fmla="*/ 1287267 w 2861625"/>
              <a:gd name="connsiteY7" fmla="*/ 644055 h 1388441"/>
              <a:gd name="connsiteX8" fmla="*/ 1215705 w 2861625"/>
              <a:gd name="connsiteY8" fmla="*/ 445273 h 1388441"/>
              <a:gd name="connsiteX9" fmla="*/ 1649051 w 2861625"/>
              <a:gd name="connsiteY9" fmla="*/ 318052 h 1388441"/>
              <a:gd name="connsiteX10" fmla="*/ 1724589 w 2861625"/>
              <a:gd name="connsiteY10" fmla="*/ 469127 h 1388441"/>
              <a:gd name="connsiteX11" fmla="*/ 2002884 w 2861625"/>
              <a:gd name="connsiteY11" fmla="*/ 345881 h 1388441"/>
              <a:gd name="connsiteX12" fmla="*/ 2221545 w 2861625"/>
              <a:gd name="connsiteY12" fmla="*/ 87464 h 1388441"/>
              <a:gd name="connsiteX13" fmla="*/ 2491890 w 2861625"/>
              <a:gd name="connsiteY13" fmla="*/ 0 h 1388441"/>
              <a:gd name="connsiteX14" fmla="*/ 2861625 w 2861625"/>
              <a:gd name="connsiteY14" fmla="*/ 401541 h 1388441"/>
              <a:gd name="connsiteX15" fmla="*/ 2710550 w 2861625"/>
              <a:gd name="connsiteY15" fmla="*/ 433346 h 1388441"/>
              <a:gd name="connsiteX16" fmla="*/ 2114203 w 2861625"/>
              <a:gd name="connsiteY16" fmla="*/ 1025718 h 1388441"/>
              <a:gd name="connsiteX17" fmla="*/ 1983006 w 2861625"/>
              <a:gd name="connsiteY17" fmla="*/ 1001864 h 1388441"/>
              <a:gd name="connsiteX18" fmla="*/ 1120290 w 2861625"/>
              <a:gd name="connsiteY18" fmla="*/ 1347746 h 1388441"/>
              <a:gd name="connsiteX19" fmla="*/ 969215 w 2861625"/>
              <a:gd name="connsiteY19" fmla="*/ 1029694 h 1388441"/>
              <a:gd name="connsiteX20" fmla="*/ 583576 w 2861625"/>
              <a:gd name="connsiteY20" fmla="*/ 1097280 h 1388441"/>
              <a:gd name="connsiteX21" fmla="*/ 412623 w 2861625"/>
              <a:gd name="connsiteY21" fmla="*/ 1300038 h 1388441"/>
              <a:gd name="connsiteX22" fmla="*/ 406294 w 2861625"/>
              <a:gd name="connsiteY22" fmla="*/ 1330304 h 1388441"/>
              <a:gd name="connsiteX23" fmla="*/ 0 w 2861625"/>
              <a:gd name="connsiteY23" fmla="*/ 1069450 h 138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61625" h="1388441">
                <a:moveTo>
                  <a:pt x="0" y="1069450"/>
                </a:moveTo>
                <a:lnTo>
                  <a:pt x="472258" y="815008"/>
                </a:lnTo>
                <a:lnTo>
                  <a:pt x="734651" y="743447"/>
                </a:lnTo>
                <a:lnTo>
                  <a:pt x="734651" y="898497"/>
                </a:lnTo>
                <a:lnTo>
                  <a:pt x="1012947" y="866692"/>
                </a:lnTo>
                <a:lnTo>
                  <a:pt x="1239559" y="787179"/>
                </a:lnTo>
                <a:lnTo>
                  <a:pt x="1195827" y="679836"/>
                </a:lnTo>
                <a:lnTo>
                  <a:pt x="1287267" y="644055"/>
                </a:lnTo>
                <a:lnTo>
                  <a:pt x="1215705" y="445273"/>
                </a:lnTo>
                <a:lnTo>
                  <a:pt x="1649051" y="318052"/>
                </a:lnTo>
                <a:lnTo>
                  <a:pt x="1724589" y="469127"/>
                </a:lnTo>
                <a:lnTo>
                  <a:pt x="2002884" y="345881"/>
                </a:lnTo>
                <a:lnTo>
                  <a:pt x="2221545" y="87464"/>
                </a:lnTo>
                <a:lnTo>
                  <a:pt x="2491890" y="0"/>
                </a:lnTo>
                <a:lnTo>
                  <a:pt x="2861625" y="401541"/>
                </a:lnTo>
                <a:lnTo>
                  <a:pt x="2710550" y="433346"/>
                </a:lnTo>
                <a:lnTo>
                  <a:pt x="2114203" y="1025718"/>
                </a:lnTo>
                <a:lnTo>
                  <a:pt x="1983006" y="1001864"/>
                </a:lnTo>
                <a:lnTo>
                  <a:pt x="1120290" y="1347746"/>
                </a:lnTo>
                <a:lnTo>
                  <a:pt x="969215" y="1029694"/>
                </a:lnTo>
                <a:lnTo>
                  <a:pt x="583576" y="1097280"/>
                </a:lnTo>
                <a:cubicBezTo>
                  <a:pt x="527240" y="1165407"/>
                  <a:pt x="412623" y="1388441"/>
                  <a:pt x="412623" y="1300038"/>
                </a:cubicBezTo>
                <a:lnTo>
                  <a:pt x="406294" y="1330304"/>
                </a:lnTo>
                <a:lnTo>
                  <a:pt x="0" y="1069450"/>
                </a:lnTo>
                <a:close/>
              </a:path>
            </a:pathLst>
          </a:custGeom>
          <a:solidFill>
            <a:srgbClr val="FF0000">
              <a:alpha val="45000"/>
            </a:srgbClr>
          </a:solidFill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5" name="Text Box 54"/>
          <p:cNvSpPr txBox="1">
            <a:spLocks noChangeArrowheads="1"/>
          </p:cNvSpPr>
          <p:nvPr/>
        </p:nvSpPr>
        <p:spPr bwMode="auto">
          <a:xfrm>
            <a:off x="6486401" y="6468812"/>
            <a:ext cx="8572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PVS</a:t>
            </a:r>
          </a:p>
        </p:txBody>
      </p:sp>
      <p:sp>
        <p:nvSpPr>
          <p:cNvPr id="16" name="Text Box 54"/>
          <p:cNvSpPr txBox="1">
            <a:spLocks noChangeArrowheads="1"/>
          </p:cNvSpPr>
          <p:nvPr/>
        </p:nvSpPr>
        <p:spPr bwMode="auto">
          <a:xfrm>
            <a:off x="7020272" y="5517232"/>
            <a:ext cx="12509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dirty="0">
                <a:solidFill>
                  <a:srgbClr val="0070C0"/>
                </a:solidFill>
                <a:latin typeface="Helvetica" pitchFamily="34" charset="0"/>
                <a:cs typeface="Helvetica" pitchFamily="34" charset="0"/>
              </a:rPr>
              <a:t>view cell</a:t>
            </a:r>
          </a:p>
        </p:txBody>
      </p:sp>
      <p:cxnSp>
        <p:nvCxnSpPr>
          <p:cNvPr id="17" name="Přímá spojovací šipka 59"/>
          <p:cNvCxnSpPr/>
          <p:nvPr/>
        </p:nvCxnSpPr>
        <p:spPr>
          <a:xfrm>
            <a:off x="4644008" y="5445224"/>
            <a:ext cx="2304479" cy="288925"/>
          </a:xfrm>
          <a:prstGeom prst="straightConnector1">
            <a:avLst/>
          </a:prstGeom>
          <a:ln>
            <a:solidFill>
              <a:srgbClr val="0070C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čára 62"/>
          <p:cNvCxnSpPr/>
          <p:nvPr/>
        </p:nvCxnSpPr>
        <p:spPr>
          <a:xfrm rot="10800000">
            <a:off x="4254376" y="5646487"/>
            <a:ext cx="2232025" cy="10080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ovací čára 16"/>
          <p:cNvCxnSpPr/>
          <p:nvPr/>
        </p:nvCxnSpPr>
        <p:spPr>
          <a:xfrm rot="5400000" flipH="1" flipV="1">
            <a:off x="3923382" y="3297780"/>
            <a:ext cx="2598738" cy="14382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čára 18"/>
          <p:cNvCxnSpPr/>
          <p:nvPr/>
        </p:nvCxnSpPr>
        <p:spPr>
          <a:xfrm flipV="1">
            <a:off x="4495676" y="4836862"/>
            <a:ext cx="4398962" cy="4794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Obrázek 13" descr="zoom-cu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1888" y="2717549"/>
            <a:ext cx="3022600" cy="2262188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Skupina 74"/>
          <p:cNvGrpSpPr>
            <a:grpSpLocks/>
          </p:cNvGrpSpPr>
          <p:nvPr/>
        </p:nvGrpSpPr>
        <p:grpSpPr bwMode="auto">
          <a:xfrm>
            <a:off x="4382963" y="5225799"/>
            <a:ext cx="273050" cy="331788"/>
            <a:chOff x="4210047" y="3644927"/>
            <a:chExt cx="272501" cy="331967"/>
          </a:xfrm>
        </p:grpSpPr>
        <p:grpSp>
          <p:nvGrpSpPr>
            <p:cNvPr id="3" name="Skupina 205"/>
            <p:cNvGrpSpPr>
              <a:grpSpLocks/>
            </p:cNvGrpSpPr>
            <p:nvPr/>
          </p:nvGrpSpPr>
          <p:grpSpPr bwMode="auto">
            <a:xfrm>
              <a:off x="4210047" y="3700464"/>
              <a:ext cx="230756" cy="275188"/>
              <a:chOff x="4210047" y="3700464"/>
              <a:chExt cx="230756" cy="275188"/>
            </a:xfrm>
          </p:grpSpPr>
          <p:cxnSp>
            <p:nvCxnSpPr>
              <p:cNvPr id="33" name="Přímá spojovací čára 85"/>
              <p:cNvCxnSpPr/>
              <p:nvPr/>
            </p:nvCxnSpPr>
            <p:spPr>
              <a:xfrm>
                <a:off x="4210047" y="3700520"/>
                <a:ext cx="174274" cy="0"/>
              </a:xfrm>
              <a:prstGeom prst="line">
                <a:avLst/>
              </a:prstGeom>
              <a:ln cap="rnd">
                <a:solidFill>
                  <a:srgbClr val="0070C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Přímá spojovací čára 86"/>
              <p:cNvCxnSpPr/>
              <p:nvPr/>
            </p:nvCxnSpPr>
            <p:spPr>
              <a:xfrm rot="16200000" flipH="1">
                <a:off x="4098795" y="3811772"/>
                <a:ext cx="274785" cy="52283"/>
              </a:xfrm>
              <a:prstGeom prst="line">
                <a:avLst/>
              </a:prstGeom>
              <a:ln cap="rnd">
                <a:solidFill>
                  <a:srgbClr val="0070C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Přímá spojovací čára 87"/>
              <p:cNvCxnSpPr/>
              <p:nvPr/>
            </p:nvCxnSpPr>
            <p:spPr>
              <a:xfrm flipV="1">
                <a:off x="4263913" y="3973717"/>
                <a:ext cx="177442" cy="1588"/>
              </a:xfrm>
              <a:prstGeom prst="line">
                <a:avLst/>
              </a:prstGeom>
              <a:ln cap="rnd">
                <a:solidFill>
                  <a:srgbClr val="0070C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Přímá spojovací čára 88"/>
              <p:cNvCxnSpPr/>
              <p:nvPr/>
            </p:nvCxnSpPr>
            <p:spPr>
              <a:xfrm rot="16200000" flipH="1">
                <a:off x="4280217" y="3810985"/>
                <a:ext cx="260490" cy="58620"/>
              </a:xfrm>
              <a:prstGeom prst="line">
                <a:avLst/>
              </a:prstGeom>
              <a:ln cap="rnd">
                <a:solidFill>
                  <a:srgbClr val="0070C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Skupina 206"/>
            <p:cNvGrpSpPr>
              <a:grpSpLocks/>
            </p:cNvGrpSpPr>
            <p:nvPr/>
          </p:nvGrpSpPr>
          <p:grpSpPr bwMode="auto">
            <a:xfrm>
              <a:off x="4244213" y="3644927"/>
              <a:ext cx="238335" cy="276311"/>
              <a:chOff x="4210047" y="3700464"/>
              <a:chExt cx="238335" cy="276311"/>
            </a:xfrm>
          </p:grpSpPr>
          <p:cxnSp>
            <p:nvCxnSpPr>
              <p:cNvPr id="29" name="Přímá spojovací čára 81"/>
              <p:cNvCxnSpPr/>
              <p:nvPr/>
            </p:nvCxnSpPr>
            <p:spPr>
              <a:xfrm>
                <a:off x="4210736" y="3700464"/>
                <a:ext cx="180611" cy="1589"/>
              </a:xfrm>
              <a:prstGeom prst="line">
                <a:avLst/>
              </a:prstGeom>
              <a:ln cap="rnd">
                <a:solidFill>
                  <a:srgbClr val="0070C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Přímá spojovací čára 82"/>
              <p:cNvCxnSpPr/>
              <p:nvPr/>
            </p:nvCxnSpPr>
            <p:spPr>
              <a:xfrm rot="16200000" flipH="1">
                <a:off x="4099484" y="3811716"/>
                <a:ext cx="274786" cy="52283"/>
              </a:xfrm>
              <a:prstGeom prst="line">
                <a:avLst/>
              </a:prstGeom>
              <a:ln cap="rnd">
                <a:solidFill>
                  <a:srgbClr val="0070C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Přímá spojovací čára 83"/>
              <p:cNvCxnSpPr/>
              <p:nvPr/>
            </p:nvCxnSpPr>
            <p:spPr>
              <a:xfrm flipV="1">
                <a:off x="4264602" y="3973661"/>
                <a:ext cx="175859" cy="1589"/>
              </a:xfrm>
              <a:prstGeom prst="line">
                <a:avLst/>
              </a:prstGeom>
              <a:ln cap="rnd">
                <a:solidFill>
                  <a:srgbClr val="0070C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římá spojovací čára 84"/>
              <p:cNvCxnSpPr/>
              <p:nvPr/>
            </p:nvCxnSpPr>
            <p:spPr>
              <a:xfrm rot="16200000" flipH="1">
                <a:off x="4286442" y="3814899"/>
                <a:ext cx="266844" cy="57035"/>
              </a:xfrm>
              <a:prstGeom prst="line">
                <a:avLst/>
              </a:prstGeom>
              <a:ln cap="rnd">
                <a:solidFill>
                  <a:srgbClr val="0070C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Přímá spojovací čára 77"/>
            <p:cNvCxnSpPr/>
            <p:nvPr/>
          </p:nvCxnSpPr>
          <p:spPr>
            <a:xfrm rot="5400000" flipH="1" flipV="1">
              <a:off x="4198888" y="3659263"/>
              <a:ext cx="54004" cy="31686"/>
            </a:xfrm>
            <a:prstGeom prst="line">
              <a:avLst/>
            </a:prstGeom>
            <a:ln cap="rnd">
              <a:solidFill>
                <a:srgbClr val="0070C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Přímá spojovací čára 78"/>
            <p:cNvCxnSpPr/>
            <p:nvPr/>
          </p:nvCxnSpPr>
          <p:spPr>
            <a:xfrm rot="5400000" flipH="1" flipV="1">
              <a:off x="4255127" y="3931668"/>
              <a:ext cx="57181" cy="33271"/>
            </a:xfrm>
            <a:prstGeom prst="line">
              <a:avLst/>
            </a:prstGeom>
            <a:ln cap="rnd">
              <a:solidFill>
                <a:srgbClr val="0070C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Přímá spojovací čára 79"/>
            <p:cNvCxnSpPr/>
            <p:nvPr/>
          </p:nvCxnSpPr>
          <p:spPr>
            <a:xfrm rot="5400000" flipH="1" flipV="1">
              <a:off x="4435749" y="3933258"/>
              <a:ext cx="49239" cy="34855"/>
            </a:xfrm>
            <a:prstGeom prst="line">
              <a:avLst/>
            </a:prstGeom>
            <a:ln cap="rnd">
              <a:solidFill>
                <a:srgbClr val="0070C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Přímá spojovací čára 80"/>
            <p:cNvCxnSpPr/>
            <p:nvPr/>
          </p:nvCxnSpPr>
          <p:spPr>
            <a:xfrm rot="5400000" flipH="1" flipV="1">
              <a:off x="4371578" y="3662452"/>
              <a:ext cx="54004" cy="41192"/>
            </a:xfrm>
            <a:prstGeom prst="line">
              <a:avLst/>
            </a:prstGeom>
            <a:ln cap="rnd">
              <a:solidFill>
                <a:srgbClr val="0070C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27546"/>
            <a:ext cx="7761287" cy="757238"/>
          </a:xfrm>
        </p:spPr>
        <p:txBody>
          <a:bodyPr/>
          <a:lstStyle/>
          <a:p>
            <a:pPr eaLnBrk="1" hangingPunct="1"/>
            <a:r>
              <a:rPr lang="de-DE" dirty="0" smtClean="0"/>
              <a:t>Online Occlusion Culling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1772816"/>
            <a:ext cx="8378825" cy="2088232"/>
          </a:xfrm>
        </p:spPr>
        <p:txBody>
          <a:bodyPr/>
          <a:lstStyle/>
          <a:p>
            <a:pPr eaLnBrk="1" hangingPunct="1"/>
            <a:r>
              <a:rPr lang="de-DE" dirty="0" smtClean="0"/>
              <a:t>Visibility from view point → </a:t>
            </a:r>
            <a:r>
              <a:rPr lang="de-DE" dirty="0" smtClean="0">
                <a:solidFill>
                  <a:schemeClr val="accent1"/>
                </a:solidFill>
              </a:rPr>
              <a:t>occlusion query</a:t>
            </a:r>
            <a:endParaRPr lang="de-DE" dirty="0" smtClean="0"/>
          </a:p>
          <a:p>
            <a:pPr eaLnBrk="1" hangingPunct="1">
              <a:buClr>
                <a:srgbClr val="00FF00"/>
              </a:buClr>
              <a:buFont typeface="Helvetica" pitchFamily="34" charset="0"/>
              <a:buChar char="+"/>
            </a:pPr>
            <a:r>
              <a:rPr lang="de-DE" dirty="0" smtClean="0"/>
              <a:t>No tedious preprocessing</a:t>
            </a:r>
          </a:p>
          <a:p>
            <a:pPr eaLnBrk="1" hangingPunct="1">
              <a:buClr>
                <a:srgbClr val="00FF00"/>
              </a:buClr>
              <a:buFont typeface="Helvetica" pitchFamily="34" charset="0"/>
              <a:buChar char="+"/>
            </a:pPr>
            <a:r>
              <a:rPr lang="de-DE" dirty="0" smtClean="0"/>
              <a:t>Fully dynamic!</a:t>
            </a:r>
          </a:p>
        </p:txBody>
      </p:sp>
      <p:pic>
        <p:nvPicPr>
          <p:cNvPr id="16390" name="Picture 3" descr="D:\oli\download\img10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6620" y="4123581"/>
            <a:ext cx="1538287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1543695" y="4042618"/>
            <a:ext cx="1793875" cy="2066925"/>
            <a:chOff x="5643570" y="3214686"/>
            <a:chExt cx="2857520" cy="30718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Rectangle 12"/>
            <p:cNvSpPr/>
            <p:nvPr/>
          </p:nvSpPr>
          <p:spPr>
            <a:xfrm>
              <a:off x="5643570" y="3500164"/>
              <a:ext cx="2498433" cy="2786356"/>
            </a:xfrm>
            <a:prstGeom prst="rect">
              <a:avLst/>
            </a:prstGeom>
            <a:noFill/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002657" y="3214686"/>
              <a:ext cx="2498433" cy="2786357"/>
            </a:xfrm>
            <a:prstGeom prst="rect">
              <a:avLst/>
            </a:prstGeom>
            <a:noFill/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solidFill>
                  <a:srgbClr val="FFFFFF"/>
                </a:solidFill>
                <a:cs typeface="Arial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 flipV="1">
              <a:off x="5643570" y="3214686"/>
              <a:ext cx="359087" cy="28547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8142003" y="3214686"/>
              <a:ext cx="359087" cy="285478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8142003" y="6001043"/>
              <a:ext cx="359087" cy="285477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643570" y="6001043"/>
              <a:ext cx="359087" cy="285477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392" name="TextBox 23"/>
          <p:cNvSpPr txBox="1">
            <a:spLocks noChangeArrowheads="1"/>
          </p:cNvSpPr>
          <p:nvPr/>
        </p:nvSpPr>
        <p:spPr bwMode="auto">
          <a:xfrm>
            <a:off x="821382" y="6311156"/>
            <a:ext cx="26654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query bounding box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3951932" y="4725243"/>
            <a:ext cx="1500188" cy="357188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6394" name="TextBox 26"/>
          <p:cNvSpPr txBox="1">
            <a:spLocks noChangeArrowheads="1"/>
          </p:cNvSpPr>
          <p:nvPr/>
        </p:nvSpPr>
        <p:spPr bwMode="auto">
          <a:xfrm>
            <a:off x="5071120" y="6309568"/>
            <a:ext cx="33893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render complex geometry</a:t>
            </a:r>
          </a:p>
        </p:txBody>
      </p:sp>
      <p:sp>
        <p:nvSpPr>
          <p:cNvPr id="16395" name="TextBox 27"/>
          <p:cNvSpPr txBox="1">
            <a:spLocks noChangeArrowheads="1"/>
          </p:cNvSpPr>
          <p:nvPr/>
        </p:nvSpPr>
        <p:spPr bwMode="auto">
          <a:xfrm>
            <a:off x="4024957" y="5014168"/>
            <a:ext cx="112553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 dirty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rPr>
              <a:t>visible?</a:t>
            </a:r>
          </a:p>
        </p:txBody>
      </p:sp>
      <p:sp>
        <p:nvSpPr>
          <p:cNvPr id="16396" name="TextBox 17"/>
          <p:cNvSpPr txBox="1">
            <a:spLocks noChangeArrowheads="1"/>
          </p:cNvSpPr>
          <p:nvPr/>
        </p:nvSpPr>
        <p:spPr bwMode="auto">
          <a:xfrm>
            <a:off x="2839095" y="3501281"/>
            <a:ext cx="40259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sz="2200">
                <a:latin typeface="Helvetica" pitchFamily="34" charset="0"/>
                <a:cs typeface="Helvetica" pitchFamily="34" charset="0"/>
              </a:rPr>
              <a:t>occlusion query: typical usage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25" grpId="0" animBg="1"/>
      <p:bldP spid="16394" grpId="0"/>
      <p:bldP spid="16395" grpId="0"/>
      <p:bldP spid="163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 idx="4294967295"/>
          </p:nvPr>
        </p:nvSpPr>
        <p:spPr>
          <a:xfrm>
            <a:off x="539552" y="620688"/>
            <a:ext cx="8305800" cy="960437"/>
          </a:xfrm>
        </p:spPr>
        <p:txBody>
          <a:bodyPr/>
          <a:lstStyle/>
          <a:p>
            <a:r>
              <a:rPr lang="de-DE" dirty="0" smtClean="0"/>
              <a:t>Online Occlusion Culling: Problems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4294967295"/>
          </p:nvPr>
        </p:nvSpPr>
        <p:spPr>
          <a:xfrm>
            <a:off x="600521" y="1745803"/>
            <a:ext cx="8435975" cy="4464050"/>
          </a:xfrm>
        </p:spPr>
        <p:txBody>
          <a:bodyPr/>
          <a:lstStyle/>
          <a:p>
            <a:r>
              <a:rPr lang="en-US" dirty="0" smtClean="0"/>
              <a:t>Most objects are visible (overhead viewpoint) </a:t>
            </a:r>
            <a:r>
              <a:rPr lang="de-DE" dirty="0" smtClean="0"/>
              <a:t>→many wasted queries!</a:t>
            </a:r>
            <a:endParaRPr lang="en-US" dirty="0" smtClean="0"/>
          </a:p>
          <a:p>
            <a:r>
              <a:rPr lang="de-AT" dirty="0" smtClean="0"/>
              <a:t>Naive method (query every object) </a:t>
            </a:r>
            <a:r>
              <a:rPr lang="de-DE" dirty="0" smtClean="0"/>
              <a:t>infeasible!</a:t>
            </a:r>
            <a:endParaRPr lang="de-AT" dirty="0" smtClean="0"/>
          </a:p>
        </p:txBody>
      </p:sp>
      <p:pic>
        <p:nvPicPr>
          <p:cNvPr id="38917" name="Picture 2" descr="C:\oliver\matt\trunk\phd\images\vienna_culling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645024"/>
            <a:ext cx="40735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7668344" y="3643486"/>
            <a:ext cx="1314998" cy="100965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DE">
              <a:solidFill>
                <a:schemeClr val="bg1"/>
              </a:solidFill>
              <a:ea typeface="MS Gothic" pitchFamily="49" charset="-128"/>
            </a:endParaRPr>
          </a:p>
        </p:txBody>
      </p:sp>
      <p:pic>
        <p:nvPicPr>
          <p:cNvPr id="7" name="Picture 3" descr="C:\oliver\matt\trunk\phd\images\vienna_culli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667508"/>
            <a:ext cx="4032447" cy="302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444745" y="3653705"/>
            <a:ext cx="1343279" cy="100908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Arial" charset="0"/>
              <a:buNone/>
            </a:pPr>
            <a:endParaRPr lang="de-DE">
              <a:solidFill>
                <a:schemeClr val="bg1"/>
              </a:solidFill>
              <a:ea typeface="MS Gothic" pitchFamily="49" charset="-128"/>
            </a:endParaRP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1337072" y="3707184"/>
            <a:ext cx="208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dirty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rendered buildings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5580112" y="3707184"/>
            <a:ext cx="208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AT" dirty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rPr>
              <a:t>rendered buildings</a:t>
            </a:r>
          </a:p>
        </p:txBody>
      </p:sp>
      <p:sp>
        <p:nvSpPr>
          <p:cNvPr id="11" name="TextBox 10"/>
          <p:cNvSpPr txBox="1"/>
          <p:nvPr/>
        </p:nvSpPr>
        <p:spPr>
          <a:xfrm rot="1811595">
            <a:off x="4908195" y="4846116"/>
            <a:ext cx="3888432" cy="9541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AT" sz="2800" dirty="0" smtClean="0">
                <a:solidFill>
                  <a:srgbClr val="FF0000"/>
                </a:solidFill>
              </a:rPr>
              <a:t>BAD view point for online culling!</a:t>
            </a:r>
            <a:endParaRPr lang="de-AT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EG2011-PresentationTemplate">
  <a:themeElements>
    <a:clrScheme name="EG2011">
      <a:dk1>
        <a:srgbClr val="2C67B1"/>
      </a:dk1>
      <a:lt1>
        <a:srgbClr val="F2F2F2"/>
      </a:lt1>
      <a:dk2>
        <a:srgbClr val="18424D"/>
      </a:dk2>
      <a:lt2>
        <a:srgbClr val="FFFFFF"/>
      </a:lt2>
      <a:accent1>
        <a:srgbClr val="548DD4"/>
      </a:accent1>
      <a:accent2>
        <a:srgbClr val="17365D"/>
      </a:accent2>
      <a:accent3>
        <a:srgbClr val="92CDDC"/>
      </a:accent3>
      <a:accent4>
        <a:srgbClr val="31859B"/>
      </a:accent4>
      <a:accent5>
        <a:srgbClr val="B2A2C7"/>
      </a:accent5>
      <a:accent6>
        <a:srgbClr val="5F497A"/>
      </a:accent6>
      <a:hlink>
        <a:srgbClr val="FAC08F"/>
      </a:hlink>
      <a:folHlink>
        <a:srgbClr val="E36C0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EG2011-PresentationTemplate</Template>
  <TotalTime>0</TotalTime>
  <Words>1461</Words>
  <Application>Microsoft Office PowerPoint</Application>
  <PresentationFormat>On-screen Show (4:3)</PresentationFormat>
  <Paragraphs>373</Paragraphs>
  <Slides>56</Slides>
  <Notes>18</Notes>
  <HiddenSlides>7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EG2011-PresentationTemplate</vt:lpstr>
      <vt:lpstr>Temporal Coherence in Object Space</vt:lpstr>
      <vt:lpstr>Temporal Coherence in Object Space</vt:lpstr>
      <vt:lpstr>Visibility Culling: Motivation</vt:lpstr>
      <vt:lpstr>Culling Techniques</vt:lpstr>
      <vt:lpstr>Visibility Culling</vt:lpstr>
      <vt:lpstr>Visibility Culling: Paradigms</vt:lpstr>
      <vt:lpstr>Visibility Preprocessing</vt:lpstr>
      <vt:lpstr>Online Occlusion Culling</vt:lpstr>
      <vt:lpstr>Online Occlusion Culling: Problems</vt:lpstr>
      <vt:lpstr>Acceleration Methods</vt:lpstr>
      <vt:lpstr>Hierarchy Over Objects</vt:lpstr>
      <vt:lpstr>Occlusion Culling: Spatial Coherence</vt:lpstr>
      <vt:lpstr>TC: General Strategy</vt:lpstr>
      <vt:lpstr>Previous Work</vt:lpstr>
      <vt:lpstr>Hardware Occlusion Queries</vt:lpstr>
      <vt:lpstr>Hardware Occlusion Queries</vt:lpstr>
      <vt:lpstr>Naive way: Hierarchical Stop&amp;Wait</vt:lpstr>
      <vt:lpstr>Naive way: Stop&amp;Wait</vt:lpstr>
      <vt:lpstr>Hardware Queries Made Useful</vt:lpstr>
      <vt:lpstr>CHC: Reduce query number</vt:lpstr>
      <vt:lpstr>CHC: Reduce CPU stalls</vt:lpstr>
      <vt:lpstr>CHC: Reduce CPU stalls</vt:lpstr>
      <vt:lpstr>Concept of CHC</vt:lpstr>
      <vt:lpstr>CHC: Comparison Video</vt:lpstr>
      <vt:lpstr>Problems of CHC</vt:lpstr>
      <vt:lpstr>CHC++ [Mattausch08]</vt:lpstr>
      <vt:lpstr>CHC++: Make Further Use of TC</vt:lpstr>
      <vt:lpstr>CHC++: Multiqueries</vt:lpstr>
      <vt:lpstr>CHC++: Multiqueries</vt:lpstr>
      <vt:lpstr>Multiqueries: Greedy Algorithm</vt:lpstr>
      <vt:lpstr>Multiqueries: Query probability</vt:lpstr>
      <vt:lpstr>Multiqueries: Video</vt:lpstr>
      <vt:lpstr>CHC++: Make Further Use of TC</vt:lpstr>
      <vt:lpstr>CHC++: Randomization</vt:lpstr>
      <vt:lpstr>CHC++: Randomization</vt:lpstr>
      <vt:lpstr>CHC++: Make further use of TC</vt:lpstr>
      <vt:lpstr>CHC++: Query Cost</vt:lpstr>
      <vt:lpstr>CHC++: Query Batching</vt:lpstr>
      <vt:lpstr>Query Batching: Invisible Nodes</vt:lpstr>
      <vt:lpstr>Query Batching: Visualization</vt:lpstr>
      <vt:lpstr>Concept of CHC</vt:lpstr>
      <vt:lpstr>Results: Powerplant (12M triangles)</vt:lpstr>
      <vt:lpstr>Results: Difficult walk in Powerplant</vt:lpstr>
      <vt:lpstr>Results: Powerplant</vt:lpstr>
      <vt:lpstr>Online Occlusion Culling</vt:lpstr>
      <vt:lpstr>Temporal Coherence in Object Space</vt:lpstr>
      <vt:lpstr>Global illumination: Motivation</vt:lpstr>
      <vt:lpstr>Instant Radiosity [Keller97]</vt:lpstr>
      <vt:lpstr>Incremental Instant Radiosity [Laine]</vt:lpstr>
      <vt:lpstr>Incremental VPL management</vt:lpstr>
      <vt:lpstr>Incremental VPL management</vt:lpstr>
      <vt:lpstr>Update VPL positions</vt:lpstr>
      <vt:lpstr>Results</vt:lpstr>
      <vt:lpstr>Demo [Laine et al.]</vt:lpstr>
      <vt:lpstr>Incremental global illumination</vt:lpstr>
      <vt:lpstr>Temporal coherence in Object Space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Apparent Resolution Enhancement</dc:title>
  <dc:creator>E</dc:creator>
  <cp:lastModifiedBy>matt</cp:lastModifiedBy>
  <cp:revision>321</cp:revision>
  <dcterms:created xsi:type="dcterms:W3CDTF">2011-04-07T16:24:16Z</dcterms:created>
  <dcterms:modified xsi:type="dcterms:W3CDTF">2011-04-19T15:23:01Z</dcterms:modified>
</cp:coreProperties>
</file>