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734" r:id="rId3"/>
  </p:sldMasterIdLst>
  <p:notesMasterIdLst>
    <p:notesMasterId r:id="rId42"/>
  </p:notesMasterIdLst>
  <p:sldIdLst>
    <p:sldId id="265" r:id="rId4"/>
    <p:sldId id="559" r:id="rId5"/>
    <p:sldId id="558" r:id="rId6"/>
    <p:sldId id="562" r:id="rId7"/>
    <p:sldId id="268" r:id="rId8"/>
    <p:sldId id="543" r:id="rId9"/>
    <p:sldId id="548" r:id="rId10"/>
    <p:sldId id="551" r:id="rId11"/>
    <p:sldId id="563" r:id="rId12"/>
    <p:sldId id="572" r:id="rId13"/>
    <p:sldId id="544" r:id="rId14"/>
    <p:sldId id="410" r:id="rId15"/>
    <p:sldId id="269" r:id="rId16"/>
    <p:sldId id="575" r:id="rId17"/>
    <p:sldId id="553" r:id="rId18"/>
    <p:sldId id="554" r:id="rId19"/>
    <p:sldId id="576" r:id="rId20"/>
    <p:sldId id="272" r:id="rId21"/>
    <p:sldId id="565" r:id="rId22"/>
    <p:sldId id="273" r:id="rId23"/>
    <p:sldId id="577" r:id="rId24"/>
    <p:sldId id="571" r:id="rId25"/>
    <p:sldId id="568" r:id="rId26"/>
    <p:sldId id="275" r:id="rId27"/>
    <p:sldId id="569" r:id="rId28"/>
    <p:sldId id="567" r:id="rId29"/>
    <p:sldId id="578" r:id="rId30"/>
    <p:sldId id="557" r:id="rId31"/>
    <p:sldId id="556" r:id="rId32"/>
    <p:sldId id="564" r:id="rId33"/>
    <p:sldId id="539" r:id="rId34"/>
    <p:sldId id="573" r:id="rId35"/>
    <p:sldId id="263" r:id="rId36"/>
    <p:sldId id="546" r:id="rId37"/>
    <p:sldId id="555" r:id="rId38"/>
    <p:sldId id="280" r:id="rId39"/>
    <p:sldId id="537" r:id="rId40"/>
    <p:sldId id="540" r:id="rId4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charset="-128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charset="-128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charset="-128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charset="-128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tt" initials="m" lastIdx="19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E200"/>
    <a:srgbClr val="00B000"/>
    <a:srgbClr val="C20EB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8" autoAdjust="0"/>
    <p:restoredTop sz="90714" autoAdjust="0"/>
  </p:normalViewPr>
  <p:slideViewPr>
    <p:cSldViewPr>
      <p:cViewPr varScale="1">
        <p:scale>
          <a:sx n="116" d="100"/>
          <a:sy n="116" d="100"/>
        </p:scale>
        <p:origin x="-900" y="-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0" d="100"/>
          <a:sy n="110" d="100"/>
        </p:scale>
        <p:origin x="-333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1B9B6A-C7C6-4742-B260-A7BD2CB25631}" type="doc">
      <dgm:prSet loTypeId="urn:microsoft.com/office/officeart/2005/8/layout/process2" loCatId="process" qsTypeId="urn:microsoft.com/office/officeart/2005/8/quickstyle/simple4" qsCatId="simple" csTypeId="urn:microsoft.com/office/officeart/2005/8/colors/accent0_1" csCatId="mainScheme" phldr="1"/>
      <dgm:spPr/>
    </dgm:pt>
    <dgm:pt modelId="{BB94527E-54D4-4090-A2FA-63125653F091}">
      <dgm:prSet phldrT="[Text]"/>
      <dgm:spPr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de-AT" dirty="0" smtClean="0"/>
            <a:t>Amortized SSAO sampling</a:t>
          </a:r>
          <a:endParaRPr lang="de-AT" dirty="0"/>
        </a:p>
      </dgm:t>
    </dgm:pt>
    <dgm:pt modelId="{04788B13-13DB-4C54-89FD-B6A7DE51846B}" type="parTrans" cxnId="{55155AB1-F0CA-4D7E-A24C-FC880722764A}">
      <dgm:prSet/>
      <dgm:spPr/>
      <dgm:t>
        <a:bodyPr/>
        <a:lstStyle/>
        <a:p>
          <a:endParaRPr lang="de-AT"/>
        </a:p>
      </dgm:t>
    </dgm:pt>
    <dgm:pt modelId="{B6C92614-9280-498B-93A2-225E6B444A3E}" type="sibTrans" cxnId="{55155AB1-F0CA-4D7E-A24C-FC880722764A}">
      <dgm:prSet/>
      <dgm:spPr/>
      <dgm:t>
        <a:bodyPr/>
        <a:lstStyle/>
        <a:p>
          <a:endParaRPr lang="de-AT"/>
        </a:p>
      </dgm:t>
    </dgm:pt>
    <dgm:pt modelId="{A41836D2-FDF8-4A1E-AB21-7A9465D2A21C}">
      <dgm:prSet phldrT="[Text]"/>
      <dgm:spPr/>
      <dgm:t>
        <a:bodyPr/>
        <a:lstStyle/>
        <a:p>
          <a:r>
            <a:rPr lang="de-AT" dirty="0" smtClean="0"/>
            <a:t>Detecting invalid pixels</a:t>
          </a:r>
          <a:endParaRPr lang="de-AT" dirty="0"/>
        </a:p>
      </dgm:t>
    </dgm:pt>
    <dgm:pt modelId="{5CB3544B-EE78-443E-A263-90BA89CD5A45}" type="parTrans" cxnId="{704AC6C6-04C0-4264-AA40-970DA160FE62}">
      <dgm:prSet/>
      <dgm:spPr/>
      <dgm:t>
        <a:bodyPr/>
        <a:lstStyle/>
        <a:p>
          <a:endParaRPr lang="de-AT"/>
        </a:p>
      </dgm:t>
    </dgm:pt>
    <dgm:pt modelId="{7F3E20CF-307E-4C17-B6CD-56201462CF80}" type="sibTrans" cxnId="{704AC6C6-04C0-4264-AA40-970DA160FE62}">
      <dgm:prSet/>
      <dgm:spPr/>
      <dgm:t>
        <a:bodyPr/>
        <a:lstStyle/>
        <a:p>
          <a:endParaRPr lang="de-AT"/>
        </a:p>
      </dgm:t>
    </dgm:pt>
    <dgm:pt modelId="{7FAE5532-6510-4BA3-BC80-ACF1717454BE}">
      <dgm:prSet/>
      <dgm:spPr/>
      <dgm:t>
        <a:bodyPr/>
        <a:lstStyle/>
        <a:p>
          <a:r>
            <a:rPr lang="de-AT" dirty="0" smtClean="0"/>
            <a:t>Handling invalidated pixels</a:t>
          </a:r>
          <a:endParaRPr lang="de-AT" dirty="0"/>
        </a:p>
      </dgm:t>
    </dgm:pt>
    <dgm:pt modelId="{0CF5F5A8-3123-47F2-8A6E-41C5AE7B3EB0}" type="parTrans" cxnId="{4734419B-0E13-413E-9344-AD723CC87D0D}">
      <dgm:prSet/>
      <dgm:spPr/>
      <dgm:t>
        <a:bodyPr/>
        <a:lstStyle/>
        <a:p>
          <a:endParaRPr lang="de-AT"/>
        </a:p>
      </dgm:t>
    </dgm:pt>
    <dgm:pt modelId="{95D4697F-F378-4279-B3E3-9BE479A8D59C}" type="sibTrans" cxnId="{4734419B-0E13-413E-9344-AD723CC87D0D}">
      <dgm:prSet/>
      <dgm:spPr/>
      <dgm:t>
        <a:bodyPr/>
        <a:lstStyle/>
        <a:p>
          <a:endParaRPr lang="de-AT"/>
        </a:p>
      </dgm:t>
    </dgm:pt>
    <dgm:pt modelId="{C1BBF152-E3C5-4FC8-9F21-89B5EB98A603}">
      <dgm:prSet phldrT="[Text]"/>
      <dgm:spPr/>
      <dgm:t>
        <a:bodyPr/>
        <a:lstStyle/>
        <a:p>
          <a:r>
            <a:rPr lang="de-AT" dirty="0" smtClean="0"/>
            <a:t>Speed optimizations</a:t>
          </a:r>
          <a:endParaRPr lang="de-AT" dirty="0"/>
        </a:p>
      </dgm:t>
    </dgm:pt>
    <dgm:pt modelId="{A1EBEC1E-7D0B-4C54-B8B9-67A5A28DFA2F}" type="parTrans" cxnId="{97B8D894-3480-4F71-B244-58CB9EF88178}">
      <dgm:prSet/>
      <dgm:spPr/>
      <dgm:t>
        <a:bodyPr/>
        <a:lstStyle/>
        <a:p>
          <a:endParaRPr lang="de-AT"/>
        </a:p>
      </dgm:t>
    </dgm:pt>
    <dgm:pt modelId="{AFBD40CD-B707-4484-BBB5-744D0C57CC18}" type="sibTrans" cxnId="{97B8D894-3480-4F71-B244-58CB9EF88178}">
      <dgm:prSet/>
      <dgm:spPr/>
      <dgm:t>
        <a:bodyPr/>
        <a:lstStyle/>
        <a:p>
          <a:endParaRPr lang="de-AT"/>
        </a:p>
      </dgm:t>
    </dgm:pt>
    <dgm:pt modelId="{D8B646E6-266E-4C3A-9F04-990C5CBDB16F}" type="pres">
      <dgm:prSet presAssocID="{731B9B6A-C7C6-4742-B260-A7BD2CB25631}" presName="linearFlow" presStyleCnt="0">
        <dgm:presLayoutVars>
          <dgm:resizeHandles val="exact"/>
        </dgm:presLayoutVars>
      </dgm:prSet>
      <dgm:spPr/>
    </dgm:pt>
    <dgm:pt modelId="{53516A22-E25A-4FFB-B75E-86607543AF02}" type="pres">
      <dgm:prSet presAssocID="{BB94527E-54D4-4090-A2FA-63125653F091}" presName="node" presStyleLbl="node1" presStyleIdx="0" presStyleCnt="4" custScaleX="28349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65F323D8-88AE-4FF1-BE15-C70383AC796D}" type="pres">
      <dgm:prSet presAssocID="{B6C92614-9280-498B-93A2-225E6B444A3E}" presName="sibTrans" presStyleLbl="sibTrans2D1" presStyleIdx="0" presStyleCnt="3"/>
      <dgm:spPr/>
      <dgm:t>
        <a:bodyPr/>
        <a:lstStyle/>
        <a:p>
          <a:endParaRPr lang="de-AT"/>
        </a:p>
      </dgm:t>
    </dgm:pt>
    <dgm:pt modelId="{312CFBC0-BAD9-49AA-83D6-F09CD48BCBDC}" type="pres">
      <dgm:prSet presAssocID="{B6C92614-9280-498B-93A2-225E6B444A3E}" presName="connectorText" presStyleLbl="sibTrans2D1" presStyleIdx="0" presStyleCnt="3"/>
      <dgm:spPr/>
      <dgm:t>
        <a:bodyPr/>
        <a:lstStyle/>
        <a:p>
          <a:endParaRPr lang="de-AT"/>
        </a:p>
      </dgm:t>
    </dgm:pt>
    <dgm:pt modelId="{F914FF48-7ECB-4F58-906C-DAC458E38E18}" type="pres">
      <dgm:prSet presAssocID="{A41836D2-FDF8-4A1E-AB21-7A9465D2A21C}" presName="node" presStyleLbl="node1" presStyleIdx="1" presStyleCnt="4" custScaleX="28448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C830DAA4-7836-42BC-9899-64EEF390071C}" type="pres">
      <dgm:prSet presAssocID="{7F3E20CF-307E-4C17-B6CD-56201462CF80}" presName="sibTrans" presStyleLbl="sibTrans2D1" presStyleIdx="1" presStyleCnt="3"/>
      <dgm:spPr/>
      <dgm:t>
        <a:bodyPr/>
        <a:lstStyle/>
        <a:p>
          <a:endParaRPr lang="de-AT"/>
        </a:p>
      </dgm:t>
    </dgm:pt>
    <dgm:pt modelId="{0F84161E-2B4A-44FE-A95E-577AF2CDB2FA}" type="pres">
      <dgm:prSet presAssocID="{7F3E20CF-307E-4C17-B6CD-56201462CF80}" presName="connectorText" presStyleLbl="sibTrans2D1" presStyleIdx="1" presStyleCnt="3"/>
      <dgm:spPr/>
      <dgm:t>
        <a:bodyPr/>
        <a:lstStyle/>
        <a:p>
          <a:endParaRPr lang="de-AT"/>
        </a:p>
      </dgm:t>
    </dgm:pt>
    <dgm:pt modelId="{CF5D98A1-6C26-40C1-AE6A-E9AA476ECEA4}" type="pres">
      <dgm:prSet presAssocID="{7FAE5532-6510-4BA3-BC80-ACF1717454BE}" presName="node" presStyleLbl="node1" presStyleIdx="2" presStyleCnt="4" custScaleX="283787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232988AF-C490-4F9D-8011-FAE05FC8BFD5}" type="pres">
      <dgm:prSet presAssocID="{95D4697F-F378-4279-B3E3-9BE479A8D59C}" presName="sibTrans" presStyleLbl="sibTrans2D1" presStyleIdx="2" presStyleCnt="3"/>
      <dgm:spPr/>
      <dgm:t>
        <a:bodyPr/>
        <a:lstStyle/>
        <a:p>
          <a:endParaRPr lang="de-AT"/>
        </a:p>
      </dgm:t>
    </dgm:pt>
    <dgm:pt modelId="{277E806B-58EB-4A85-8E5C-66685A9C1836}" type="pres">
      <dgm:prSet presAssocID="{95D4697F-F378-4279-B3E3-9BE479A8D59C}" presName="connectorText" presStyleLbl="sibTrans2D1" presStyleIdx="2" presStyleCnt="3"/>
      <dgm:spPr/>
      <dgm:t>
        <a:bodyPr/>
        <a:lstStyle/>
        <a:p>
          <a:endParaRPr lang="de-AT"/>
        </a:p>
      </dgm:t>
    </dgm:pt>
    <dgm:pt modelId="{4D712D6E-1677-4261-AF16-9BD7FDCDFDC5}" type="pres">
      <dgm:prSet presAssocID="{C1BBF152-E3C5-4FC8-9F21-89B5EB98A603}" presName="node" presStyleLbl="node1" presStyleIdx="3" presStyleCnt="4" custScaleX="286938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</dgm:ptLst>
  <dgm:cxnLst>
    <dgm:cxn modelId="{97B8D894-3480-4F71-B244-58CB9EF88178}" srcId="{731B9B6A-C7C6-4742-B260-A7BD2CB25631}" destId="{C1BBF152-E3C5-4FC8-9F21-89B5EB98A603}" srcOrd="3" destOrd="0" parTransId="{A1EBEC1E-7D0B-4C54-B8B9-67A5A28DFA2F}" sibTransId="{AFBD40CD-B707-4484-BBB5-744D0C57CC18}"/>
    <dgm:cxn modelId="{4734419B-0E13-413E-9344-AD723CC87D0D}" srcId="{731B9B6A-C7C6-4742-B260-A7BD2CB25631}" destId="{7FAE5532-6510-4BA3-BC80-ACF1717454BE}" srcOrd="2" destOrd="0" parTransId="{0CF5F5A8-3123-47F2-8A6E-41C5AE7B3EB0}" sibTransId="{95D4697F-F378-4279-B3E3-9BE479A8D59C}"/>
    <dgm:cxn modelId="{A29147F6-181B-4F8B-8333-566CDFFB34C2}" type="presOf" srcId="{95D4697F-F378-4279-B3E3-9BE479A8D59C}" destId="{232988AF-C490-4F9D-8011-FAE05FC8BFD5}" srcOrd="0" destOrd="0" presId="urn:microsoft.com/office/officeart/2005/8/layout/process2"/>
    <dgm:cxn modelId="{704AC6C6-04C0-4264-AA40-970DA160FE62}" srcId="{731B9B6A-C7C6-4742-B260-A7BD2CB25631}" destId="{A41836D2-FDF8-4A1E-AB21-7A9465D2A21C}" srcOrd="1" destOrd="0" parTransId="{5CB3544B-EE78-443E-A263-90BA89CD5A45}" sibTransId="{7F3E20CF-307E-4C17-B6CD-56201462CF80}"/>
    <dgm:cxn modelId="{4272A81B-0F41-4640-AA6E-D295BEE49313}" type="presOf" srcId="{95D4697F-F378-4279-B3E3-9BE479A8D59C}" destId="{277E806B-58EB-4A85-8E5C-66685A9C1836}" srcOrd="1" destOrd="0" presId="urn:microsoft.com/office/officeart/2005/8/layout/process2"/>
    <dgm:cxn modelId="{8EF859B6-F213-4907-9531-7EA01F50F81B}" type="presOf" srcId="{7F3E20CF-307E-4C17-B6CD-56201462CF80}" destId="{0F84161E-2B4A-44FE-A95E-577AF2CDB2FA}" srcOrd="1" destOrd="0" presId="urn:microsoft.com/office/officeart/2005/8/layout/process2"/>
    <dgm:cxn modelId="{07C6DDCA-930B-49E8-8247-5E3CC0ECD1F5}" type="presOf" srcId="{B6C92614-9280-498B-93A2-225E6B444A3E}" destId="{312CFBC0-BAD9-49AA-83D6-F09CD48BCBDC}" srcOrd="1" destOrd="0" presId="urn:microsoft.com/office/officeart/2005/8/layout/process2"/>
    <dgm:cxn modelId="{CDAEF0BC-EE95-43F2-87FB-A10CFE92A443}" type="presOf" srcId="{C1BBF152-E3C5-4FC8-9F21-89B5EB98A603}" destId="{4D712D6E-1677-4261-AF16-9BD7FDCDFDC5}" srcOrd="0" destOrd="0" presId="urn:microsoft.com/office/officeart/2005/8/layout/process2"/>
    <dgm:cxn modelId="{08387A57-0C55-4C8B-B169-1AECBA56997C}" type="presOf" srcId="{A41836D2-FDF8-4A1E-AB21-7A9465D2A21C}" destId="{F914FF48-7ECB-4F58-906C-DAC458E38E18}" srcOrd="0" destOrd="0" presId="urn:microsoft.com/office/officeart/2005/8/layout/process2"/>
    <dgm:cxn modelId="{55155AB1-F0CA-4D7E-A24C-FC880722764A}" srcId="{731B9B6A-C7C6-4742-B260-A7BD2CB25631}" destId="{BB94527E-54D4-4090-A2FA-63125653F091}" srcOrd="0" destOrd="0" parTransId="{04788B13-13DB-4C54-89FD-B6A7DE51846B}" sibTransId="{B6C92614-9280-498B-93A2-225E6B444A3E}"/>
    <dgm:cxn modelId="{A79E6C4A-B59C-4B7D-8717-67967A83D7DD}" type="presOf" srcId="{731B9B6A-C7C6-4742-B260-A7BD2CB25631}" destId="{D8B646E6-266E-4C3A-9F04-990C5CBDB16F}" srcOrd="0" destOrd="0" presId="urn:microsoft.com/office/officeart/2005/8/layout/process2"/>
    <dgm:cxn modelId="{2FF45C9C-B5B9-455D-9630-C993B3B33DB4}" type="presOf" srcId="{B6C92614-9280-498B-93A2-225E6B444A3E}" destId="{65F323D8-88AE-4FF1-BE15-C70383AC796D}" srcOrd="0" destOrd="0" presId="urn:microsoft.com/office/officeart/2005/8/layout/process2"/>
    <dgm:cxn modelId="{E183BA54-4523-478D-90A8-BA13FA7F3177}" type="presOf" srcId="{BB94527E-54D4-4090-A2FA-63125653F091}" destId="{53516A22-E25A-4FFB-B75E-86607543AF02}" srcOrd="0" destOrd="0" presId="urn:microsoft.com/office/officeart/2005/8/layout/process2"/>
    <dgm:cxn modelId="{5BCFCE5C-79C8-4BCB-98E7-01289D6DC09F}" type="presOf" srcId="{7FAE5532-6510-4BA3-BC80-ACF1717454BE}" destId="{CF5D98A1-6C26-40C1-AE6A-E9AA476ECEA4}" srcOrd="0" destOrd="0" presId="urn:microsoft.com/office/officeart/2005/8/layout/process2"/>
    <dgm:cxn modelId="{210BEAAA-3325-468D-9C8A-B54927F45881}" type="presOf" srcId="{7F3E20CF-307E-4C17-B6CD-56201462CF80}" destId="{C830DAA4-7836-42BC-9899-64EEF390071C}" srcOrd="0" destOrd="0" presId="urn:microsoft.com/office/officeart/2005/8/layout/process2"/>
    <dgm:cxn modelId="{5CED3A25-C434-44EA-8BD4-F5FF9A9B7ECC}" type="presParOf" srcId="{D8B646E6-266E-4C3A-9F04-990C5CBDB16F}" destId="{53516A22-E25A-4FFB-B75E-86607543AF02}" srcOrd="0" destOrd="0" presId="urn:microsoft.com/office/officeart/2005/8/layout/process2"/>
    <dgm:cxn modelId="{8D831D7E-EE18-4632-8008-8D4C5C056CF8}" type="presParOf" srcId="{D8B646E6-266E-4C3A-9F04-990C5CBDB16F}" destId="{65F323D8-88AE-4FF1-BE15-C70383AC796D}" srcOrd="1" destOrd="0" presId="urn:microsoft.com/office/officeart/2005/8/layout/process2"/>
    <dgm:cxn modelId="{9D392566-3F29-41DE-9838-1A70DDEBBF31}" type="presParOf" srcId="{65F323D8-88AE-4FF1-BE15-C70383AC796D}" destId="{312CFBC0-BAD9-49AA-83D6-F09CD48BCBDC}" srcOrd="0" destOrd="0" presId="urn:microsoft.com/office/officeart/2005/8/layout/process2"/>
    <dgm:cxn modelId="{8D49B136-90B1-41EB-A5D5-5AE67D5AF0D0}" type="presParOf" srcId="{D8B646E6-266E-4C3A-9F04-990C5CBDB16F}" destId="{F914FF48-7ECB-4F58-906C-DAC458E38E18}" srcOrd="2" destOrd="0" presId="urn:microsoft.com/office/officeart/2005/8/layout/process2"/>
    <dgm:cxn modelId="{64CC7D73-3B07-451D-9C33-D56CBDFB2B6D}" type="presParOf" srcId="{D8B646E6-266E-4C3A-9F04-990C5CBDB16F}" destId="{C830DAA4-7836-42BC-9899-64EEF390071C}" srcOrd="3" destOrd="0" presId="urn:microsoft.com/office/officeart/2005/8/layout/process2"/>
    <dgm:cxn modelId="{93AB4B4A-39E9-4B37-9ED8-3B28DDC38F3E}" type="presParOf" srcId="{C830DAA4-7836-42BC-9899-64EEF390071C}" destId="{0F84161E-2B4A-44FE-A95E-577AF2CDB2FA}" srcOrd="0" destOrd="0" presId="urn:microsoft.com/office/officeart/2005/8/layout/process2"/>
    <dgm:cxn modelId="{BC4E2948-9A80-448F-B83C-B10FCB4301F3}" type="presParOf" srcId="{D8B646E6-266E-4C3A-9F04-990C5CBDB16F}" destId="{CF5D98A1-6C26-40C1-AE6A-E9AA476ECEA4}" srcOrd="4" destOrd="0" presId="urn:microsoft.com/office/officeart/2005/8/layout/process2"/>
    <dgm:cxn modelId="{BC4D90C7-3352-4919-8725-8E695BAA7D19}" type="presParOf" srcId="{D8B646E6-266E-4C3A-9F04-990C5CBDB16F}" destId="{232988AF-C490-4F9D-8011-FAE05FC8BFD5}" srcOrd="5" destOrd="0" presId="urn:microsoft.com/office/officeart/2005/8/layout/process2"/>
    <dgm:cxn modelId="{EF55252F-C9A8-4D77-AA27-E16CC902E761}" type="presParOf" srcId="{232988AF-C490-4F9D-8011-FAE05FC8BFD5}" destId="{277E806B-58EB-4A85-8E5C-66685A9C1836}" srcOrd="0" destOrd="0" presId="urn:microsoft.com/office/officeart/2005/8/layout/process2"/>
    <dgm:cxn modelId="{F8E6E79B-2C73-4657-BD10-2B2133161B36}" type="presParOf" srcId="{D8B646E6-266E-4C3A-9F04-990C5CBDB16F}" destId="{4D712D6E-1677-4261-AF16-9BD7FDCDFDC5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1B9B6A-C7C6-4742-B260-A7BD2CB25631}" type="doc">
      <dgm:prSet loTypeId="urn:microsoft.com/office/officeart/2005/8/layout/process2" loCatId="process" qsTypeId="urn:microsoft.com/office/officeart/2005/8/quickstyle/simple4" qsCatId="simple" csTypeId="urn:microsoft.com/office/officeart/2005/8/colors/accent0_1" csCatId="mainScheme" phldr="1"/>
      <dgm:spPr/>
    </dgm:pt>
    <dgm:pt modelId="{BB94527E-54D4-4090-A2FA-63125653F091}">
      <dgm:prSet phldrT="[Text]"/>
      <dgm:spPr/>
      <dgm:t>
        <a:bodyPr/>
        <a:lstStyle/>
        <a:p>
          <a:r>
            <a:rPr lang="de-AT" dirty="0" smtClean="0"/>
            <a:t>Amortized SSAO sampling</a:t>
          </a:r>
          <a:endParaRPr lang="de-AT" dirty="0"/>
        </a:p>
      </dgm:t>
    </dgm:pt>
    <dgm:pt modelId="{04788B13-13DB-4C54-89FD-B6A7DE51846B}" type="parTrans" cxnId="{55155AB1-F0CA-4D7E-A24C-FC880722764A}">
      <dgm:prSet/>
      <dgm:spPr/>
      <dgm:t>
        <a:bodyPr/>
        <a:lstStyle/>
        <a:p>
          <a:endParaRPr lang="de-AT"/>
        </a:p>
      </dgm:t>
    </dgm:pt>
    <dgm:pt modelId="{B6C92614-9280-498B-93A2-225E6B444A3E}" type="sibTrans" cxnId="{55155AB1-F0CA-4D7E-A24C-FC880722764A}">
      <dgm:prSet/>
      <dgm:spPr/>
      <dgm:t>
        <a:bodyPr/>
        <a:lstStyle/>
        <a:p>
          <a:endParaRPr lang="de-AT"/>
        </a:p>
      </dgm:t>
    </dgm:pt>
    <dgm:pt modelId="{A41836D2-FDF8-4A1E-AB21-7A9465D2A21C}">
      <dgm:prSet phldrT="[Text]"/>
      <dgm:spPr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de-AT" dirty="0" smtClean="0"/>
            <a:t>Detecting invalid pixels</a:t>
          </a:r>
          <a:endParaRPr lang="de-AT" dirty="0"/>
        </a:p>
      </dgm:t>
    </dgm:pt>
    <dgm:pt modelId="{5CB3544B-EE78-443E-A263-90BA89CD5A45}" type="parTrans" cxnId="{704AC6C6-04C0-4264-AA40-970DA160FE62}">
      <dgm:prSet/>
      <dgm:spPr/>
      <dgm:t>
        <a:bodyPr/>
        <a:lstStyle/>
        <a:p>
          <a:endParaRPr lang="de-AT"/>
        </a:p>
      </dgm:t>
    </dgm:pt>
    <dgm:pt modelId="{7F3E20CF-307E-4C17-B6CD-56201462CF80}" type="sibTrans" cxnId="{704AC6C6-04C0-4264-AA40-970DA160FE62}">
      <dgm:prSet/>
      <dgm:spPr/>
      <dgm:t>
        <a:bodyPr/>
        <a:lstStyle/>
        <a:p>
          <a:endParaRPr lang="de-AT"/>
        </a:p>
      </dgm:t>
    </dgm:pt>
    <dgm:pt modelId="{7FAE5532-6510-4BA3-BC80-ACF1717454BE}">
      <dgm:prSet/>
      <dgm:spPr/>
      <dgm:t>
        <a:bodyPr/>
        <a:lstStyle/>
        <a:p>
          <a:r>
            <a:rPr lang="de-AT" dirty="0" smtClean="0"/>
            <a:t>Handling invalidated pixels</a:t>
          </a:r>
          <a:endParaRPr lang="de-AT" dirty="0"/>
        </a:p>
      </dgm:t>
    </dgm:pt>
    <dgm:pt modelId="{0CF5F5A8-3123-47F2-8A6E-41C5AE7B3EB0}" type="parTrans" cxnId="{4734419B-0E13-413E-9344-AD723CC87D0D}">
      <dgm:prSet/>
      <dgm:spPr/>
      <dgm:t>
        <a:bodyPr/>
        <a:lstStyle/>
        <a:p>
          <a:endParaRPr lang="de-AT"/>
        </a:p>
      </dgm:t>
    </dgm:pt>
    <dgm:pt modelId="{95D4697F-F378-4279-B3E3-9BE479A8D59C}" type="sibTrans" cxnId="{4734419B-0E13-413E-9344-AD723CC87D0D}">
      <dgm:prSet/>
      <dgm:spPr/>
      <dgm:t>
        <a:bodyPr/>
        <a:lstStyle/>
        <a:p>
          <a:endParaRPr lang="de-AT"/>
        </a:p>
      </dgm:t>
    </dgm:pt>
    <dgm:pt modelId="{C1BBF152-E3C5-4FC8-9F21-89B5EB98A603}">
      <dgm:prSet phldrT="[Text]"/>
      <dgm:spPr/>
      <dgm:t>
        <a:bodyPr/>
        <a:lstStyle/>
        <a:p>
          <a:r>
            <a:rPr lang="de-AT" dirty="0" smtClean="0"/>
            <a:t>Speed optimizations</a:t>
          </a:r>
          <a:endParaRPr lang="de-AT" dirty="0"/>
        </a:p>
      </dgm:t>
    </dgm:pt>
    <dgm:pt modelId="{A1EBEC1E-7D0B-4C54-B8B9-67A5A28DFA2F}" type="parTrans" cxnId="{97B8D894-3480-4F71-B244-58CB9EF88178}">
      <dgm:prSet/>
      <dgm:spPr/>
      <dgm:t>
        <a:bodyPr/>
        <a:lstStyle/>
        <a:p>
          <a:endParaRPr lang="de-AT"/>
        </a:p>
      </dgm:t>
    </dgm:pt>
    <dgm:pt modelId="{AFBD40CD-B707-4484-BBB5-744D0C57CC18}" type="sibTrans" cxnId="{97B8D894-3480-4F71-B244-58CB9EF88178}">
      <dgm:prSet/>
      <dgm:spPr/>
      <dgm:t>
        <a:bodyPr/>
        <a:lstStyle/>
        <a:p>
          <a:endParaRPr lang="de-AT"/>
        </a:p>
      </dgm:t>
    </dgm:pt>
    <dgm:pt modelId="{D8B646E6-266E-4C3A-9F04-990C5CBDB16F}" type="pres">
      <dgm:prSet presAssocID="{731B9B6A-C7C6-4742-B260-A7BD2CB25631}" presName="linearFlow" presStyleCnt="0">
        <dgm:presLayoutVars>
          <dgm:resizeHandles val="exact"/>
        </dgm:presLayoutVars>
      </dgm:prSet>
      <dgm:spPr/>
    </dgm:pt>
    <dgm:pt modelId="{53516A22-E25A-4FFB-B75E-86607543AF02}" type="pres">
      <dgm:prSet presAssocID="{BB94527E-54D4-4090-A2FA-63125653F091}" presName="node" presStyleLbl="node1" presStyleIdx="0" presStyleCnt="4" custScaleX="28349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65F323D8-88AE-4FF1-BE15-C70383AC796D}" type="pres">
      <dgm:prSet presAssocID="{B6C92614-9280-498B-93A2-225E6B444A3E}" presName="sibTrans" presStyleLbl="sibTrans2D1" presStyleIdx="0" presStyleCnt="3"/>
      <dgm:spPr/>
      <dgm:t>
        <a:bodyPr/>
        <a:lstStyle/>
        <a:p>
          <a:endParaRPr lang="de-AT"/>
        </a:p>
      </dgm:t>
    </dgm:pt>
    <dgm:pt modelId="{312CFBC0-BAD9-49AA-83D6-F09CD48BCBDC}" type="pres">
      <dgm:prSet presAssocID="{B6C92614-9280-498B-93A2-225E6B444A3E}" presName="connectorText" presStyleLbl="sibTrans2D1" presStyleIdx="0" presStyleCnt="3"/>
      <dgm:spPr/>
      <dgm:t>
        <a:bodyPr/>
        <a:lstStyle/>
        <a:p>
          <a:endParaRPr lang="de-AT"/>
        </a:p>
      </dgm:t>
    </dgm:pt>
    <dgm:pt modelId="{F914FF48-7ECB-4F58-906C-DAC458E38E18}" type="pres">
      <dgm:prSet presAssocID="{A41836D2-FDF8-4A1E-AB21-7A9465D2A21C}" presName="node" presStyleLbl="node1" presStyleIdx="1" presStyleCnt="4" custScaleX="28448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C830DAA4-7836-42BC-9899-64EEF390071C}" type="pres">
      <dgm:prSet presAssocID="{7F3E20CF-307E-4C17-B6CD-56201462CF80}" presName="sibTrans" presStyleLbl="sibTrans2D1" presStyleIdx="1" presStyleCnt="3"/>
      <dgm:spPr/>
      <dgm:t>
        <a:bodyPr/>
        <a:lstStyle/>
        <a:p>
          <a:endParaRPr lang="de-AT"/>
        </a:p>
      </dgm:t>
    </dgm:pt>
    <dgm:pt modelId="{0F84161E-2B4A-44FE-A95E-577AF2CDB2FA}" type="pres">
      <dgm:prSet presAssocID="{7F3E20CF-307E-4C17-B6CD-56201462CF80}" presName="connectorText" presStyleLbl="sibTrans2D1" presStyleIdx="1" presStyleCnt="3"/>
      <dgm:spPr/>
      <dgm:t>
        <a:bodyPr/>
        <a:lstStyle/>
        <a:p>
          <a:endParaRPr lang="de-AT"/>
        </a:p>
      </dgm:t>
    </dgm:pt>
    <dgm:pt modelId="{CF5D98A1-6C26-40C1-AE6A-E9AA476ECEA4}" type="pres">
      <dgm:prSet presAssocID="{7FAE5532-6510-4BA3-BC80-ACF1717454BE}" presName="node" presStyleLbl="node1" presStyleIdx="2" presStyleCnt="4" custScaleX="283787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232988AF-C490-4F9D-8011-FAE05FC8BFD5}" type="pres">
      <dgm:prSet presAssocID="{95D4697F-F378-4279-B3E3-9BE479A8D59C}" presName="sibTrans" presStyleLbl="sibTrans2D1" presStyleIdx="2" presStyleCnt="3"/>
      <dgm:spPr/>
      <dgm:t>
        <a:bodyPr/>
        <a:lstStyle/>
        <a:p>
          <a:endParaRPr lang="de-AT"/>
        </a:p>
      </dgm:t>
    </dgm:pt>
    <dgm:pt modelId="{277E806B-58EB-4A85-8E5C-66685A9C1836}" type="pres">
      <dgm:prSet presAssocID="{95D4697F-F378-4279-B3E3-9BE479A8D59C}" presName="connectorText" presStyleLbl="sibTrans2D1" presStyleIdx="2" presStyleCnt="3"/>
      <dgm:spPr/>
      <dgm:t>
        <a:bodyPr/>
        <a:lstStyle/>
        <a:p>
          <a:endParaRPr lang="de-AT"/>
        </a:p>
      </dgm:t>
    </dgm:pt>
    <dgm:pt modelId="{4D712D6E-1677-4261-AF16-9BD7FDCDFDC5}" type="pres">
      <dgm:prSet presAssocID="{C1BBF152-E3C5-4FC8-9F21-89B5EB98A603}" presName="node" presStyleLbl="node1" presStyleIdx="3" presStyleCnt="4" custScaleX="286938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</dgm:ptLst>
  <dgm:cxnLst>
    <dgm:cxn modelId="{48C8DAB7-E8E1-4E8E-BCFA-5B9830D7F69C}" type="presOf" srcId="{7F3E20CF-307E-4C17-B6CD-56201462CF80}" destId="{C830DAA4-7836-42BC-9899-64EEF390071C}" srcOrd="0" destOrd="0" presId="urn:microsoft.com/office/officeart/2005/8/layout/process2"/>
    <dgm:cxn modelId="{6A2F4EBD-3D3A-4123-B00F-D6D3CDF8B580}" type="presOf" srcId="{C1BBF152-E3C5-4FC8-9F21-89B5EB98A603}" destId="{4D712D6E-1677-4261-AF16-9BD7FDCDFDC5}" srcOrd="0" destOrd="0" presId="urn:microsoft.com/office/officeart/2005/8/layout/process2"/>
    <dgm:cxn modelId="{C7B0B1F6-3170-4196-9F72-16C814868EEB}" type="presOf" srcId="{BB94527E-54D4-4090-A2FA-63125653F091}" destId="{53516A22-E25A-4FFB-B75E-86607543AF02}" srcOrd="0" destOrd="0" presId="urn:microsoft.com/office/officeart/2005/8/layout/process2"/>
    <dgm:cxn modelId="{17532D5C-29C1-4E1D-B7B8-D0361BA301B3}" type="presOf" srcId="{731B9B6A-C7C6-4742-B260-A7BD2CB25631}" destId="{D8B646E6-266E-4C3A-9F04-990C5CBDB16F}" srcOrd="0" destOrd="0" presId="urn:microsoft.com/office/officeart/2005/8/layout/process2"/>
    <dgm:cxn modelId="{41D778A8-C716-4893-9BAE-5F1988CF2615}" type="presOf" srcId="{7F3E20CF-307E-4C17-B6CD-56201462CF80}" destId="{0F84161E-2B4A-44FE-A95E-577AF2CDB2FA}" srcOrd="1" destOrd="0" presId="urn:microsoft.com/office/officeart/2005/8/layout/process2"/>
    <dgm:cxn modelId="{F080ADFD-2CD9-4842-A568-521769A96610}" type="presOf" srcId="{95D4697F-F378-4279-B3E3-9BE479A8D59C}" destId="{277E806B-58EB-4A85-8E5C-66685A9C1836}" srcOrd="1" destOrd="0" presId="urn:microsoft.com/office/officeart/2005/8/layout/process2"/>
    <dgm:cxn modelId="{3ED6EE58-77A9-4CC5-AE79-A8FEAA74AA5B}" type="presOf" srcId="{95D4697F-F378-4279-B3E3-9BE479A8D59C}" destId="{232988AF-C490-4F9D-8011-FAE05FC8BFD5}" srcOrd="0" destOrd="0" presId="urn:microsoft.com/office/officeart/2005/8/layout/process2"/>
    <dgm:cxn modelId="{55155AB1-F0CA-4D7E-A24C-FC880722764A}" srcId="{731B9B6A-C7C6-4742-B260-A7BD2CB25631}" destId="{BB94527E-54D4-4090-A2FA-63125653F091}" srcOrd="0" destOrd="0" parTransId="{04788B13-13DB-4C54-89FD-B6A7DE51846B}" sibTransId="{B6C92614-9280-498B-93A2-225E6B444A3E}"/>
    <dgm:cxn modelId="{45043D2D-1E91-4BB7-B1A8-B8461FB02917}" type="presOf" srcId="{A41836D2-FDF8-4A1E-AB21-7A9465D2A21C}" destId="{F914FF48-7ECB-4F58-906C-DAC458E38E18}" srcOrd="0" destOrd="0" presId="urn:microsoft.com/office/officeart/2005/8/layout/process2"/>
    <dgm:cxn modelId="{001077E4-AAC2-4FC7-BDC9-B6199FCE91BA}" type="presOf" srcId="{B6C92614-9280-498B-93A2-225E6B444A3E}" destId="{312CFBC0-BAD9-49AA-83D6-F09CD48BCBDC}" srcOrd="1" destOrd="0" presId="urn:microsoft.com/office/officeart/2005/8/layout/process2"/>
    <dgm:cxn modelId="{5ADDDE98-D5CF-435C-AC00-9E479E324F04}" type="presOf" srcId="{7FAE5532-6510-4BA3-BC80-ACF1717454BE}" destId="{CF5D98A1-6C26-40C1-AE6A-E9AA476ECEA4}" srcOrd="0" destOrd="0" presId="urn:microsoft.com/office/officeart/2005/8/layout/process2"/>
    <dgm:cxn modelId="{48D4D100-90ED-42A6-BBB4-67EC8366FCF1}" type="presOf" srcId="{B6C92614-9280-498B-93A2-225E6B444A3E}" destId="{65F323D8-88AE-4FF1-BE15-C70383AC796D}" srcOrd="0" destOrd="0" presId="urn:microsoft.com/office/officeart/2005/8/layout/process2"/>
    <dgm:cxn modelId="{704AC6C6-04C0-4264-AA40-970DA160FE62}" srcId="{731B9B6A-C7C6-4742-B260-A7BD2CB25631}" destId="{A41836D2-FDF8-4A1E-AB21-7A9465D2A21C}" srcOrd="1" destOrd="0" parTransId="{5CB3544B-EE78-443E-A263-90BA89CD5A45}" sibTransId="{7F3E20CF-307E-4C17-B6CD-56201462CF80}"/>
    <dgm:cxn modelId="{97B8D894-3480-4F71-B244-58CB9EF88178}" srcId="{731B9B6A-C7C6-4742-B260-A7BD2CB25631}" destId="{C1BBF152-E3C5-4FC8-9F21-89B5EB98A603}" srcOrd="3" destOrd="0" parTransId="{A1EBEC1E-7D0B-4C54-B8B9-67A5A28DFA2F}" sibTransId="{AFBD40CD-B707-4484-BBB5-744D0C57CC18}"/>
    <dgm:cxn modelId="{4734419B-0E13-413E-9344-AD723CC87D0D}" srcId="{731B9B6A-C7C6-4742-B260-A7BD2CB25631}" destId="{7FAE5532-6510-4BA3-BC80-ACF1717454BE}" srcOrd="2" destOrd="0" parTransId="{0CF5F5A8-3123-47F2-8A6E-41C5AE7B3EB0}" sibTransId="{95D4697F-F378-4279-B3E3-9BE479A8D59C}"/>
    <dgm:cxn modelId="{C729E7CC-3D2F-4E7D-9B85-E070ECB4B5D2}" type="presParOf" srcId="{D8B646E6-266E-4C3A-9F04-990C5CBDB16F}" destId="{53516A22-E25A-4FFB-B75E-86607543AF02}" srcOrd="0" destOrd="0" presId="urn:microsoft.com/office/officeart/2005/8/layout/process2"/>
    <dgm:cxn modelId="{A6BEE5CA-67E0-4A08-8519-2B7520DADCF5}" type="presParOf" srcId="{D8B646E6-266E-4C3A-9F04-990C5CBDB16F}" destId="{65F323D8-88AE-4FF1-BE15-C70383AC796D}" srcOrd="1" destOrd="0" presId="urn:microsoft.com/office/officeart/2005/8/layout/process2"/>
    <dgm:cxn modelId="{36A707D6-F38B-46C7-9C60-FD5E35101AFB}" type="presParOf" srcId="{65F323D8-88AE-4FF1-BE15-C70383AC796D}" destId="{312CFBC0-BAD9-49AA-83D6-F09CD48BCBDC}" srcOrd="0" destOrd="0" presId="urn:microsoft.com/office/officeart/2005/8/layout/process2"/>
    <dgm:cxn modelId="{4A2B4554-6E98-431C-A54F-D1027CAAEA81}" type="presParOf" srcId="{D8B646E6-266E-4C3A-9F04-990C5CBDB16F}" destId="{F914FF48-7ECB-4F58-906C-DAC458E38E18}" srcOrd="2" destOrd="0" presId="urn:microsoft.com/office/officeart/2005/8/layout/process2"/>
    <dgm:cxn modelId="{F2AD6D1C-6688-403C-961E-0646E8EF77F7}" type="presParOf" srcId="{D8B646E6-266E-4C3A-9F04-990C5CBDB16F}" destId="{C830DAA4-7836-42BC-9899-64EEF390071C}" srcOrd="3" destOrd="0" presId="urn:microsoft.com/office/officeart/2005/8/layout/process2"/>
    <dgm:cxn modelId="{49979F95-F161-4112-AC92-F9409597A95D}" type="presParOf" srcId="{C830DAA4-7836-42BC-9899-64EEF390071C}" destId="{0F84161E-2B4A-44FE-A95E-577AF2CDB2FA}" srcOrd="0" destOrd="0" presId="urn:microsoft.com/office/officeart/2005/8/layout/process2"/>
    <dgm:cxn modelId="{780FD814-A788-4CCE-90BC-743116951983}" type="presParOf" srcId="{D8B646E6-266E-4C3A-9F04-990C5CBDB16F}" destId="{CF5D98A1-6C26-40C1-AE6A-E9AA476ECEA4}" srcOrd="4" destOrd="0" presId="urn:microsoft.com/office/officeart/2005/8/layout/process2"/>
    <dgm:cxn modelId="{076BF8DB-33A5-4118-8E73-8249CE1093BD}" type="presParOf" srcId="{D8B646E6-266E-4C3A-9F04-990C5CBDB16F}" destId="{232988AF-C490-4F9D-8011-FAE05FC8BFD5}" srcOrd="5" destOrd="0" presId="urn:microsoft.com/office/officeart/2005/8/layout/process2"/>
    <dgm:cxn modelId="{7B8450B3-46DA-4453-B7F7-0BB1D537BE24}" type="presParOf" srcId="{232988AF-C490-4F9D-8011-FAE05FC8BFD5}" destId="{277E806B-58EB-4A85-8E5C-66685A9C1836}" srcOrd="0" destOrd="0" presId="urn:microsoft.com/office/officeart/2005/8/layout/process2"/>
    <dgm:cxn modelId="{9A5FE3BB-CA9B-425C-A0CB-78E70090D1CA}" type="presParOf" srcId="{D8B646E6-266E-4C3A-9F04-990C5CBDB16F}" destId="{4D712D6E-1677-4261-AF16-9BD7FDCDFDC5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1B9B6A-C7C6-4742-B260-A7BD2CB25631}" type="doc">
      <dgm:prSet loTypeId="urn:microsoft.com/office/officeart/2005/8/layout/process2" loCatId="process" qsTypeId="urn:microsoft.com/office/officeart/2005/8/quickstyle/simple4" qsCatId="simple" csTypeId="urn:microsoft.com/office/officeart/2005/8/colors/accent0_1" csCatId="mainScheme" phldr="1"/>
      <dgm:spPr/>
    </dgm:pt>
    <dgm:pt modelId="{BB94527E-54D4-4090-A2FA-63125653F091}">
      <dgm:prSet phldrT="[Text]"/>
      <dgm:spPr/>
      <dgm:t>
        <a:bodyPr/>
        <a:lstStyle/>
        <a:p>
          <a:r>
            <a:rPr lang="de-AT" dirty="0" smtClean="0"/>
            <a:t>Amortized SSAO sampling</a:t>
          </a:r>
          <a:endParaRPr lang="de-AT" dirty="0"/>
        </a:p>
      </dgm:t>
    </dgm:pt>
    <dgm:pt modelId="{04788B13-13DB-4C54-89FD-B6A7DE51846B}" type="parTrans" cxnId="{55155AB1-F0CA-4D7E-A24C-FC880722764A}">
      <dgm:prSet/>
      <dgm:spPr/>
      <dgm:t>
        <a:bodyPr/>
        <a:lstStyle/>
        <a:p>
          <a:endParaRPr lang="de-AT"/>
        </a:p>
      </dgm:t>
    </dgm:pt>
    <dgm:pt modelId="{B6C92614-9280-498B-93A2-225E6B444A3E}" type="sibTrans" cxnId="{55155AB1-F0CA-4D7E-A24C-FC880722764A}">
      <dgm:prSet/>
      <dgm:spPr/>
      <dgm:t>
        <a:bodyPr/>
        <a:lstStyle/>
        <a:p>
          <a:endParaRPr lang="de-AT"/>
        </a:p>
      </dgm:t>
    </dgm:pt>
    <dgm:pt modelId="{A41836D2-FDF8-4A1E-AB21-7A9465D2A21C}">
      <dgm:prSet phldrT="[Text]"/>
      <dgm:spPr/>
      <dgm:t>
        <a:bodyPr/>
        <a:lstStyle/>
        <a:p>
          <a:r>
            <a:rPr lang="de-AT" dirty="0" smtClean="0"/>
            <a:t>Detecting invalid pixels</a:t>
          </a:r>
          <a:endParaRPr lang="de-AT" dirty="0"/>
        </a:p>
      </dgm:t>
    </dgm:pt>
    <dgm:pt modelId="{5CB3544B-EE78-443E-A263-90BA89CD5A45}" type="parTrans" cxnId="{704AC6C6-04C0-4264-AA40-970DA160FE62}">
      <dgm:prSet/>
      <dgm:spPr/>
      <dgm:t>
        <a:bodyPr/>
        <a:lstStyle/>
        <a:p>
          <a:endParaRPr lang="de-AT"/>
        </a:p>
      </dgm:t>
    </dgm:pt>
    <dgm:pt modelId="{7F3E20CF-307E-4C17-B6CD-56201462CF80}" type="sibTrans" cxnId="{704AC6C6-04C0-4264-AA40-970DA160FE62}">
      <dgm:prSet/>
      <dgm:spPr/>
      <dgm:t>
        <a:bodyPr/>
        <a:lstStyle/>
        <a:p>
          <a:endParaRPr lang="de-AT"/>
        </a:p>
      </dgm:t>
    </dgm:pt>
    <dgm:pt modelId="{7FAE5532-6510-4BA3-BC80-ACF1717454BE}">
      <dgm:prSet/>
      <dgm:spPr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de-AT" dirty="0" smtClean="0"/>
            <a:t>Handling invalidated pixels</a:t>
          </a:r>
          <a:endParaRPr lang="de-AT" dirty="0"/>
        </a:p>
      </dgm:t>
    </dgm:pt>
    <dgm:pt modelId="{0CF5F5A8-3123-47F2-8A6E-41C5AE7B3EB0}" type="parTrans" cxnId="{4734419B-0E13-413E-9344-AD723CC87D0D}">
      <dgm:prSet/>
      <dgm:spPr/>
      <dgm:t>
        <a:bodyPr/>
        <a:lstStyle/>
        <a:p>
          <a:endParaRPr lang="de-AT"/>
        </a:p>
      </dgm:t>
    </dgm:pt>
    <dgm:pt modelId="{95D4697F-F378-4279-B3E3-9BE479A8D59C}" type="sibTrans" cxnId="{4734419B-0E13-413E-9344-AD723CC87D0D}">
      <dgm:prSet/>
      <dgm:spPr/>
      <dgm:t>
        <a:bodyPr/>
        <a:lstStyle/>
        <a:p>
          <a:endParaRPr lang="de-AT"/>
        </a:p>
      </dgm:t>
    </dgm:pt>
    <dgm:pt modelId="{C1BBF152-E3C5-4FC8-9F21-89B5EB98A603}">
      <dgm:prSet phldrT="[Text]"/>
      <dgm:spPr/>
      <dgm:t>
        <a:bodyPr/>
        <a:lstStyle/>
        <a:p>
          <a:r>
            <a:rPr lang="de-AT" dirty="0" smtClean="0"/>
            <a:t>Speed optimizations</a:t>
          </a:r>
          <a:endParaRPr lang="de-AT" dirty="0"/>
        </a:p>
      </dgm:t>
    </dgm:pt>
    <dgm:pt modelId="{A1EBEC1E-7D0B-4C54-B8B9-67A5A28DFA2F}" type="parTrans" cxnId="{97B8D894-3480-4F71-B244-58CB9EF88178}">
      <dgm:prSet/>
      <dgm:spPr/>
      <dgm:t>
        <a:bodyPr/>
        <a:lstStyle/>
        <a:p>
          <a:endParaRPr lang="de-AT"/>
        </a:p>
      </dgm:t>
    </dgm:pt>
    <dgm:pt modelId="{AFBD40CD-B707-4484-BBB5-744D0C57CC18}" type="sibTrans" cxnId="{97B8D894-3480-4F71-B244-58CB9EF88178}">
      <dgm:prSet/>
      <dgm:spPr/>
      <dgm:t>
        <a:bodyPr/>
        <a:lstStyle/>
        <a:p>
          <a:endParaRPr lang="de-AT"/>
        </a:p>
      </dgm:t>
    </dgm:pt>
    <dgm:pt modelId="{D8B646E6-266E-4C3A-9F04-990C5CBDB16F}" type="pres">
      <dgm:prSet presAssocID="{731B9B6A-C7C6-4742-B260-A7BD2CB25631}" presName="linearFlow" presStyleCnt="0">
        <dgm:presLayoutVars>
          <dgm:resizeHandles val="exact"/>
        </dgm:presLayoutVars>
      </dgm:prSet>
      <dgm:spPr/>
    </dgm:pt>
    <dgm:pt modelId="{53516A22-E25A-4FFB-B75E-86607543AF02}" type="pres">
      <dgm:prSet presAssocID="{BB94527E-54D4-4090-A2FA-63125653F091}" presName="node" presStyleLbl="node1" presStyleIdx="0" presStyleCnt="4" custScaleX="28349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65F323D8-88AE-4FF1-BE15-C70383AC796D}" type="pres">
      <dgm:prSet presAssocID="{B6C92614-9280-498B-93A2-225E6B444A3E}" presName="sibTrans" presStyleLbl="sibTrans2D1" presStyleIdx="0" presStyleCnt="3"/>
      <dgm:spPr/>
      <dgm:t>
        <a:bodyPr/>
        <a:lstStyle/>
        <a:p>
          <a:endParaRPr lang="de-AT"/>
        </a:p>
      </dgm:t>
    </dgm:pt>
    <dgm:pt modelId="{312CFBC0-BAD9-49AA-83D6-F09CD48BCBDC}" type="pres">
      <dgm:prSet presAssocID="{B6C92614-9280-498B-93A2-225E6B444A3E}" presName="connectorText" presStyleLbl="sibTrans2D1" presStyleIdx="0" presStyleCnt="3"/>
      <dgm:spPr/>
      <dgm:t>
        <a:bodyPr/>
        <a:lstStyle/>
        <a:p>
          <a:endParaRPr lang="de-AT"/>
        </a:p>
      </dgm:t>
    </dgm:pt>
    <dgm:pt modelId="{F914FF48-7ECB-4F58-906C-DAC458E38E18}" type="pres">
      <dgm:prSet presAssocID="{A41836D2-FDF8-4A1E-AB21-7A9465D2A21C}" presName="node" presStyleLbl="node1" presStyleIdx="1" presStyleCnt="4" custScaleX="28448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C830DAA4-7836-42BC-9899-64EEF390071C}" type="pres">
      <dgm:prSet presAssocID="{7F3E20CF-307E-4C17-B6CD-56201462CF80}" presName="sibTrans" presStyleLbl="sibTrans2D1" presStyleIdx="1" presStyleCnt="3"/>
      <dgm:spPr/>
      <dgm:t>
        <a:bodyPr/>
        <a:lstStyle/>
        <a:p>
          <a:endParaRPr lang="de-AT"/>
        </a:p>
      </dgm:t>
    </dgm:pt>
    <dgm:pt modelId="{0F84161E-2B4A-44FE-A95E-577AF2CDB2FA}" type="pres">
      <dgm:prSet presAssocID="{7F3E20CF-307E-4C17-B6CD-56201462CF80}" presName="connectorText" presStyleLbl="sibTrans2D1" presStyleIdx="1" presStyleCnt="3"/>
      <dgm:spPr/>
      <dgm:t>
        <a:bodyPr/>
        <a:lstStyle/>
        <a:p>
          <a:endParaRPr lang="de-AT"/>
        </a:p>
      </dgm:t>
    </dgm:pt>
    <dgm:pt modelId="{CF5D98A1-6C26-40C1-AE6A-E9AA476ECEA4}" type="pres">
      <dgm:prSet presAssocID="{7FAE5532-6510-4BA3-BC80-ACF1717454BE}" presName="node" presStyleLbl="node1" presStyleIdx="2" presStyleCnt="4" custScaleX="283787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232988AF-C490-4F9D-8011-FAE05FC8BFD5}" type="pres">
      <dgm:prSet presAssocID="{95D4697F-F378-4279-B3E3-9BE479A8D59C}" presName="sibTrans" presStyleLbl="sibTrans2D1" presStyleIdx="2" presStyleCnt="3"/>
      <dgm:spPr/>
      <dgm:t>
        <a:bodyPr/>
        <a:lstStyle/>
        <a:p>
          <a:endParaRPr lang="de-AT"/>
        </a:p>
      </dgm:t>
    </dgm:pt>
    <dgm:pt modelId="{277E806B-58EB-4A85-8E5C-66685A9C1836}" type="pres">
      <dgm:prSet presAssocID="{95D4697F-F378-4279-B3E3-9BE479A8D59C}" presName="connectorText" presStyleLbl="sibTrans2D1" presStyleIdx="2" presStyleCnt="3"/>
      <dgm:spPr/>
      <dgm:t>
        <a:bodyPr/>
        <a:lstStyle/>
        <a:p>
          <a:endParaRPr lang="de-AT"/>
        </a:p>
      </dgm:t>
    </dgm:pt>
    <dgm:pt modelId="{4D712D6E-1677-4261-AF16-9BD7FDCDFDC5}" type="pres">
      <dgm:prSet presAssocID="{C1BBF152-E3C5-4FC8-9F21-89B5EB98A603}" presName="node" presStyleLbl="node1" presStyleIdx="3" presStyleCnt="4" custScaleX="286938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</dgm:ptLst>
  <dgm:cxnLst>
    <dgm:cxn modelId="{EB3B9739-49B0-4D2D-8E71-FBD174FC466F}" type="presOf" srcId="{B6C92614-9280-498B-93A2-225E6B444A3E}" destId="{65F323D8-88AE-4FF1-BE15-C70383AC796D}" srcOrd="0" destOrd="0" presId="urn:microsoft.com/office/officeart/2005/8/layout/process2"/>
    <dgm:cxn modelId="{ACC9AD18-B587-4131-8290-163788BDD5B4}" type="presOf" srcId="{7F3E20CF-307E-4C17-B6CD-56201462CF80}" destId="{C830DAA4-7836-42BC-9899-64EEF390071C}" srcOrd="0" destOrd="0" presId="urn:microsoft.com/office/officeart/2005/8/layout/process2"/>
    <dgm:cxn modelId="{5A64F1FD-5CFB-4EEB-A96C-55B30A3AF7EB}" type="presOf" srcId="{7F3E20CF-307E-4C17-B6CD-56201462CF80}" destId="{0F84161E-2B4A-44FE-A95E-577AF2CDB2FA}" srcOrd="1" destOrd="0" presId="urn:microsoft.com/office/officeart/2005/8/layout/process2"/>
    <dgm:cxn modelId="{97FE6566-F497-4F40-97EE-D13B95F43251}" type="presOf" srcId="{95D4697F-F378-4279-B3E3-9BE479A8D59C}" destId="{232988AF-C490-4F9D-8011-FAE05FC8BFD5}" srcOrd="0" destOrd="0" presId="urn:microsoft.com/office/officeart/2005/8/layout/process2"/>
    <dgm:cxn modelId="{0AC4EC33-E347-4AFE-AE6B-29645124E95D}" type="presOf" srcId="{C1BBF152-E3C5-4FC8-9F21-89B5EB98A603}" destId="{4D712D6E-1677-4261-AF16-9BD7FDCDFDC5}" srcOrd="0" destOrd="0" presId="urn:microsoft.com/office/officeart/2005/8/layout/process2"/>
    <dgm:cxn modelId="{55155AB1-F0CA-4D7E-A24C-FC880722764A}" srcId="{731B9B6A-C7C6-4742-B260-A7BD2CB25631}" destId="{BB94527E-54D4-4090-A2FA-63125653F091}" srcOrd="0" destOrd="0" parTransId="{04788B13-13DB-4C54-89FD-B6A7DE51846B}" sibTransId="{B6C92614-9280-498B-93A2-225E6B444A3E}"/>
    <dgm:cxn modelId="{EDBDAA1A-BFE1-4586-AEFF-5D3B98C57C0B}" type="presOf" srcId="{A41836D2-FDF8-4A1E-AB21-7A9465D2A21C}" destId="{F914FF48-7ECB-4F58-906C-DAC458E38E18}" srcOrd="0" destOrd="0" presId="urn:microsoft.com/office/officeart/2005/8/layout/process2"/>
    <dgm:cxn modelId="{5CC86FE0-C54D-4225-A5E2-1CD5D627AAF6}" type="presOf" srcId="{95D4697F-F378-4279-B3E3-9BE479A8D59C}" destId="{277E806B-58EB-4A85-8E5C-66685A9C1836}" srcOrd="1" destOrd="0" presId="urn:microsoft.com/office/officeart/2005/8/layout/process2"/>
    <dgm:cxn modelId="{9E49CC14-BB88-45DA-9988-28ADB14B361A}" type="presOf" srcId="{7FAE5532-6510-4BA3-BC80-ACF1717454BE}" destId="{CF5D98A1-6C26-40C1-AE6A-E9AA476ECEA4}" srcOrd="0" destOrd="0" presId="urn:microsoft.com/office/officeart/2005/8/layout/process2"/>
    <dgm:cxn modelId="{E23323CD-46FB-4779-84FA-8BACC3884461}" type="presOf" srcId="{BB94527E-54D4-4090-A2FA-63125653F091}" destId="{53516A22-E25A-4FFB-B75E-86607543AF02}" srcOrd="0" destOrd="0" presId="urn:microsoft.com/office/officeart/2005/8/layout/process2"/>
    <dgm:cxn modelId="{704AC6C6-04C0-4264-AA40-970DA160FE62}" srcId="{731B9B6A-C7C6-4742-B260-A7BD2CB25631}" destId="{A41836D2-FDF8-4A1E-AB21-7A9465D2A21C}" srcOrd="1" destOrd="0" parTransId="{5CB3544B-EE78-443E-A263-90BA89CD5A45}" sibTransId="{7F3E20CF-307E-4C17-B6CD-56201462CF80}"/>
    <dgm:cxn modelId="{97B8D894-3480-4F71-B244-58CB9EF88178}" srcId="{731B9B6A-C7C6-4742-B260-A7BD2CB25631}" destId="{C1BBF152-E3C5-4FC8-9F21-89B5EB98A603}" srcOrd="3" destOrd="0" parTransId="{A1EBEC1E-7D0B-4C54-B8B9-67A5A28DFA2F}" sibTransId="{AFBD40CD-B707-4484-BBB5-744D0C57CC18}"/>
    <dgm:cxn modelId="{4734419B-0E13-413E-9344-AD723CC87D0D}" srcId="{731B9B6A-C7C6-4742-B260-A7BD2CB25631}" destId="{7FAE5532-6510-4BA3-BC80-ACF1717454BE}" srcOrd="2" destOrd="0" parTransId="{0CF5F5A8-3123-47F2-8A6E-41C5AE7B3EB0}" sibTransId="{95D4697F-F378-4279-B3E3-9BE479A8D59C}"/>
    <dgm:cxn modelId="{3CA8FAA4-B245-4065-9FA3-90918A0746B0}" type="presOf" srcId="{B6C92614-9280-498B-93A2-225E6B444A3E}" destId="{312CFBC0-BAD9-49AA-83D6-F09CD48BCBDC}" srcOrd="1" destOrd="0" presId="urn:microsoft.com/office/officeart/2005/8/layout/process2"/>
    <dgm:cxn modelId="{F4311878-A2A7-4969-82D7-24505BF1ED90}" type="presOf" srcId="{731B9B6A-C7C6-4742-B260-A7BD2CB25631}" destId="{D8B646E6-266E-4C3A-9F04-990C5CBDB16F}" srcOrd="0" destOrd="0" presId="urn:microsoft.com/office/officeart/2005/8/layout/process2"/>
    <dgm:cxn modelId="{76F876AB-3BF5-4B12-B1C9-32B704CD5B89}" type="presParOf" srcId="{D8B646E6-266E-4C3A-9F04-990C5CBDB16F}" destId="{53516A22-E25A-4FFB-B75E-86607543AF02}" srcOrd="0" destOrd="0" presId="urn:microsoft.com/office/officeart/2005/8/layout/process2"/>
    <dgm:cxn modelId="{59DD20E4-641C-49C1-B6AB-EAACB40E7668}" type="presParOf" srcId="{D8B646E6-266E-4C3A-9F04-990C5CBDB16F}" destId="{65F323D8-88AE-4FF1-BE15-C70383AC796D}" srcOrd="1" destOrd="0" presId="urn:microsoft.com/office/officeart/2005/8/layout/process2"/>
    <dgm:cxn modelId="{CF7DD6EA-189D-46C1-B9AA-F973493F0512}" type="presParOf" srcId="{65F323D8-88AE-4FF1-BE15-C70383AC796D}" destId="{312CFBC0-BAD9-49AA-83D6-F09CD48BCBDC}" srcOrd="0" destOrd="0" presId="urn:microsoft.com/office/officeart/2005/8/layout/process2"/>
    <dgm:cxn modelId="{612A8A0E-551B-4648-999F-24EEC7EFD887}" type="presParOf" srcId="{D8B646E6-266E-4C3A-9F04-990C5CBDB16F}" destId="{F914FF48-7ECB-4F58-906C-DAC458E38E18}" srcOrd="2" destOrd="0" presId="urn:microsoft.com/office/officeart/2005/8/layout/process2"/>
    <dgm:cxn modelId="{A4C46B19-E0C8-4D27-9265-7A469D0D4405}" type="presParOf" srcId="{D8B646E6-266E-4C3A-9F04-990C5CBDB16F}" destId="{C830DAA4-7836-42BC-9899-64EEF390071C}" srcOrd="3" destOrd="0" presId="urn:microsoft.com/office/officeart/2005/8/layout/process2"/>
    <dgm:cxn modelId="{0CE62173-C249-40F0-892F-B6360F370E5E}" type="presParOf" srcId="{C830DAA4-7836-42BC-9899-64EEF390071C}" destId="{0F84161E-2B4A-44FE-A95E-577AF2CDB2FA}" srcOrd="0" destOrd="0" presId="urn:microsoft.com/office/officeart/2005/8/layout/process2"/>
    <dgm:cxn modelId="{F93E56ED-B753-4E1F-BA6A-3D610E4150B2}" type="presParOf" srcId="{D8B646E6-266E-4C3A-9F04-990C5CBDB16F}" destId="{CF5D98A1-6C26-40C1-AE6A-E9AA476ECEA4}" srcOrd="4" destOrd="0" presId="urn:microsoft.com/office/officeart/2005/8/layout/process2"/>
    <dgm:cxn modelId="{27820520-F6D1-46DF-97F8-9F14ACDE1330}" type="presParOf" srcId="{D8B646E6-266E-4C3A-9F04-990C5CBDB16F}" destId="{232988AF-C490-4F9D-8011-FAE05FC8BFD5}" srcOrd="5" destOrd="0" presId="urn:microsoft.com/office/officeart/2005/8/layout/process2"/>
    <dgm:cxn modelId="{62569D9E-FBC0-4B97-9212-EA8E9351A36E}" type="presParOf" srcId="{232988AF-C490-4F9D-8011-FAE05FC8BFD5}" destId="{277E806B-58EB-4A85-8E5C-66685A9C1836}" srcOrd="0" destOrd="0" presId="urn:microsoft.com/office/officeart/2005/8/layout/process2"/>
    <dgm:cxn modelId="{FB2D00AE-D072-4BE0-B9EB-CEC57BC7B882}" type="presParOf" srcId="{D8B646E6-266E-4C3A-9F04-990C5CBDB16F}" destId="{4D712D6E-1677-4261-AF16-9BD7FDCDFDC5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1B9B6A-C7C6-4742-B260-A7BD2CB25631}" type="doc">
      <dgm:prSet loTypeId="urn:microsoft.com/office/officeart/2005/8/layout/process2" loCatId="process" qsTypeId="urn:microsoft.com/office/officeart/2005/8/quickstyle/simple4" qsCatId="simple" csTypeId="urn:microsoft.com/office/officeart/2005/8/colors/accent0_1" csCatId="mainScheme" phldr="1"/>
      <dgm:spPr/>
    </dgm:pt>
    <dgm:pt modelId="{BB94527E-54D4-4090-A2FA-63125653F091}">
      <dgm:prSet phldrT="[Text]"/>
      <dgm:spPr/>
      <dgm:t>
        <a:bodyPr/>
        <a:lstStyle/>
        <a:p>
          <a:r>
            <a:rPr lang="de-AT" dirty="0" smtClean="0"/>
            <a:t>Amortized SSAO sampling</a:t>
          </a:r>
          <a:endParaRPr lang="de-AT" dirty="0"/>
        </a:p>
      </dgm:t>
    </dgm:pt>
    <dgm:pt modelId="{04788B13-13DB-4C54-89FD-B6A7DE51846B}" type="parTrans" cxnId="{55155AB1-F0CA-4D7E-A24C-FC880722764A}">
      <dgm:prSet/>
      <dgm:spPr/>
      <dgm:t>
        <a:bodyPr/>
        <a:lstStyle/>
        <a:p>
          <a:endParaRPr lang="de-AT"/>
        </a:p>
      </dgm:t>
    </dgm:pt>
    <dgm:pt modelId="{B6C92614-9280-498B-93A2-225E6B444A3E}" type="sibTrans" cxnId="{55155AB1-F0CA-4D7E-A24C-FC880722764A}">
      <dgm:prSet/>
      <dgm:spPr/>
      <dgm:t>
        <a:bodyPr/>
        <a:lstStyle/>
        <a:p>
          <a:endParaRPr lang="de-AT"/>
        </a:p>
      </dgm:t>
    </dgm:pt>
    <dgm:pt modelId="{A41836D2-FDF8-4A1E-AB21-7A9465D2A21C}">
      <dgm:prSet phldrT="[Text]"/>
      <dgm:spPr/>
      <dgm:t>
        <a:bodyPr/>
        <a:lstStyle/>
        <a:p>
          <a:r>
            <a:rPr lang="de-AT" dirty="0" smtClean="0"/>
            <a:t>Detecting invalid pixels</a:t>
          </a:r>
          <a:endParaRPr lang="de-AT" dirty="0"/>
        </a:p>
      </dgm:t>
    </dgm:pt>
    <dgm:pt modelId="{5CB3544B-EE78-443E-A263-90BA89CD5A45}" type="parTrans" cxnId="{704AC6C6-04C0-4264-AA40-970DA160FE62}">
      <dgm:prSet/>
      <dgm:spPr/>
      <dgm:t>
        <a:bodyPr/>
        <a:lstStyle/>
        <a:p>
          <a:endParaRPr lang="de-AT"/>
        </a:p>
      </dgm:t>
    </dgm:pt>
    <dgm:pt modelId="{7F3E20CF-307E-4C17-B6CD-56201462CF80}" type="sibTrans" cxnId="{704AC6C6-04C0-4264-AA40-970DA160FE62}">
      <dgm:prSet/>
      <dgm:spPr/>
      <dgm:t>
        <a:bodyPr/>
        <a:lstStyle/>
        <a:p>
          <a:endParaRPr lang="de-AT"/>
        </a:p>
      </dgm:t>
    </dgm:pt>
    <dgm:pt modelId="{7FAE5532-6510-4BA3-BC80-ACF1717454BE}">
      <dgm:prSet/>
      <dgm:spPr/>
      <dgm:t>
        <a:bodyPr/>
        <a:lstStyle/>
        <a:p>
          <a:r>
            <a:rPr lang="de-AT" dirty="0" smtClean="0"/>
            <a:t>Handling undersampled pixels</a:t>
          </a:r>
          <a:endParaRPr lang="de-AT" dirty="0"/>
        </a:p>
      </dgm:t>
    </dgm:pt>
    <dgm:pt modelId="{0CF5F5A8-3123-47F2-8A6E-41C5AE7B3EB0}" type="parTrans" cxnId="{4734419B-0E13-413E-9344-AD723CC87D0D}">
      <dgm:prSet/>
      <dgm:spPr/>
      <dgm:t>
        <a:bodyPr/>
        <a:lstStyle/>
        <a:p>
          <a:endParaRPr lang="de-AT"/>
        </a:p>
      </dgm:t>
    </dgm:pt>
    <dgm:pt modelId="{95D4697F-F378-4279-B3E3-9BE479A8D59C}" type="sibTrans" cxnId="{4734419B-0E13-413E-9344-AD723CC87D0D}">
      <dgm:prSet/>
      <dgm:spPr/>
      <dgm:t>
        <a:bodyPr/>
        <a:lstStyle/>
        <a:p>
          <a:endParaRPr lang="de-AT"/>
        </a:p>
      </dgm:t>
    </dgm:pt>
    <dgm:pt modelId="{C1BBF152-E3C5-4FC8-9F21-89B5EB98A603}">
      <dgm:prSet phldrT="[Text]"/>
      <dgm:spPr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effectLst>
          <a:outerShdw blurRad="40000" dist="23000" dir="5400000" rotWithShape="0">
            <a:srgbClr val="00B0F0">
              <a:alpha val="35000"/>
            </a:srgbClr>
          </a:outerShdw>
        </a:effectLst>
      </dgm:spPr>
      <dgm:t>
        <a:bodyPr/>
        <a:lstStyle/>
        <a:p>
          <a:r>
            <a:rPr lang="de-AT" dirty="0" smtClean="0"/>
            <a:t>Speed optimizations</a:t>
          </a:r>
          <a:endParaRPr lang="de-AT" dirty="0"/>
        </a:p>
      </dgm:t>
    </dgm:pt>
    <dgm:pt modelId="{A1EBEC1E-7D0B-4C54-B8B9-67A5A28DFA2F}" type="parTrans" cxnId="{97B8D894-3480-4F71-B244-58CB9EF88178}">
      <dgm:prSet/>
      <dgm:spPr/>
      <dgm:t>
        <a:bodyPr/>
        <a:lstStyle/>
        <a:p>
          <a:endParaRPr lang="de-AT"/>
        </a:p>
      </dgm:t>
    </dgm:pt>
    <dgm:pt modelId="{AFBD40CD-B707-4484-BBB5-744D0C57CC18}" type="sibTrans" cxnId="{97B8D894-3480-4F71-B244-58CB9EF88178}">
      <dgm:prSet/>
      <dgm:spPr/>
      <dgm:t>
        <a:bodyPr/>
        <a:lstStyle/>
        <a:p>
          <a:endParaRPr lang="de-AT"/>
        </a:p>
      </dgm:t>
    </dgm:pt>
    <dgm:pt modelId="{D8B646E6-266E-4C3A-9F04-990C5CBDB16F}" type="pres">
      <dgm:prSet presAssocID="{731B9B6A-C7C6-4742-B260-A7BD2CB25631}" presName="linearFlow" presStyleCnt="0">
        <dgm:presLayoutVars>
          <dgm:resizeHandles val="exact"/>
        </dgm:presLayoutVars>
      </dgm:prSet>
      <dgm:spPr/>
    </dgm:pt>
    <dgm:pt modelId="{53516A22-E25A-4FFB-B75E-86607543AF02}" type="pres">
      <dgm:prSet presAssocID="{BB94527E-54D4-4090-A2FA-63125653F091}" presName="node" presStyleLbl="node1" presStyleIdx="0" presStyleCnt="4" custScaleX="28349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65F323D8-88AE-4FF1-BE15-C70383AC796D}" type="pres">
      <dgm:prSet presAssocID="{B6C92614-9280-498B-93A2-225E6B444A3E}" presName="sibTrans" presStyleLbl="sibTrans2D1" presStyleIdx="0" presStyleCnt="3"/>
      <dgm:spPr/>
      <dgm:t>
        <a:bodyPr/>
        <a:lstStyle/>
        <a:p>
          <a:endParaRPr lang="de-AT"/>
        </a:p>
      </dgm:t>
    </dgm:pt>
    <dgm:pt modelId="{312CFBC0-BAD9-49AA-83D6-F09CD48BCBDC}" type="pres">
      <dgm:prSet presAssocID="{B6C92614-9280-498B-93A2-225E6B444A3E}" presName="connectorText" presStyleLbl="sibTrans2D1" presStyleIdx="0" presStyleCnt="3"/>
      <dgm:spPr/>
      <dgm:t>
        <a:bodyPr/>
        <a:lstStyle/>
        <a:p>
          <a:endParaRPr lang="de-AT"/>
        </a:p>
      </dgm:t>
    </dgm:pt>
    <dgm:pt modelId="{F914FF48-7ECB-4F58-906C-DAC458E38E18}" type="pres">
      <dgm:prSet presAssocID="{A41836D2-FDF8-4A1E-AB21-7A9465D2A21C}" presName="node" presStyleLbl="node1" presStyleIdx="1" presStyleCnt="4" custScaleX="28448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C830DAA4-7836-42BC-9899-64EEF390071C}" type="pres">
      <dgm:prSet presAssocID="{7F3E20CF-307E-4C17-B6CD-56201462CF80}" presName="sibTrans" presStyleLbl="sibTrans2D1" presStyleIdx="1" presStyleCnt="3"/>
      <dgm:spPr/>
      <dgm:t>
        <a:bodyPr/>
        <a:lstStyle/>
        <a:p>
          <a:endParaRPr lang="de-AT"/>
        </a:p>
      </dgm:t>
    </dgm:pt>
    <dgm:pt modelId="{0F84161E-2B4A-44FE-A95E-577AF2CDB2FA}" type="pres">
      <dgm:prSet presAssocID="{7F3E20CF-307E-4C17-B6CD-56201462CF80}" presName="connectorText" presStyleLbl="sibTrans2D1" presStyleIdx="1" presStyleCnt="3"/>
      <dgm:spPr/>
      <dgm:t>
        <a:bodyPr/>
        <a:lstStyle/>
        <a:p>
          <a:endParaRPr lang="de-AT"/>
        </a:p>
      </dgm:t>
    </dgm:pt>
    <dgm:pt modelId="{CF5D98A1-6C26-40C1-AE6A-E9AA476ECEA4}" type="pres">
      <dgm:prSet presAssocID="{7FAE5532-6510-4BA3-BC80-ACF1717454BE}" presName="node" presStyleLbl="node1" presStyleIdx="2" presStyleCnt="4" custScaleX="283787" custLinFactNeighborX="-838" custLinFactNeighborY="1384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232988AF-C490-4F9D-8011-FAE05FC8BFD5}" type="pres">
      <dgm:prSet presAssocID="{95D4697F-F378-4279-B3E3-9BE479A8D59C}" presName="sibTrans" presStyleLbl="sibTrans2D1" presStyleIdx="2" presStyleCnt="3"/>
      <dgm:spPr/>
      <dgm:t>
        <a:bodyPr/>
        <a:lstStyle/>
        <a:p>
          <a:endParaRPr lang="de-AT"/>
        </a:p>
      </dgm:t>
    </dgm:pt>
    <dgm:pt modelId="{277E806B-58EB-4A85-8E5C-66685A9C1836}" type="pres">
      <dgm:prSet presAssocID="{95D4697F-F378-4279-B3E3-9BE479A8D59C}" presName="connectorText" presStyleLbl="sibTrans2D1" presStyleIdx="2" presStyleCnt="3"/>
      <dgm:spPr/>
      <dgm:t>
        <a:bodyPr/>
        <a:lstStyle/>
        <a:p>
          <a:endParaRPr lang="de-AT"/>
        </a:p>
      </dgm:t>
    </dgm:pt>
    <dgm:pt modelId="{4D712D6E-1677-4261-AF16-9BD7FDCDFDC5}" type="pres">
      <dgm:prSet presAssocID="{C1BBF152-E3C5-4FC8-9F21-89B5EB98A603}" presName="node" presStyleLbl="node1" presStyleIdx="3" presStyleCnt="4" custScaleX="286938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</dgm:ptLst>
  <dgm:cxnLst>
    <dgm:cxn modelId="{86D6995C-FAE3-4CEF-8ADD-23375B0C1D88}" type="presOf" srcId="{C1BBF152-E3C5-4FC8-9F21-89B5EB98A603}" destId="{4D712D6E-1677-4261-AF16-9BD7FDCDFDC5}" srcOrd="0" destOrd="0" presId="urn:microsoft.com/office/officeart/2005/8/layout/process2"/>
    <dgm:cxn modelId="{5FE9A59D-0F58-4DD5-83BC-BA1388175A46}" type="presOf" srcId="{95D4697F-F378-4279-B3E3-9BE479A8D59C}" destId="{277E806B-58EB-4A85-8E5C-66685A9C1836}" srcOrd="1" destOrd="0" presId="urn:microsoft.com/office/officeart/2005/8/layout/process2"/>
    <dgm:cxn modelId="{1FBDC561-6451-43AC-B8D5-48BAAA2DE9C1}" type="presOf" srcId="{95D4697F-F378-4279-B3E3-9BE479A8D59C}" destId="{232988AF-C490-4F9D-8011-FAE05FC8BFD5}" srcOrd="0" destOrd="0" presId="urn:microsoft.com/office/officeart/2005/8/layout/process2"/>
    <dgm:cxn modelId="{0C342997-B557-4307-A103-81C111036688}" type="presOf" srcId="{731B9B6A-C7C6-4742-B260-A7BD2CB25631}" destId="{D8B646E6-266E-4C3A-9F04-990C5CBDB16F}" srcOrd="0" destOrd="0" presId="urn:microsoft.com/office/officeart/2005/8/layout/process2"/>
    <dgm:cxn modelId="{55155AB1-F0CA-4D7E-A24C-FC880722764A}" srcId="{731B9B6A-C7C6-4742-B260-A7BD2CB25631}" destId="{BB94527E-54D4-4090-A2FA-63125653F091}" srcOrd="0" destOrd="0" parTransId="{04788B13-13DB-4C54-89FD-B6A7DE51846B}" sibTransId="{B6C92614-9280-498B-93A2-225E6B444A3E}"/>
    <dgm:cxn modelId="{568EB831-FF39-4298-92B3-FB52CD93E9C9}" type="presOf" srcId="{B6C92614-9280-498B-93A2-225E6B444A3E}" destId="{65F323D8-88AE-4FF1-BE15-C70383AC796D}" srcOrd="0" destOrd="0" presId="urn:microsoft.com/office/officeart/2005/8/layout/process2"/>
    <dgm:cxn modelId="{61A51B11-977C-460D-98C3-4F1D8AFEA990}" type="presOf" srcId="{BB94527E-54D4-4090-A2FA-63125653F091}" destId="{53516A22-E25A-4FFB-B75E-86607543AF02}" srcOrd="0" destOrd="0" presId="urn:microsoft.com/office/officeart/2005/8/layout/process2"/>
    <dgm:cxn modelId="{A4E814CA-6E15-4214-98FA-E7FBAFDD011C}" type="presOf" srcId="{7F3E20CF-307E-4C17-B6CD-56201462CF80}" destId="{0F84161E-2B4A-44FE-A95E-577AF2CDB2FA}" srcOrd="1" destOrd="0" presId="urn:microsoft.com/office/officeart/2005/8/layout/process2"/>
    <dgm:cxn modelId="{C1C99433-E4C2-453E-8CA4-D5B1138E13E4}" type="presOf" srcId="{A41836D2-FDF8-4A1E-AB21-7A9465D2A21C}" destId="{F914FF48-7ECB-4F58-906C-DAC458E38E18}" srcOrd="0" destOrd="0" presId="urn:microsoft.com/office/officeart/2005/8/layout/process2"/>
    <dgm:cxn modelId="{470EA5F0-802D-415B-9793-AC2DAE8D5A54}" type="presOf" srcId="{B6C92614-9280-498B-93A2-225E6B444A3E}" destId="{312CFBC0-BAD9-49AA-83D6-F09CD48BCBDC}" srcOrd="1" destOrd="0" presId="urn:microsoft.com/office/officeart/2005/8/layout/process2"/>
    <dgm:cxn modelId="{704AC6C6-04C0-4264-AA40-970DA160FE62}" srcId="{731B9B6A-C7C6-4742-B260-A7BD2CB25631}" destId="{A41836D2-FDF8-4A1E-AB21-7A9465D2A21C}" srcOrd="1" destOrd="0" parTransId="{5CB3544B-EE78-443E-A263-90BA89CD5A45}" sibTransId="{7F3E20CF-307E-4C17-B6CD-56201462CF80}"/>
    <dgm:cxn modelId="{97B8D894-3480-4F71-B244-58CB9EF88178}" srcId="{731B9B6A-C7C6-4742-B260-A7BD2CB25631}" destId="{C1BBF152-E3C5-4FC8-9F21-89B5EB98A603}" srcOrd="3" destOrd="0" parTransId="{A1EBEC1E-7D0B-4C54-B8B9-67A5A28DFA2F}" sibTransId="{AFBD40CD-B707-4484-BBB5-744D0C57CC18}"/>
    <dgm:cxn modelId="{4734419B-0E13-413E-9344-AD723CC87D0D}" srcId="{731B9B6A-C7C6-4742-B260-A7BD2CB25631}" destId="{7FAE5532-6510-4BA3-BC80-ACF1717454BE}" srcOrd="2" destOrd="0" parTransId="{0CF5F5A8-3123-47F2-8A6E-41C5AE7B3EB0}" sibTransId="{95D4697F-F378-4279-B3E3-9BE479A8D59C}"/>
    <dgm:cxn modelId="{5D1A87B7-DE74-4391-A330-40E6095278DF}" type="presOf" srcId="{7F3E20CF-307E-4C17-B6CD-56201462CF80}" destId="{C830DAA4-7836-42BC-9899-64EEF390071C}" srcOrd="0" destOrd="0" presId="urn:microsoft.com/office/officeart/2005/8/layout/process2"/>
    <dgm:cxn modelId="{C98B0139-6A35-4480-BB0A-0882455DB984}" type="presOf" srcId="{7FAE5532-6510-4BA3-BC80-ACF1717454BE}" destId="{CF5D98A1-6C26-40C1-AE6A-E9AA476ECEA4}" srcOrd="0" destOrd="0" presId="urn:microsoft.com/office/officeart/2005/8/layout/process2"/>
    <dgm:cxn modelId="{72B1A44B-BE78-419F-B44B-85232F922035}" type="presParOf" srcId="{D8B646E6-266E-4C3A-9F04-990C5CBDB16F}" destId="{53516A22-E25A-4FFB-B75E-86607543AF02}" srcOrd="0" destOrd="0" presId="urn:microsoft.com/office/officeart/2005/8/layout/process2"/>
    <dgm:cxn modelId="{F870F2E3-1E28-4673-B542-1B74A60D4158}" type="presParOf" srcId="{D8B646E6-266E-4C3A-9F04-990C5CBDB16F}" destId="{65F323D8-88AE-4FF1-BE15-C70383AC796D}" srcOrd="1" destOrd="0" presId="urn:microsoft.com/office/officeart/2005/8/layout/process2"/>
    <dgm:cxn modelId="{FDCC4E97-383E-423D-9A42-DE18452E72F8}" type="presParOf" srcId="{65F323D8-88AE-4FF1-BE15-C70383AC796D}" destId="{312CFBC0-BAD9-49AA-83D6-F09CD48BCBDC}" srcOrd="0" destOrd="0" presId="urn:microsoft.com/office/officeart/2005/8/layout/process2"/>
    <dgm:cxn modelId="{C4ED37AA-7F4F-4C4C-B243-5E345A1CB0A5}" type="presParOf" srcId="{D8B646E6-266E-4C3A-9F04-990C5CBDB16F}" destId="{F914FF48-7ECB-4F58-906C-DAC458E38E18}" srcOrd="2" destOrd="0" presId="urn:microsoft.com/office/officeart/2005/8/layout/process2"/>
    <dgm:cxn modelId="{DCFD85D3-1ECD-4508-B6E5-4A545643EC0C}" type="presParOf" srcId="{D8B646E6-266E-4C3A-9F04-990C5CBDB16F}" destId="{C830DAA4-7836-42BC-9899-64EEF390071C}" srcOrd="3" destOrd="0" presId="urn:microsoft.com/office/officeart/2005/8/layout/process2"/>
    <dgm:cxn modelId="{5AE2C5C0-B4E7-4124-8024-E3B42454D14A}" type="presParOf" srcId="{C830DAA4-7836-42BC-9899-64EEF390071C}" destId="{0F84161E-2B4A-44FE-A95E-577AF2CDB2FA}" srcOrd="0" destOrd="0" presId="urn:microsoft.com/office/officeart/2005/8/layout/process2"/>
    <dgm:cxn modelId="{DB2817C1-87DA-42FF-A869-96983B324648}" type="presParOf" srcId="{D8B646E6-266E-4C3A-9F04-990C5CBDB16F}" destId="{CF5D98A1-6C26-40C1-AE6A-E9AA476ECEA4}" srcOrd="4" destOrd="0" presId="urn:microsoft.com/office/officeart/2005/8/layout/process2"/>
    <dgm:cxn modelId="{D6FB8EC4-670F-4D85-9ED7-058A368713CC}" type="presParOf" srcId="{D8B646E6-266E-4C3A-9F04-990C5CBDB16F}" destId="{232988AF-C490-4F9D-8011-FAE05FC8BFD5}" srcOrd="5" destOrd="0" presId="urn:microsoft.com/office/officeart/2005/8/layout/process2"/>
    <dgm:cxn modelId="{CD6E5B39-3421-447E-8BF1-BEF5572E46B6}" type="presParOf" srcId="{232988AF-C490-4F9D-8011-FAE05FC8BFD5}" destId="{277E806B-58EB-4A85-8E5C-66685A9C1836}" srcOrd="0" destOrd="0" presId="urn:microsoft.com/office/officeart/2005/8/layout/process2"/>
    <dgm:cxn modelId="{42B8EBC2-DDB5-4423-8CE3-969474E63A61}" type="presParOf" srcId="{D8B646E6-266E-4C3A-9F04-990C5CBDB16F}" destId="{4D712D6E-1677-4261-AF16-9BD7FDCDFDC5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16A22-E25A-4FFB-B75E-86607543AF02}">
      <dsp:nvSpPr>
        <dsp:cNvPr id="0" name=""/>
        <dsp:cNvSpPr/>
      </dsp:nvSpPr>
      <dsp:spPr>
        <a:xfrm>
          <a:off x="545094" y="2637"/>
          <a:ext cx="5005810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200" kern="1200" dirty="0" smtClean="0"/>
            <a:t>Amortized SSAO sampling</a:t>
          </a:r>
          <a:endParaRPr lang="de-AT" sz="2200" kern="1200" dirty="0"/>
        </a:p>
      </dsp:txBody>
      <dsp:txXfrm>
        <a:off x="545094" y="2637"/>
        <a:ext cx="5005810" cy="980968"/>
      </dsp:txXfrm>
    </dsp:sp>
    <dsp:sp modelId="{65F323D8-88AE-4FF1-BE15-C70383AC796D}">
      <dsp:nvSpPr>
        <dsp:cNvPr id="0" name=""/>
        <dsp:cNvSpPr/>
      </dsp:nvSpPr>
      <dsp:spPr>
        <a:xfrm rot="5400000">
          <a:off x="2864068" y="1008129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1008129"/>
        <a:ext cx="367863" cy="441435"/>
      </dsp:txXfrm>
    </dsp:sp>
    <dsp:sp modelId="{F914FF48-7ECB-4F58-906C-DAC458E38E18}">
      <dsp:nvSpPr>
        <dsp:cNvPr id="0" name=""/>
        <dsp:cNvSpPr/>
      </dsp:nvSpPr>
      <dsp:spPr>
        <a:xfrm>
          <a:off x="536354" y="1474089"/>
          <a:ext cx="5023291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200" kern="1200" dirty="0" smtClean="0"/>
            <a:t>Detecting invalid pixels</a:t>
          </a:r>
          <a:endParaRPr lang="de-AT" sz="2200" kern="1200" dirty="0"/>
        </a:p>
      </dsp:txBody>
      <dsp:txXfrm>
        <a:off x="536354" y="1474089"/>
        <a:ext cx="5023291" cy="980968"/>
      </dsp:txXfrm>
    </dsp:sp>
    <dsp:sp modelId="{C830DAA4-7836-42BC-9899-64EEF390071C}">
      <dsp:nvSpPr>
        <dsp:cNvPr id="0" name=""/>
        <dsp:cNvSpPr/>
      </dsp:nvSpPr>
      <dsp:spPr>
        <a:xfrm rot="5400000">
          <a:off x="2864068" y="2479582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2479582"/>
        <a:ext cx="367863" cy="441435"/>
      </dsp:txXfrm>
    </dsp:sp>
    <dsp:sp modelId="{CF5D98A1-6C26-40C1-AE6A-E9AA476ECEA4}">
      <dsp:nvSpPr>
        <dsp:cNvPr id="0" name=""/>
        <dsp:cNvSpPr/>
      </dsp:nvSpPr>
      <dsp:spPr>
        <a:xfrm>
          <a:off x="542525" y="2945542"/>
          <a:ext cx="5010949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100" kern="1200" dirty="0" smtClean="0"/>
            <a:t>Handling invalidated pixels</a:t>
          </a:r>
          <a:endParaRPr lang="de-AT" sz="2100" kern="1200" dirty="0"/>
        </a:p>
      </dsp:txBody>
      <dsp:txXfrm>
        <a:off x="542525" y="2945542"/>
        <a:ext cx="5010949" cy="980968"/>
      </dsp:txXfrm>
    </dsp:sp>
    <dsp:sp modelId="{232988AF-C490-4F9D-8011-FAE05FC8BFD5}">
      <dsp:nvSpPr>
        <dsp:cNvPr id="0" name=""/>
        <dsp:cNvSpPr/>
      </dsp:nvSpPr>
      <dsp:spPr>
        <a:xfrm rot="5400000">
          <a:off x="2864068" y="3951034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3951034"/>
        <a:ext cx="367863" cy="441435"/>
      </dsp:txXfrm>
    </dsp:sp>
    <dsp:sp modelId="{4D712D6E-1677-4261-AF16-9BD7FDCDFDC5}">
      <dsp:nvSpPr>
        <dsp:cNvPr id="0" name=""/>
        <dsp:cNvSpPr/>
      </dsp:nvSpPr>
      <dsp:spPr>
        <a:xfrm>
          <a:off x="514706" y="4416994"/>
          <a:ext cx="5066587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000" kern="1200" dirty="0" smtClean="0"/>
            <a:t>Speed optimizations</a:t>
          </a:r>
          <a:endParaRPr lang="de-AT" sz="2000" kern="1200" dirty="0"/>
        </a:p>
      </dsp:txBody>
      <dsp:txXfrm>
        <a:off x="514706" y="4416994"/>
        <a:ext cx="5066587" cy="98096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16A22-E25A-4FFB-B75E-86607543AF02}">
      <dsp:nvSpPr>
        <dsp:cNvPr id="0" name=""/>
        <dsp:cNvSpPr/>
      </dsp:nvSpPr>
      <dsp:spPr>
        <a:xfrm>
          <a:off x="545094" y="2637"/>
          <a:ext cx="5005810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200" kern="1200" dirty="0" smtClean="0"/>
            <a:t>Amortized SSAO sampling</a:t>
          </a:r>
          <a:endParaRPr lang="de-AT" sz="2200" kern="1200" dirty="0"/>
        </a:p>
      </dsp:txBody>
      <dsp:txXfrm>
        <a:off x="545094" y="2637"/>
        <a:ext cx="5005810" cy="980968"/>
      </dsp:txXfrm>
    </dsp:sp>
    <dsp:sp modelId="{65F323D8-88AE-4FF1-BE15-C70383AC796D}">
      <dsp:nvSpPr>
        <dsp:cNvPr id="0" name=""/>
        <dsp:cNvSpPr/>
      </dsp:nvSpPr>
      <dsp:spPr>
        <a:xfrm rot="5400000">
          <a:off x="2864068" y="1008129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1008129"/>
        <a:ext cx="367863" cy="441435"/>
      </dsp:txXfrm>
    </dsp:sp>
    <dsp:sp modelId="{F914FF48-7ECB-4F58-906C-DAC458E38E18}">
      <dsp:nvSpPr>
        <dsp:cNvPr id="0" name=""/>
        <dsp:cNvSpPr/>
      </dsp:nvSpPr>
      <dsp:spPr>
        <a:xfrm>
          <a:off x="536354" y="1474089"/>
          <a:ext cx="5023291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200" kern="1200" dirty="0" smtClean="0"/>
            <a:t>Detecting invalid pixels</a:t>
          </a:r>
          <a:endParaRPr lang="de-AT" sz="2200" kern="1200" dirty="0"/>
        </a:p>
      </dsp:txBody>
      <dsp:txXfrm>
        <a:off x="536354" y="1474089"/>
        <a:ext cx="5023291" cy="980968"/>
      </dsp:txXfrm>
    </dsp:sp>
    <dsp:sp modelId="{C830DAA4-7836-42BC-9899-64EEF390071C}">
      <dsp:nvSpPr>
        <dsp:cNvPr id="0" name=""/>
        <dsp:cNvSpPr/>
      </dsp:nvSpPr>
      <dsp:spPr>
        <a:xfrm rot="5400000">
          <a:off x="2864068" y="2479582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2479582"/>
        <a:ext cx="367863" cy="441435"/>
      </dsp:txXfrm>
    </dsp:sp>
    <dsp:sp modelId="{CF5D98A1-6C26-40C1-AE6A-E9AA476ECEA4}">
      <dsp:nvSpPr>
        <dsp:cNvPr id="0" name=""/>
        <dsp:cNvSpPr/>
      </dsp:nvSpPr>
      <dsp:spPr>
        <a:xfrm>
          <a:off x="542525" y="2945542"/>
          <a:ext cx="5010949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100" kern="1200" dirty="0" smtClean="0"/>
            <a:t>Handling invalidated pixels</a:t>
          </a:r>
          <a:endParaRPr lang="de-AT" sz="2100" kern="1200" dirty="0"/>
        </a:p>
      </dsp:txBody>
      <dsp:txXfrm>
        <a:off x="542525" y="2945542"/>
        <a:ext cx="5010949" cy="980968"/>
      </dsp:txXfrm>
    </dsp:sp>
    <dsp:sp modelId="{232988AF-C490-4F9D-8011-FAE05FC8BFD5}">
      <dsp:nvSpPr>
        <dsp:cNvPr id="0" name=""/>
        <dsp:cNvSpPr/>
      </dsp:nvSpPr>
      <dsp:spPr>
        <a:xfrm rot="5400000">
          <a:off x="2864068" y="3951034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3951034"/>
        <a:ext cx="367863" cy="441435"/>
      </dsp:txXfrm>
    </dsp:sp>
    <dsp:sp modelId="{4D712D6E-1677-4261-AF16-9BD7FDCDFDC5}">
      <dsp:nvSpPr>
        <dsp:cNvPr id="0" name=""/>
        <dsp:cNvSpPr/>
      </dsp:nvSpPr>
      <dsp:spPr>
        <a:xfrm>
          <a:off x="514706" y="4416994"/>
          <a:ext cx="5066587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000" kern="1200" dirty="0" smtClean="0"/>
            <a:t>Speed optimizations</a:t>
          </a:r>
          <a:endParaRPr lang="de-AT" sz="2000" kern="1200" dirty="0"/>
        </a:p>
      </dsp:txBody>
      <dsp:txXfrm>
        <a:off x="514706" y="4416994"/>
        <a:ext cx="5066587" cy="9809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16A22-E25A-4FFB-B75E-86607543AF02}">
      <dsp:nvSpPr>
        <dsp:cNvPr id="0" name=""/>
        <dsp:cNvSpPr/>
      </dsp:nvSpPr>
      <dsp:spPr>
        <a:xfrm>
          <a:off x="545094" y="2637"/>
          <a:ext cx="5005810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200" kern="1200" dirty="0" smtClean="0"/>
            <a:t>Amortized SSAO sampling</a:t>
          </a:r>
          <a:endParaRPr lang="de-AT" sz="2200" kern="1200" dirty="0"/>
        </a:p>
      </dsp:txBody>
      <dsp:txXfrm>
        <a:off x="545094" y="2637"/>
        <a:ext cx="5005810" cy="980968"/>
      </dsp:txXfrm>
    </dsp:sp>
    <dsp:sp modelId="{65F323D8-88AE-4FF1-BE15-C70383AC796D}">
      <dsp:nvSpPr>
        <dsp:cNvPr id="0" name=""/>
        <dsp:cNvSpPr/>
      </dsp:nvSpPr>
      <dsp:spPr>
        <a:xfrm rot="5400000">
          <a:off x="2864068" y="1008129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1008129"/>
        <a:ext cx="367863" cy="441435"/>
      </dsp:txXfrm>
    </dsp:sp>
    <dsp:sp modelId="{F914FF48-7ECB-4F58-906C-DAC458E38E18}">
      <dsp:nvSpPr>
        <dsp:cNvPr id="0" name=""/>
        <dsp:cNvSpPr/>
      </dsp:nvSpPr>
      <dsp:spPr>
        <a:xfrm>
          <a:off x="536354" y="1474089"/>
          <a:ext cx="5023291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200" kern="1200" dirty="0" smtClean="0"/>
            <a:t>Detecting invalid pixels</a:t>
          </a:r>
          <a:endParaRPr lang="de-AT" sz="2200" kern="1200" dirty="0"/>
        </a:p>
      </dsp:txBody>
      <dsp:txXfrm>
        <a:off x="536354" y="1474089"/>
        <a:ext cx="5023291" cy="980968"/>
      </dsp:txXfrm>
    </dsp:sp>
    <dsp:sp modelId="{C830DAA4-7836-42BC-9899-64EEF390071C}">
      <dsp:nvSpPr>
        <dsp:cNvPr id="0" name=""/>
        <dsp:cNvSpPr/>
      </dsp:nvSpPr>
      <dsp:spPr>
        <a:xfrm rot="5400000">
          <a:off x="2864068" y="2479582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2479582"/>
        <a:ext cx="367863" cy="441435"/>
      </dsp:txXfrm>
    </dsp:sp>
    <dsp:sp modelId="{CF5D98A1-6C26-40C1-AE6A-E9AA476ECEA4}">
      <dsp:nvSpPr>
        <dsp:cNvPr id="0" name=""/>
        <dsp:cNvSpPr/>
      </dsp:nvSpPr>
      <dsp:spPr>
        <a:xfrm>
          <a:off x="542525" y="2945542"/>
          <a:ext cx="5010949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100" kern="1200" dirty="0" smtClean="0"/>
            <a:t>Handling invalidated pixels</a:t>
          </a:r>
          <a:endParaRPr lang="de-AT" sz="2100" kern="1200" dirty="0"/>
        </a:p>
      </dsp:txBody>
      <dsp:txXfrm>
        <a:off x="542525" y="2945542"/>
        <a:ext cx="5010949" cy="980968"/>
      </dsp:txXfrm>
    </dsp:sp>
    <dsp:sp modelId="{232988AF-C490-4F9D-8011-FAE05FC8BFD5}">
      <dsp:nvSpPr>
        <dsp:cNvPr id="0" name=""/>
        <dsp:cNvSpPr/>
      </dsp:nvSpPr>
      <dsp:spPr>
        <a:xfrm rot="5400000">
          <a:off x="2864068" y="3951034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3951034"/>
        <a:ext cx="367863" cy="441435"/>
      </dsp:txXfrm>
    </dsp:sp>
    <dsp:sp modelId="{4D712D6E-1677-4261-AF16-9BD7FDCDFDC5}">
      <dsp:nvSpPr>
        <dsp:cNvPr id="0" name=""/>
        <dsp:cNvSpPr/>
      </dsp:nvSpPr>
      <dsp:spPr>
        <a:xfrm>
          <a:off x="514706" y="4416994"/>
          <a:ext cx="5066587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000" kern="1200" dirty="0" smtClean="0"/>
            <a:t>Speed optimizations</a:t>
          </a:r>
          <a:endParaRPr lang="de-AT" sz="2000" kern="1200" dirty="0"/>
        </a:p>
      </dsp:txBody>
      <dsp:txXfrm>
        <a:off x="514706" y="4416994"/>
        <a:ext cx="5066587" cy="98096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16A22-E25A-4FFB-B75E-86607543AF02}">
      <dsp:nvSpPr>
        <dsp:cNvPr id="0" name=""/>
        <dsp:cNvSpPr/>
      </dsp:nvSpPr>
      <dsp:spPr>
        <a:xfrm>
          <a:off x="545094" y="2637"/>
          <a:ext cx="5005810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100" kern="1200" dirty="0" smtClean="0"/>
            <a:t>Amortized SSAO sampling</a:t>
          </a:r>
          <a:endParaRPr lang="de-AT" sz="2100" kern="1200" dirty="0"/>
        </a:p>
      </dsp:txBody>
      <dsp:txXfrm>
        <a:off x="545094" y="2637"/>
        <a:ext cx="5005810" cy="980968"/>
      </dsp:txXfrm>
    </dsp:sp>
    <dsp:sp modelId="{65F323D8-88AE-4FF1-BE15-C70383AC796D}">
      <dsp:nvSpPr>
        <dsp:cNvPr id="0" name=""/>
        <dsp:cNvSpPr/>
      </dsp:nvSpPr>
      <dsp:spPr>
        <a:xfrm rot="5400000">
          <a:off x="2864068" y="1008129"/>
          <a:ext cx="36786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00000">
        <a:off x="2864068" y="1008129"/>
        <a:ext cx="367863" cy="441435"/>
      </dsp:txXfrm>
    </dsp:sp>
    <dsp:sp modelId="{F914FF48-7ECB-4F58-906C-DAC458E38E18}">
      <dsp:nvSpPr>
        <dsp:cNvPr id="0" name=""/>
        <dsp:cNvSpPr/>
      </dsp:nvSpPr>
      <dsp:spPr>
        <a:xfrm>
          <a:off x="536354" y="1474089"/>
          <a:ext cx="5023291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100" kern="1200" dirty="0" smtClean="0"/>
            <a:t>Detecting invalid pixels</a:t>
          </a:r>
          <a:endParaRPr lang="de-AT" sz="2100" kern="1200" dirty="0"/>
        </a:p>
      </dsp:txBody>
      <dsp:txXfrm>
        <a:off x="536354" y="1474089"/>
        <a:ext cx="5023291" cy="980968"/>
      </dsp:txXfrm>
    </dsp:sp>
    <dsp:sp modelId="{C830DAA4-7836-42BC-9899-64EEF390071C}">
      <dsp:nvSpPr>
        <dsp:cNvPr id="0" name=""/>
        <dsp:cNvSpPr/>
      </dsp:nvSpPr>
      <dsp:spPr>
        <a:xfrm rot="5434410">
          <a:off x="2854115" y="2482976"/>
          <a:ext cx="372973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434410">
        <a:off x="2854115" y="2482976"/>
        <a:ext cx="372973" cy="441435"/>
      </dsp:txXfrm>
    </dsp:sp>
    <dsp:sp modelId="{CF5D98A1-6C26-40C1-AE6A-E9AA476ECEA4}">
      <dsp:nvSpPr>
        <dsp:cNvPr id="0" name=""/>
        <dsp:cNvSpPr/>
      </dsp:nvSpPr>
      <dsp:spPr>
        <a:xfrm>
          <a:off x="527728" y="2952330"/>
          <a:ext cx="5010949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000" kern="1200" dirty="0" smtClean="0"/>
            <a:t>Handling undersampled pixels</a:t>
          </a:r>
          <a:endParaRPr lang="de-AT" sz="2000" kern="1200" dirty="0"/>
        </a:p>
      </dsp:txBody>
      <dsp:txXfrm>
        <a:off x="527728" y="2952330"/>
        <a:ext cx="5010949" cy="980968"/>
      </dsp:txXfrm>
    </dsp:sp>
    <dsp:sp modelId="{232988AF-C490-4F9D-8011-FAE05FC8BFD5}">
      <dsp:nvSpPr>
        <dsp:cNvPr id="0" name=""/>
        <dsp:cNvSpPr/>
      </dsp:nvSpPr>
      <dsp:spPr>
        <a:xfrm rot="5365271">
          <a:off x="2859206" y="3954428"/>
          <a:ext cx="362790" cy="44143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AT" sz="1600" kern="1200"/>
        </a:p>
      </dsp:txBody>
      <dsp:txXfrm rot="5365271">
        <a:off x="2859206" y="3954428"/>
        <a:ext cx="362790" cy="441435"/>
      </dsp:txXfrm>
    </dsp:sp>
    <dsp:sp modelId="{4D712D6E-1677-4261-AF16-9BD7FDCDFDC5}">
      <dsp:nvSpPr>
        <dsp:cNvPr id="0" name=""/>
        <dsp:cNvSpPr/>
      </dsp:nvSpPr>
      <dsp:spPr>
        <a:xfrm>
          <a:off x="514706" y="4416994"/>
          <a:ext cx="5066587" cy="98096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F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B0F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000" kern="1200" dirty="0" smtClean="0"/>
            <a:t>Speed optimizations</a:t>
          </a:r>
          <a:endParaRPr lang="de-AT" sz="2000" kern="1200" dirty="0"/>
        </a:p>
      </dsp:txBody>
      <dsp:txXfrm>
        <a:off x="514706" y="4416994"/>
        <a:ext cx="5066587" cy="980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de-AT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de-AT"/>
          </a:p>
        </p:txBody>
      </p:sp>
      <p:sp>
        <p:nvSpPr>
          <p:cNvPr id="3077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smtClean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de-AT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BEB05405-CC46-4BB8-8214-1381EF102326}" type="slidenum">
              <a:rPr lang="de-AT"/>
              <a:pPr/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AE22CB-0F8F-45D1-90E3-131ECB8AA89F}" type="slidenum">
              <a:rPr lang="de-AT"/>
              <a:pPr/>
              <a:t>1</a:t>
            </a:fld>
            <a:endParaRPr lang="de-AT"/>
          </a:p>
        </p:txBody>
      </p:sp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102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r>
              <a:rPr lang="de-DE" dirty="0" smtClean="0"/>
              <a:t>1,2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Bad example (almost no differences!)</a:t>
            </a:r>
            <a:r>
              <a:rPr lang="de-AT" baseline="0" dirty="0" smtClean="0"/>
              <a:t>: show another image!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11</a:t>
            </a:fld>
            <a:endParaRPr lang="de-A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Use other images</a:t>
            </a:r>
            <a:r>
              <a:rPr lang="de-AT" baseline="0" dirty="0" smtClean="0"/>
              <a:t> (these are protected)</a:t>
            </a:r>
          </a:p>
          <a:p>
            <a:r>
              <a:rPr lang="de-AT" baseline="0" dirty="0" smtClean="0"/>
              <a:t>Produce mine!! Possibly with ssao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12</a:t>
            </a:fld>
            <a:endParaRPr lang="de-A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</a:t>
            </a:r>
            <a:r>
              <a:rPr lang="de-AT" baseline="0" dirty="0" smtClean="0"/>
              <a:t> formula</a:t>
            </a:r>
          </a:p>
          <a:p>
            <a:r>
              <a:rPr lang="de-AT" baseline="0" dirty="0" smtClean="0"/>
              <a:t>For each pixel in current frame look up previous frame</a:t>
            </a:r>
          </a:p>
          <a:p>
            <a:r>
              <a:rPr lang="de-AT" baseline="0" dirty="0" smtClean="0"/>
              <a:t>Confusing! Show ao stuff later?</a:t>
            </a:r>
          </a:p>
          <a:p>
            <a:r>
              <a:rPr lang="de-AT" baseline="0" dirty="0" smtClean="0"/>
              <a:t>Incr not good! Make better slides</a:t>
            </a:r>
          </a:p>
          <a:p>
            <a:r>
              <a:rPr lang="de-AT" baseline="0" dirty="0" smtClean="0"/>
              <a:t>This slide needs improvement!!</a:t>
            </a:r>
          </a:p>
          <a:p>
            <a:r>
              <a:rPr lang="de-AT" baseline="0" dirty="0" smtClean="0"/>
              <a:t>Show the two uses: and this is what we do!!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13</a:t>
            </a:fld>
            <a:endParaRPr lang="de-A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</a:t>
            </a:r>
            <a:r>
              <a:rPr lang="de-AT" baseline="0" dirty="0" smtClean="0"/>
              <a:t> slide is boring! Improve or leave away and improve red thread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14</a:t>
            </a:fld>
            <a:endParaRPr lang="de-A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 improvement over time!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15</a:t>
            </a:fld>
            <a:endParaRPr lang="de-A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</a:t>
            </a:r>
            <a:r>
              <a:rPr lang="de-AT" baseline="0" dirty="0" smtClean="0"/>
              <a:t> some animation here of the reprojection and sample accumulation</a:t>
            </a:r>
          </a:p>
          <a:p>
            <a:r>
              <a:rPr lang="de-AT" baseline="0" dirty="0" smtClean="0"/>
              <a:t>Which k samples to use? In header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16</a:t>
            </a:fld>
            <a:endParaRPr lang="de-A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</a:t>
            </a:r>
            <a:r>
              <a:rPr lang="de-AT" baseline="0" dirty="0" smtClean="0"/>
              <a:t> slide is boring! Improve or leave away and improve red thread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17</a:t>
            </a:fld>
            <a:endParaRPr lang="de-A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Make video</a:t>
            </a:r>
            <a:r>
              <a:rPr lang="de-AT" baseline="0" dirty="0" smtClean="0"/>
              <a:t> that shows this effect!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18</a:t>
            </a:fld>
            <a:endParaRPr lang="de-A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Make video</a:t>
            </a:r>
            <a:r>
              <a:rPr lang="de-AT" baseline="0" dirty="0" smtClean="0"/>
              <a:t> that shows this effect!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19</a:t>
            </a:fld>
            <a:endParaRPr lang="de-A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</a:t>
            </a:r>
            <a:r>
              <a:rPr lang="de-AT" baseline="0" dirty="0" smtClean="0"/>
              <a:t> slide is boring! Improve or leave away and improve red thread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21</a:t>
            </a:fld>
            <a:endParaRPr lang="de-A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F68A9A7-6721-4BB5-866E-314C1B0FEAFE}" type="slidenum">
              <a:rPr lang="de-AT"/>
              <a:pPr/>
              <a:t>2</a:t>
            </a:fld>
            <a:endParaRPr lang="de-AT"/>
          </a:p>
        </p:txBody>
      </p:sp>
      <p:sp>
        <p:nvSpPr>
          <p:cNvPr id="133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3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r>
              <a:rPr lang="de-DE" dirty="0" smtClean="0"/>
              <a:t>Übergang!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Make video</a:t>
            </a:r>
            <a:r>
              <a:rPr lang="de-AT" baseline="0" dirty="0" smtClean="0"/>
              <a:t> that shows this effect!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22</a:t>
            </a:fld>
            <a:endParaRPr lang="de-A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 has to be shown!! Cannot see</a:t>
            </a:r>
            <a:r>
              <a:rPr lang="de-AT" baseline="0" dirty="0" smtClean="0"/>
              <a:t> noise on screen!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23</a:t>
            </a:fld>
            <a:endParaRPr lang="de-A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 video here!!!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24</a:t>
            </a:fld>
            <a:endParaRPr lang="de-A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 video here!!!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25</a:t>
            </a:fld>
            <a:endParaRPr lang="de-A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 has to be shown!! Cannot see</a:t>
            </a:r>
            <a:r>
              <a:rPr lang="de-AT" baseline="0" dirty="0" smtClean="0"/>
              <a:t> noise on screen!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26</a:t>
            </a:fld>
            <a:endParaRPr lang="de-A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</a:t>
            </a:r>
            <a:r>
              <a:rPr lang="de-AT" baseline="0" dirty="0" smtClean="0"/>
              <a:t> slide is boring! Improve or leave away and improve red thread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27</a:t>
            </a:fld>
            <a:endParaRPr lang="de-A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Improve this slide!</a:t>
            </a:r>
            <a:r>
              <a:rPr lang="de-AT" baseline="0" dirty="0" smtClean="0"/>
              <a:t> (note clear what is shown!)</a:t>
            </a:r>
          </a:p>
          <a:p>
            <a:r>
              <a:rPr lang="de-AT" baseline="0" dirty="0" smtClean="0"/>
              <a:t>Too much uninteresting information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28</a:t>
            </a:fld>
            <a:endParaRPr lang="de-A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Bad example (almost no differences!)</a:t>
            </a:r>
            <a:r>
              <a:rPr lang="de-AT" baseline="0" dirty="0" smtClean="0"/>
              <a:t>: show another image!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29</a:t>
            </a:fld>
            <a:endParaRPr lang="de-A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Improve this slide!</a:t>
            </a:r>
            <a:r>
              <a:rPr lang="de-AT" baseline="0" dirty="0" smtClean="0"/>
              <a:t> (note clear what is shown!)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30</a:t>
            </a:fld>
            <a:endParaRPr lang="de-A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Use vienna</a:t>
            </a:r>
            <a:r>
              <a:rPr lang="de-AT" baseline="0" dirty="0" smtClean="0"/>
              <a:t> video here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31</a:t>
            </a:fld>
            <a:endParaRPr lang="de-A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F68A9A7-6721-4BB5-866E-314C1B0FEAFE}" type="slidenum">
              <a:rPr lang="de-AT"/>
              <a:pPr/>
              <a:t>3</a:t>
            </a:fld>
            <a:endParaRPr lang="de-AT"/>
          </a:p>
        </p:txBody>
      </p:sp>
      <p:sp>
        <p:nvSpPr>
          <p:cNvPr id="133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3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Use vienna</a:t>
            </a:r>
            <a:r>
              <a:rPr lang="de-AT" baseline="0" dirty="0" smtClean="0"/>
              <a:t> video here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32</a:t>
            </a:fld>
            <a:endParaRPr lang="de-A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A1FD58-DC3F-4482-8A0E-65A040FECE5A}" type="slidenum">
              <a:rPr lang="de-AT"/>
              <a:pPr/>
              <a:t>33</a:t>
            </a:fld>
            <a:endParaRPr lang="de-AT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r>
              <a:rPr lang="de-DE" dirty="0" smtClean="0"/>
              <a:t>Nice image here (or second</a:t>
            </a:r>
            <a:r>
              <a:rPr lang="de-DE" baseline="0" dirty="0" smtClean="0"/>
              <a:t> video): show car!</a:t>
            </a:r>
          </a:p>
          <a:p>
            <a:r>
              <a:rPr lang="de-DE" baseline="0" dirty="0" smtClean="0"/>
              <a:t>Also image of running horse in sibenik!</a:t>
            </a:r>
            <a:endParaRPr lang="de-DE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This has to be shown!! Cannot see</a:t>
            </a:r>
            <a:r>
              <a:rPr lang="de-AT" baseline="0" dirty="0" smtClean="0"/>
              <a:t> noise on screen!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34</a:t>
            </a:fld>
            <a:endParaRPr lang="de-A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Bad example (almost no differences!)</a:t>
            </a:r>
            <a:r>
              <a:rPr lang="de-AT" baseline="0" dirty="0" smtClean="0"/>
              <a:t>: show another one!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36</a:t>
            </a:fld>
            <a:endParaRPr lang="de-A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Shorten video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38</a:t>
            </a:fld>
            <a:endParaRPr lang="de-A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F68A9A7-6721-4BB5-866E-314C1B0FEAFE}" type="slidenum">
              <a:rPr lang="de-AT"/>
              <a:pPr/>
              <a:t>4</a:t>
            </a:fld>
            <a:endParaRPr lang="de-AT"/>
          </a:p>
        </p:txBody>
      </p:sp>
      <p:sp>
        <p:nvSpPr>
          <p:cNvPr id="133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3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r>
              <a:rPr lang="de-DE" dirty="0" smtClean="0"/>
              <a:t>Use nicer image there that is related</a:t>
            </a:r>
            <a:r>
              <a:rPr lang="de-DE" baseline="0" dirty="0" smtClean="0"/>
              <a:t> to later images!!</a:t>
            </a:r>
            <a:endParaRPr lang="de-DE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Improve this slide!!</a:t>
            </a:r>
          </a:p>
          <a:p>
            <a:r>
              <a:rPr lang="de-AT" dirty="0" smtClean="0"/>
              <a:t>Talk about problems</a:t>
            </a:r>
            <a:r>
              <a:rPr lang="de-AT" baseline="0" dirty="0" smtClean="0"/>
              <a:t> of SSAO</a:t>
            </a:r>
            <a:endParaRPr lang="de-AT" dirty="0" smtClean="0"/>
          </a:p>
          <a:p>
            <a:r>
              <a:rPr lang="de-AT" dirty="0" smtClean="0"/>
              <a:t>Show image of depth buffer + final SSAO</a:t>
            </a:r>
          </a:p>
          <a:p>
            <a:r>
              <a:rPr lang="de-AT" dirty="0" smtClean="0"/>
              <a:t>Where to mention deferred</a:t>
            </a:r>
            <a:r>
              <a:rPr lang="de-AT" baseline="0" dirty="0" smtClean="0"/>
              <a:t> shading??</a:t>
            </a:r>
          </a:p>
          <a:p>
            <a:r>
              <a:rPr lang="de-AT" baseline="0" dirty="0" smtClean="0"/>
              <a:t>Plus zu klein</a:t>
            </a:r>
            <a:endParaRPr lang="de-AT" dirty="0" smtClean="0"/>
          </a:p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5</a:t>
            </a:fld>
            <a:endParaRPr lang="de-A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Motivate</a:t>
            </a:r>
            <a:r>
              <a:rPr lang="de-AT" baseline="0" dirty="0" smtClean="0"/>
              <a:t> / explain ssao better (make red thread!!)</a:t>
            </a:r>
          </a:p>
          <a:p>
            <a:r>
              <a:rPr lang="de-AT" baseline="0" dirty="0" smtClean="0"/>
              <a:t>Explain eye</a:t>
            </a:r>
          </a:p>
          <a:p>
            <a:r>
              <a:rPr lang="de-AT" baseline="0" dirty="0" smtClean="0"/>
              <a:t>Show evaluation formula here</a:t>
            </a:r>
          </a:p>
          <a:p>
            <a:pPr>
              <a:buFontTx/>
              <a:buChar char="-"/>
            </a:pPr>
            <a:r>
              <a:rPr lang="de-AT" baseline="0" dirty="0" smtClean="0"/>
              <a:t>Zu klein</a:t>
            </a:r>
          </a:p>
          <a:p>
            <a:pPr>
              <a:buFontTx/>
              <a:buNone/>
            </a:pPr>
            <a:r>
              <a:rPr lang="de-AT" baseline="0" dirty="0" smtClean="0"/>
              <a:t>Kamera strange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6</a:t>
            </a:fld>
            <a:endParaRPr lang="de-A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 cooler image here?</a:t>
            </a:r>
          </a:p>
          <a:p>
            <a:r>
              <a:rPr lang="de-AT" dirty="0" smtClean="0"/>
              <a:t>Show first noisy image</a:t>
            </a:r>
          </a:p>
          <a:p>
            <a:r>
              <a:rPr lang="de-AT" dirty="0" smtClean="0"/>
              <a:t>Then blurry image</a:t>
            </a:r>
          </a:p>
          <a:p>
            <a:r>
              <a:rPr lang="de-AT" dirty="0" smtClean="0"/>
              <a:t>Then our method</a:t>
            </a:r>
          </a:p>
          <a:p>
            <a:r>
              <a:rPr lang="de-AT" dirty="0" smtClean="0"/>
              <a:t>Then ground truth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8</a:t>
            </a:fld>
            <a:endParaRPr lang="de-A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Show cooler image here?</a:t>
            </a:r>
          </a:p>
          <a:p>
            <a:r>
              <a:rPr lang="de-AT" dirty="0" smtClean="0"/>
              <a:t>Show first noisy image</a:t>
            </a:r>
          </a:p>
          <a:p>
            <a:r>
              <a:rPr lang="de-AT" dirty="0" smtClean="0"/>
              <a:t>Then blurry image</a:t>
            </a:r>
          </a:p>
          <a:p>
            <a:r>
              <a:rPr lang="de-AT" dirty="0" smtClean="0"/>
              <a:t>Then our method</a:t>
            </a:r>
          </a:p>
          <a:p>
            <a:r>
              <a:rPr lang="de-AT" dirty="0" smtClean="0"/>
              <a:t>Then ground truth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9</a:t>
            </a:fld>
            <a:endParaRPr lang="de-A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Bad example (almost no differences!)</a:t>
            </a:r>
            <a:r>
              <a:rPr lang="de-AT" baseline="0" dirty="0" smtClean="0"/>
              <a:t>: show another image!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EB05405-CC46-4BB8-8214-1381EF102326}" type="slidenum">
              <a:rPr lang="de-AT" smtClean="0"/>
              <a:pPr/>
              <a:t>10</a:t>
            </a:fld>
            <a:endParaRPr lang="de-A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BC8DD6-B25C-4DF9-BE12-FFADA47B915B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9A8C195-07D7-4FEC-945C-86DCB8C2B9BC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7675" y="-112713"/>
            <a:ext cx="2225675" cy="6491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063" y="-112713"/>
            <a:ext cx="6526212" cy="6491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1A82B87-13D6-4E8E-AA4C-484DB6E50CB8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A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72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7012" cy="472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90BEBA0-F0D4-4150-8EE3-F33D29931A5E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115888"/>
            <a:ext cx="2125662" cy="6216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226175" cy="6216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421687" cy="2733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BC8DD6-B25C-4DF9-BE12-FFADA47B915B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90BEBA0-F0D4-4150-8EE3-F33D29931A5E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AD25DA7-043F-42BD-A098-1A4EEE08DE92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063" y="908050"/>
            <a:ext cx="4375150" cy="5470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908050"/>
            <a:ext cx="4376737" cy="5470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5D8A6B9-192F-4151-B635-D7046482CB52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7" name="Footer Placeholder 6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BC6FFD6-9F7C-42A5-920B-BF327C32CBA6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268871D-F0E3-43D6-85A5-E11181DE7CF8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AD25DA7-043F-42BD-A098-1A4EEE08DE92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7D05CCB-D5F1-4427-81C3-789E4EB8545F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EDE64DE-B4AD-4206-8124-81440108A025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5407F81-B8A9-4D09-A13F-EB31F9259984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9A8C195-07D7-4FEC-945C-86DCB8C2B9BC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7675" y="-112713"/>
            <a:ext cx="2225675" cy="6491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063" y="-112713"/>
            <a:ext cx="6526212" cy="6491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1A82B87-13D6-4E8E-AA4C-484DB6E50CB8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378325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Oliver Mattausch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E0BB9-EEC9-4048-9130-101C6A9BD40F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378325" cy="2660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378325" cy="2660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>
                <a:solidFill>
                  <a:srgbClr val="5F5F5F"/>
                </a:solidFill>
              </a:rPr>
              <a:t>Oliver Mattausch</a:t>
            </a:r>
            <a:endParaRPr lang="de-AT">
              <a:solidFill>
                <a:srgbClr val="5F5F5F"/>
              </a:solidFill>
            </a:endParaRPr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3BF7B-2F45-4F07-B071-1BC6174BCAD0}" type="slidenum">
              <a:rPr lang="de-AT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AT">
              <a:solidFill>
                <a:srgbClr val="5F5F5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9063" y="908050"/>
            <a:ext cx="8907462" cy="5473700"/>
          </a:xfrm>
        </p:spPr>
        <p:txBody>
          <a:bodyPr/>
          <a:lstStyle/>
          <a:p>
            <a:pPr lvl="0"/>
            <a:endParaRPr lang="de-AT" noProof="0" smtClean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srgbClr val="5F5F5F"/>
                </a:solidFill>
              </a:rPr>
              <a:t>Oliver Mattausch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CB338-D1E0-4D94-AC3A-76AE306502A2}" type="slidenum">
              <a:rPr lang="de-AT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AT">
              <a:solidFill>
                <a:srgbClr val="5F5F5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063" y="908050"/>
            <a:ext cx="4375150" cy="5470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908050"/>
            <a:ext cx="4376737" cy="5470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5D8A6B9-192F-4151-B635-D7046482CB52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7" name="Footer Placeholder 6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BC6FFD6-9F7C-42A5-920B-BF327C32CBA6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268871D-F0E3-43D6-85A5-E11181DE7CF8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7D05CCB-D5F1-4427-81C3-789E4EB8545F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EDE64DE-B4AD-4206-8124-81440108A025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5407F81-B8A9-4D09-A13F-EB31F9259984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" name="Group 1"/>
          <p:cNvGrpSpPr>
            <a:grpSpLocks/>
          </p:cNvGrpSpPr>
          <p:nvPr/>
        </p:nvGrpSpPr>
        <p:grpSpPr bwMode="auto">
          <a:xfrm>
            <a:off x="8693150" y="6327775"/>
            <a:ext cx="360363" cy="404813"/>
            <a:chOff x="5476" y="3986"/>
            <a:chExt cx="227" cy="255"/>
          </a:xfrm>
        </p:grpSpPr>
        <p:sp>
          <p:nvSpPr>
            <p:cNvPr id="1026" name="Freeform 2"/>
            <p:cNvSpPr>
              <a:spLocks noChangeArrowheads="1"/>
            </p:cNvSpPr>
            <p:nvPr/>
          </p:nvSpPr>
          <p:spPr bwMode="auto">
            <a:xfrm>
              <a:off x="5476" y="3986"/>
              <a:ext cx="204" cy="256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27" name="Freeform 3"/>
            <p:cNvSpPr>
              <a:spLocks noChangeArrowheads="1"/>
            </p:cNvSpPr>
            <p:nvPr/>
          </p:nvSpPr>
          <p:spPr bwMode="auto">
            <a:xfrm>
              <a:off x="5476" y="3986"/>
              <a:ext cx="127" cy="256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28" name="Freeform 4"/>
            <p:cNvSpPr>
              <a:spLocks noChangeArrowheads="1"/>
            </p:cNvSpPr>
            <p:nvPr/>
          </p:nvSpPr>
          <p:spPr bwMode="auto">
            <a:xfrm>
              <a:off x="5579" y="4035"/>
              <a:ext cx="101" cy="206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29" name="Freeform 5"/>
            <p:cNvSpPr>
              <a:spLocks noChangeArrowheads="1"/>
            </p:cNvSpPr>
            <p:nvPr/>
          </p:nvSpPr>
          <p:spPr bwMode="auto">
            <a:xfrm>
              <a:off x="5653" y="3997"/>
              <a:ext cx="24" cy="2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0" name="Freeform 6"/>
            <p:cNvSpPr>
              <a:spLocks noChangeArrowheads="1"/>
            </p:cNvSpPr>
            <p:nvPr/>
          </p:nvSpPr>
          <p:spPr bwMode="auto">
            <a:xfrm>
              <a:off x="5653" y="3997"/>
              <a:ext cx="24" cy="2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1" name="Freeform 7"/>
            <p:cNvSpPr>
              <a:spLocks noChangeArrowheads="1"/>
            </p:cNvSpPr>
            <p:nvPr/>
          </p:nvSpPr>
          <p:spPr bwMode="auto">
            <a:xfrm>
              <a:off x="5666" y="4004"/>
              <a:ext cx="9" cy="14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2" name="Freeform 8"/>
            <p:cNvSpPr>
              <a:spLocks noChangeArrowheads="1"/>
            </p:cNvSpPr>
            <p:nvPr/>
          </p:nvSpPr>
          <p:spPr bwMode="auto">
            <a:xfrm>
              <a:off x="5547" y="4132"/>
              <a:ext cx="102" cy="85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3" name="Freeform 9"/>
            <p:cNvSpPr>
              <a:spLocks noChangeArrowheads="1"/>
            </p:cNvSpPr>
            <p:nvPr/>
          </p:nvSpPr>
          <p:spPr bwMode="auto">
            <a:xfrm>
              <a:off x="5682" y="4186"/>
              <a:ext cx="22" cy="21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</p:grpSp>
      <p:sp>
        <p:nvSpPr>
          <p:cNvPr id="1034" name="Freeform 10"/>
          <p:cNvSpPr>
            <a:spLocks noChangeArrowheads="1"/>
          </p:cNvSpPr>
          <p:nvPr/>
        </p:nvSpPr>
        <p:spPr bwMode="auto">
          <a:xfrm>
            <a:off x="115888" y="85725"/>
            <a:ext cx="8912225" cy="669925"/>
          </a:xfrm>
          <a:custGeom>
            <a:avLst/>
            <a:gdLst/>
            <a:ahLst/>
            <a:cxnLst>
              <a:cxn ang="0">
                <a:pos x="5614" y="422"/>
              </a:cxn>
              <a:cxn ang="0">
                <a:pos x="202" y="422"/>
              </a:cxn>
              <a:cxn ang="0">
                <a:pos x="202" y="422"/>
              </a:cxn>
              <a:cxn ang="0">
                <a:pos x="180" y="422"/>
              </a:cxn>
              <a:cxn ang="0">
                <a:pos x="161" y="418"/>
              </a:cxn>
              <a:cxn ang="0">
                <a:pos x="141" y="413"/>
              </a:cxn>
              <a:cxn ang="0">
                <a:pos x="123" y="407"/>
              </a:cxn>
              <a:cxn ang="0">
                <a:pos x="106" y="397"/>
              </a:cxn>
              <a:cxn ang="0">
                <a:pos x="89" y="387"/>
              </a:cxn>
              <a:cxn ang="0">
                <a:pos x="74" y="375"/>
              </a:cxn>
              <a:cxn ang="0">
                <a:pos x="59" y="361"/>
              </a:cxn>
              <a:cxn ang="0">
                <a:pos x="45" y="346"/>
              </a:cxn>
              <a:cxn ang="0">
                <a:pos x="34" y="329"/>
              </a:cxn>
              <a:cxn ang="0">
                <a:pos x="24" y="313"/>
              </a:cxn>
              <a:cxn ang="0">
                <a:pos x="15" y="294"/>
              </a:cxn>
              <a:cxn ang="0">
                <a:pos x="8" y="274"/>
              </a:cxn>
              <a:cxn ang="0">
                <a:pos x="3" y="254"/>
              </a:cxn>
              <a:cxn ang="0">
                <a:pos x="2" y="234"/>
              </a:cxn>
              <a:cxn ang="0">
                <a:pos x="0" y="212"/>
              </a:cxn>
              <a:cxn ang="0">
                <a:pos x="0" y="212"/>
              </a:cxn>
              <a:cxn ang="0">
                <a:pos x="2" y="190"/>
              </a:cxn>
              <a:cxn ang="0">
                <a:pos x="3" y="168"/>
              </a:cxn>
              <a:cxn ang="0">
                <a:pos x="8" y="148"/>
              </a:cxn>
              <a:cxn ang="0">
                <a:pos x="15" y="129"/>
              </a:cxn>
              <a:cxn ang="0">
                <a:pos x="24" y="111"/>
              </a:cxn>
              <a:cxn ang="0">
                <a:pos x="34" y="92"/>
              </a:cxn>
              <a:cxn ang="0">
                <a:pos x="45" y="77"/>
              </a:cxn>
              <a:cxn ang="0">
                <a:pos x="59" y="62"/>
              </a:cxn>
              <a:cxn ang="0">
                <a:pos x="72" y="49"/>
              </a:cxn>
              <a:cxn ang="0">
                <a:pos x="89" y="37"/>
              </a:cxn>
              <a:cxn ang="0">
                <a:pos x="106" y="25"/>
              </a:cxn>
              <a:cxn ang="0">
                <a:pos x="123" y="17"/>
              </a:cxn>
              <a:cxn ang="0">
                <a:pos x="141" y="10"/>
              </a:cxn>
              <a:cxn ang="0">
                <a:pos x="160" y="5"/>
              </a:cxn>
              <a:cxn ang="0">
                <a:pos x="180" y="2"/>
              </a:cxn>
              <a:cxn ang="0">
                <a:pos x="200" y="0"/>
              </a:cxn>
              <a:cxn ang="0">
                <a:pos x="5614" y="0"/>
              </a:cxn>
              <a:cxn ang="0">
                <a:pos x="5614" y="422"/>
              </a:cxn>
            </a:cxnLst>
            <a:rect l="0" t="0" r="r" b="b"/>
            <a:pathLst>
              <a:path w="5614" h="422">
                <a:moveTo>
                  <a:pt x="5614" y="422"/>
                </a:moveTo>
                <a:lnTo>
                  <a:pt x="202" y="422"/>
                </a:lnTo>
                <a:lnTo>
                  <a:pt x="202" y="422"/>
                </a:lnTo>
                <a:lnTo>
                  <a:pt x="180" y="422"/>
                </a:lnTo>
                <a:lnTo>
                  <a:pt x="161" y="418"/>
                </a:lnTo>
                <a:lnTo>
                  <a:pt x="141" y="413"/>
                </a:lnTo>
                <a:lnTo>
                  <a:pt x="123" y="407"/>
                </a:lnTo>
                <a:lnTo>
                  <a:pt x="106" y="397"/>
                </a:lnTo>
                <a:lnTo>
                  <a:pt x="89" y="387"/>
                </a:lnTo>
                <a:lnTo>
                  <a:pt x="74" y="375"/>
                </a:lnTo>
                <a:lnTo>
                  <a:pt x="59" y="361"/>
                </a:lnTo>
                <a:lnTo>
                  <a:pt x="45" y="346"/>
                </a:lnTo>
                <a:lnTo>
                  <a:pt x="34" y="329"/>
                </a:lnTo>
                <a:lnTo>
                  <a:pt x="24" y="313"/>
                </a:lnTo>
                <a:lnTo>
                  <a:pt x="15" y="294"/>
                </a:lnTo>
                <a:lnTo>
                  <a:pt x="8" y="274"/>
                </a:lnTo>
                <a:lnTo>
                  <a:pt x="3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lnTo>
                  <a:pt x="2" y="190"/>
                </a:lnTo>
                <a:lnTo>
                  <a:pt x="3" y="168"/>
                </a:lnTo>
                <a:lnTo>
                  <a:pt x="8" y="148"/>
                </a:lnTo>
                <a:lnTo>
                  <a:pt x="15" y="129"/>
                </a:lnTo>
                <a:lnTo>
                  <a:pt x="24" y="111"/>
                </a:lnTo>
                <a:lnTo>
                  <a:pt x="34" y="92"/>
                </a:lnTo>
                <a:lnTo>
                  <a:pt x="45" y="77"/>
                </a:lnTo>
                <a:lnTo>
                  <a:pt x="59" y="62"/>
                </a:lnTo>
                <a:lnTo>
                  <a:pt x="72" y="49"/>
                </a:lnTo>
                <a:lnTo>
                  <a:pt x="89" y="37"/>
                </a:lnTo>
                <a:lnTo>
                  <a:pt x="106" y="25"/>
                </a:lnTo>
                <a:lnTo>
                  <a:pt x="123" y="17"/>
                </a:lnTo>
                <a:lnTo>
                  <a:pt x="141" y="10"/>
                </a:lnTo>
                <a:lnTo>
                  <a:pt x="160" y="5"/>
                </a:lnTo>
                <a:lnTo>
                  <a:pt x="180" y="2"/>
                </a:lnTo>
                <a:lnTo>
                  <a:pt x="200" y="0"/>
                </a:lnTo>
                <a:lnTo>
                  <a:pt x="5614" y="0"/>
                </a:lnTo>
                <a:lnTo>
                  <a:pt x="5614" y="422"/>
                </a:lnTo>
                <a:close/>
              </a:path>
            </a:pathLst>
          </a:custGeom>
          <a:solidFill>
            <a:srgbClr val="2AA3D8"/>
          </a:solidFill>
          <a:ln w="1584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8432800" y="160338"/>
            <a:ext cx="515938" cy="519112"/>
            <a:chOff x="5312" y="101"/>
            <a:chExt cx="325" cy="327"/>
          </a:xfrm>
        </p:grpSpPr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341" y="150"/>
              <a:ext cx="126" cy="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7" name="Freeform 13"/>
            <p:cNvSpPr>
              <a:spLocks noChangeArrowheads="1"/>
            </p:cNvSpPr>
            <p:nvPr/>
          </p:nvSpPr>
          <p:spPr bwMode="auto">
            <a:xfrm>
              <a:off x="5477" y="150"/>
              <a:ext cx="57" cy="1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01"/>
                </a:cxn>
                <a:cxn ang="0">
                  <a:pos x="0" y="101"/>
                </a:cxn>
                <a:cxn ang="0">
                  <a:pos x="2" y="109"/>
                </a:cxn>
                <a:cxn ang="0">
                  <a:pos x="3" y="117"/>
                </a:cxn>
                <a:cxn ang="0">
                  <a:pos x="8" y="126"/>
                </a:cxn>
                <a:cxn ang="0">
                  <a:pos x="15" y="134"/>
                </a:cxn>
                <a:cxn ang="0">
                  <a:pos x="23" y="141"/>
                </a:cxn>
                <a:cxn ang="0">
                  <a:pos x="34" y="146"/>
                </a:cxn>
                <a:cxn ang="0">
                  <a:pos x="45" y="151"/>
                </a:cxn>
                <a:cxn ang="0">
                  <a:pos x="57" y="151"/>
                </a:cxn>
                <a:cxn ang="0">
                  <a:pos x="57" y="151"/>
                </a:cxn>
                <a:cxn ang="0">
                  <a:pos x="57" y="119"/>
                </a:cxn>
                <a:cxn ang="0">
                  <a:pos x="57" y="119"/>
                </a:cxn>
                <a:cxn ang="0">
                  <a:pos x="54" y="119"/>
                </a:cxn>
                <a:cxn ang="0">
                  <a:pos x="45" y="114"/>
                </a:cxn>
                <a:cxn ang="0">
                  <a:pos x="42" y="112"/>
                </a:cxn>
                <a:cxn ang="0">
                  <a:pos x="39" y="107"/>
                </a:cxn>
                <a:cxn ang="0">
                  <a:pos x="35" y="102"/>
                </a:cxn>
                <a:cxn ang="0">
                  <a:pos x="35" y="97"/>
                </a:cxn>
                <a:cxn ang="0">
                  <a:pos x="35" y="0"/>
                </a:cxn>
                <a:cxn ang="0">
                  <a:pos x="0" y="0"/>
                </a:cxn>
              </a:cxnLst>
              <a:rect l="0" t="0" r="r" b="b"/>
              <a:pathLst>
                <a:path w="57" h="151">
                  <a:moveTo>
                    <a:pt x="0" y="0"/>
                  </a:moveTo>
                  <a:lnTo>
                    <a:pt x="0" y="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" y="109"/>
                  </a:lnTo>
                  <a:lnTo>
                    <a:pt x="3" y="117"/>
                  </a:lnTo>
                  <a:lnTo>
                    <a:pt x="8" y="126"/>
                  </a:lnTo>
                  <a:lnTo>
                    <a:pt x="15" y="134"/>
                  </a:lnTo>
                  <a:lnTo>
                    <a:pt x="23" y="141"/>
                  </a:lnTo>
                  <a:lnTo>
                    <a:pt x="34" y="146"/>
                  </a:lnTo>
                  <a:lnTo>
                    <a:pt x="45" y="151"/>
                  </a:lnTo>
                  <a:lnTo>
                    <a:pt x="57" y="151"/>
                  </a:lnTo>
                  <a:lnTo>
                    <a:pt x="57" y="151"/>
                  </a:lnTo>
                  <a:lnTo>
                    <a:pt x="57" y="119"/>
                  </a:lnTo>
                  <a:lnTo>
                    <a:pt x="57" y="119"/>
                  </a:lnTo>
                  <a:lnTo>
                    <a:pt x="54" y="119"/>
                  </a:lnTo>
                  <a:lnTo>
                    <a:pt x="45" y="114"/>
                  </a:lnTo>
                  <a:lnTo>
                    <a:pt x="42" y="112"/>
                  </a:lnTo>
                  <a:lnTo>
                    <a:pt x="39" y="107"/>
                  </a:lnTo>
                  <a:lnTo>
                    <a:pt x="35" y="102"/>
                  </a:lnTo>
                  <a:lnTo>
                    <a:pt x="35" y="97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8" name="Freeform 14"/>
            <p:cNvSpPr>
              <a:spLocks noChangeArrowheads="1"/>
            </p:cNvSpPr>
            <p:nvPr/>
          </p:nvSpPr>
          <p:spPr bwMode="auto">
            <a:xfrm>
              <a:off x="5541" y="150"/>
              <a:ext cx="57" cy="15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57" y="101"/>
                </a:cxn>
                <a:cxn ang="0">
                  <a:pos x="57" y="101"/>
                </a:cxn>
                <a:cxn ang="0">
                  <a:pos x="57" y="109"/>
                </a:cxn>
                <a:cxn ang="0">
                  <a:pos x="54" y="117"/>
                </a:cxn>
                <a:cxn ang="0">
                  <a:pos x="49" y="126"/>
                </a:cxn>
                <a:cxn ang="0">
                  <a:pos x="42" y="134"/>
                </a:cxn>
                <a:cxn ang="0">
                  <a:pos x="33" y="141"/>
                </a:cxn>
                <a:cxn ang="0">
                  <a:pos x="23" y="146"/>
                </a:cxn>
                <a:cxn ang="0">
                  <a:pos x="13" y="151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3" y="119"/>
                </a:cxn>
                <a:cxn ang="0">
                  <a:pos x="12" y="114"/>
                </a:cxn>
                <a:cxn ang="0">
                  <a:pos x="15" y="112"/>
                </a:cxn>
                <a:cxn ang="0">
                  <a:pos x="18" y="107"/>
                </a:cxn>
                <a:cxn ang="0">
                  <a:pos x="22" y="102"/>
                </a:cxn>
                <a:cxn ang="0">
                  <a:pos x="22" y="97"/>
                </a:cxn>
                <a:cxn ang="0">
                  <a:pos x="22" y="0"/>
                </a:cxn>
                <a:cxn ang="0">
                  <a:pos x="57" y="0"/>
                </a:cxn>
              </a:cxnLst>
              <a:rect l="0" t="0" r="r" b="b"/>
              <a:pathLst>
                <a:path w="57" h="151">
                  <a:moveTo>
                    <a:pt x="57" y="0"/>
                  </a:moveTo>
                  <a:lnTo>
                    <a:pt x="57" y="0"/>
                  </a:lnTo>
                  <a:lnTo>
                    <a:pt x="57" y="101"/>
                  </a:lnTo>
                  <a:lnTo>
                    <a:pt x="57" y="101"/>
                  </a:lnTo>
                  <a:lnTo>
                    <a:pt x="57" y="109"/>
                  </a:lnTo>
                  <a:lnTo>
                    <a:pt x="54" y="117"/>
                  </a:lnTo>
                  <a:lnTo>
                    <a:pt x="49" y="126"/>
                  </a:lnTo>
                  <a:lnTo>
                    <a:pt x="42" y="134"/>
                  </a:lnTo>
                  <a:lnTo>
                    <a:pt x="33" y="141"/>
                  </a:lnTo>
                  <a:lnTo>
                    <a:pt x="23" y="146"/>
                  </a:lnTo>
                  <a:lnTo>
                    <a:pt x="13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3" y="119"/>
                  </a:lnTo>
                  <a:lnTo>
                    <a:pt x="12" y="114"/>
                  </a:lnTo>
                  <a:lnTo>
                    <a:pt x="15" y="112"/>
                  </a:lnTo>
                  <a:lnTo>
                    <a:pt x="18" y="107"/>
                  </a:lnTo>
                  <a:lnTo>
                    <a:pt x="22" y="102"/>
                  </a:lnTo>
                  <a:lnTo>
                    <a:pt x="22" y="97"/>
                  </a:lnTo>
                  <a:lnTo>
                    <a:pt x="22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5388" y="190"/>
              <a:ext cx="33" cy="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0" name="Freeform 16"/>
            <p:cNvSpPr>
              <a:spLocks noChangeArrowheads="1"/>
            </p:cNvSpPr>
            <p:nvPr/>
          </p:nvSpPr>
          <p:spPr bwMode="auto">
            <a:xfrm>
              <a:off x="5312" y="101"/>
              <a:ext cx="326" cy="328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0" y="0"/>
                </a:cxn>
                <a:cxn ang="0">
                  <a:pos x="0" y="328"/>
                </a:cxn>
                <a:cxn ang="0">
                  <a:pos x="326" y="328"/>
                </a:cxn>
                <a:cxn ang="0">
                  <a:pos x="326" y="0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18" y="8"/>
                </a:cxn>
                <a:cxn ang="0">
                  <a:pos x="318" y="8"/>
                </a:cxn>
                <a:cxn ang="0">
                  <a:pos x="318" y="319"/>
                </a:cxn>
                <a:cxn ang="0">
                  <a:pos x="318" y="319"/>
                </a:cxn>
                <a:cxn ang="0">
                  <a:pos x="9" y="319"/>
                </a:cxn>
                <a:cxn ang="0">
                  <a:pos x="9" y="319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318" y="8"/>
                </a:cxn>
              </a:cxnLst>
              <a:rect l="0" t="0" r="r" b="b"/>
              <a:pathLst>
                <a:path w="326" h="328">
                  <a:moveTo>
                    <a:pt x="323" y="0"/>
                  </a:moveTo>
                  <a:lnTo>
                    <a:pt x="0" y="0"/>
                  </a:lnTo>
                  <a:lnTo>
                    <a:pt x="0" y="328"/>
                  </a:lnTo>
                  <a:lnTo>
                    <a:pt x="326" y="328"/>
                  </a:lnTo>
                  <a:lnTo>
                    <a:pt x="326" y="0"/>
                  </a:lnTo>
                  <a:lnTo>
                    <a:pt x="323" y="0"/>
                  </a:lnTo>
                  <a:lnTo>
                    <a:pt x="323" y="0"/>
                  </a:lnTo>
                  <a:close/>
                  <a:moveTo>
                    <a:pt x="318" y="8"/>
                  </a:moveTo>
                  <a:lnTo>
                    <a:pt x="318" y="8"/>
                  </a:lnTo>
                  <a:lnTo>
                    <a:pt x="318" y="319"/>
                  </a:lnTo>
                  <a:lnTo>
                    <a:pt x="318" y="319"/>
                  </a:lnTo>
                  <a:lnTo>
                    <a:pt x="9" y="319"/>
                  </a:lnTo>
                  <a:lnTo>
                    <a:pt x="9" y="319"/>
                  </a:lnTo>
                  <a:lnTo>
                    <a:pt x="9" y="8"/>
                  </a:lnTo>
                  <a:lnTo>
                    <a:pt x="9" y="8"/>
                  </a:lnTo>
                  <a:lnTo>
                    <a:pt x="31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1" name="Freeform 17"/>
            <p:cNvSpPr>
              <a:spLocks noChangeArrowheads="1"/>
            </p:cNvSpPr>
            <p:nvPr/>
          </p:nvSpPr>
          <p:spPr bwMode="auto">
            <a:xfrm>
              <a:off x="5339" y="358"/>
              <a:ext cx="40" cy="44"/>
            </a:xfrm>
            <a:custGeom>
              <a:avLst/>
              <a:gdLst/>
              <a:ahLst/>
              <a:cxnLst>
                <a:cxn ang="0">
                  <a:pos x="27" y="44"/>
                </a:cxn>
                <a:cxn ang="0">
                  <a:pos x="14" y="44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9" y="0"/>
                </a:cxn>
                <a:cxn ang="0">
                  <a:pos x="40" y="0"/>
                </a:cxn>
                <a:cxn ang="0">
                  <a:pos x="27" y="44"/>
                </a:cxn>
              </a:cxnLst>
              <a:rect l="0" t="0" r="r" b="b"/>
              <a:pathLst>
                <a:path w="40" h="44">
                  <a:moveTo>
                    <a:pt x="27" y="44"/>
                  </a:moveTo>
                  <a:lnTo>
                    <a:pt x="14" y="44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9" y="0"/>
                  </a:lnTo>
                  <a:lnTo>
                    <a:pt x="40" y="0"/>
                  </a:lnTo>
                  <a:lnTo>
                    <a:pt x="27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5391" y="358"/>
              <a:ext cx="12" cy="44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3" name="Freeform 19"/>
            <p:cNvSpPr>
              <a:spLocks noChangeArrowheads="1"/>
            </p:cNvSpPr>
            <p:nvPr/>
          </p:nvSpPr>
          <p:spPr bwMode="auto">
            <a:xfrm>
              <a:off x="5418" y="358"/>
              <a:ext cx="3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9"/>
                </a:cxn>
                <a:cxn ang="0">
                  <a:pos x="12" y="9"/>
                </a:cxn>
                <a:cxn ang="0">
                  <a:pos x="12" y="17"/>
                </a:cxn>
                <a:cxn ang="0">
                  <a:pos x="34" y="17"/>
                </a:cxn>
                <a:cxn ang="0">
                  <a:pos x="34" y="25"/>
                </a:cxn>
                <a:cxn ang="0">
                  <a:pos x="12" y="25"/>
                </a:cxn>
                <a:cxn ang="0">
                  <a:pos x="12" y="34"/>
                </a:cxn>
                <a:cxn ang="0">
                  <a:pos x="35" y="34"/>
                </a:cxn>
                <a:cxn ang="0">
                  <a:pos x="35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35" y="0"/>
                  </a:lnTo>
                  <a:lnTo>
                    <a:pt x="35" y="9"/>
                  </a:lnTo>
                  <a:lnTo>
                    <a:pt x="12" y="9"/>
                  </a:lnTo>
                  <a:lnTo>
                    <a:pt x="12" y="17"/>
                  </a:lnTo>
                  <a:lnTo>
                    <a:pt x="34" y="17"/>
                  </a:lnTo>
                  <a:lnTo>
                    <a:pt x="34" y="25"/>
                  </a:lnTo>
                  <a:lnTo>
                    <a:pt x="12" y="25"/>
                  </a:lnTo>
                  <a:lnTo>
                    <a:pt x="12" y="34"/>
                  </a:lnTo>
                  <a:lnTo>
                    <a:pt x="35" y="34"/>
                  </a:lnTo>
                  <a:lnTo>
                    <a:pt x="35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4" name="Freeform 20"/>
            <p:cNvSpPr>
              <a:spLocks noChangeArrowheads="1"/>
            </p:cNvSpPr>
            <p:nvPr/>
          </p:nvSpPr>
          <p:spPr bwMode="auto">
            <a:xfrm>
              <a:off x="5467" y="358"/>
              <a:ext cx="3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37" y="44"/>
                </a:cxn>
                <a:cxn ang="0">
                  <a:pos x="27" y="44"/>
                </a:cxn>
                <a:cxn ang="0">
                  <a:pos x="12" y="17"/>
                </a:cxn>
                <a:cxn ang="0">
                  <a:pos x="12" y="17"/>
                </a:cxn>
                <a:cxn ang="0">
                  <a:pos x="12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7" h="44">
                  <a:moveTo>
                    <a:pt x="0" y="0"/>
                  </a:moveTo>
                  <a:lnTo>
                    <a:pt x="12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44"/>
                  </a:lnTo>
                  <a:lnTo>
                    <a:pt x="27" y="44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5" name="Freeform 21"/>
            <p:cNvSpPr>
              <a:spLocks noChangeArrowheads="1"/>
            </p:cNvSpPr>
            <p:nvPr/>
          </p:nvSpPr>
          <p:spPr bwMode="auto">
            <a:xfrm>
              <a:off x="5519" y="358"/>
              <a:ext cx="3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37" y="44"/>
                </a:cxn>
                <a:cxn ang="0">
                  <a:pos x="25" y="44"/>
                </a:cxn>
                <a:cxn ang="0">
                  <a:pos x="12" y="15"/>
                </a:cxn>
                <a:cxn ang="0">
                  <a:pos x="10" y="15"/>
                </a:cxn>
                <a:cxn ang="0">
                  <a:pos x="10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7" h="44">
                  <a:moveTo>
                    <a:pt x="0" y="0"/>
                  </a:moveTo>
                  <a:lnTo>
                    <a:pt x="12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44"/>
                  </a:lnTo>
                  <a:lnTo>
                    <a:pt x="25" y="44"/>
                  </a:lnTo>
                  <a:lnTo>
                    <a:pt x="12" y="15"/>
                  </a:lnTo>
                  <a:lnTo>
                    <a:pt x="10" y="15"/>
                  </a:lnTo>
                  <a:lnTo>
                    <a:pt x="10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6" name="Freeform 22"/>
            <p:cNvSpPr>
              <a:spLocks noChangeArrowheads="1"/>
            </p:cNvSpPr>
            <p:nvPr/>
          </p:nvSpPr>
          <p:spPr bwMode="auto">
            <a:xfrm>
              <a:off x="5568" y="358"/>
              <a:ext cx="43" cy="4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7" y="0"/>
                </a:cxn>
                <a:cxn ang="0">
                  <a:pos x="43" y="42"/>
                </a:cxn>
                <a:cxn ang="0">
                  <a:pos x="32" y="42"/>
                </a:cxn>
                <a:cxn ang="0">
                  <a:pos x="28" y="35"/>
                </a:cxn>
                <a:cxn ang="0">
                  <a:pos x="13" y="35"/>
                </a:cxn>
                <a:cxn ang="0">
                  <a:pos x="11" y="42"/>
                </a:cxn>
                <a:cxn ang="0">
                  <a:pos x="0" y="4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6" y="27"/>
                </a:cxn>
                <a:cxn ang="0">
                  <a:pos x="27" y="27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6" y="27"/>
                </a:cxn>
              </a:cxnLst>
              <a:rect l="0" t="0" r="r" b="b"/>
              <a:pathLst>
                <a:path w="43" h="42">
                  <a:moveTo>
                    <a:pt x="15" y="0"/>
                  </a:moveTo>
                  <a:lnTo>
                    <a:pt x="27" y="0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8" y="35"/>
                  </a:lnTo>
                  <a:lnTo>
                    <a:pt x="13" y="35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15" y="0"/>
                  </a:lnTo>
                  <a:lnTo>
                    <a:pt x="15" y="0"/>
                  </a:lnTo>
                  <a:close/>
                  <a:moveTo>
                    <a:pt x="16" y="27"/>
                  </a:moveTo>
                  <a:lnTo>
                    <a:pt x="27" y="27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5336" y="331"/>
              <a:ext cx="272" cy="5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</p:grpSp>
      <p:sp>
        <p:nvSpPr>
          <p:cNvPr id="1048" name="Freeform 24"/>
          <p:cNvSpPr>
            <a:spLocks noChangeArrowheads="1"/>
          </p:cNvSpPr>
          <p:nvPr/>
        </p:nvSpPr>
        <p:spPr bwMode="auto">
          <a:xfrm>
            <a:off x="8470900" y="531813"/>
            <a:ext cx="43180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2" y="0"/>
              </a:cxn>
              <a:cxn ang="0">
                <a:pos x="0" y="0"/>
              </a:cxn>
            </a:cxnLst>
            <a:rect l="0" t="0" r="r" b="b"/>
            <a:pathLst>
              <a:path w="272">
                <a:moveTo>
                  <a:pt x="0" y="0"/>
                </a:moveTo>
                <a:lnTo>
                  <a:pt x="2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-112713"/>
            <a:ext cx="7758112" cy="1066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das Format des Titeltextes zu bearbeiten</a:t>
            </a: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3" y="908050"/>
            <a:ext cx="8904287" cy="5470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Gliederungstextes zu bearbeiten</a:t>
            </a:r>
          </a:p>
          <a:p>
            <a:pPr lvl="1"/>
            <a:r>
              <a:rPr lang="en-GB" smtClean="0"/>
              <a:t>Zweite Gliederungsebene</a:t>
            </a:r>
          </a:p>
          <a:p>
            <a:pPr lvl="2"/>
            <a:r>
              <a:rPr lang="en-GB" smtClean="0"/>
              <a:t>Dritte Gliederungsebene</a:t>
            </a:r>
          </a:p>
          <a:p>
            <a:pPr lvl="3"/>
            <a:r>
              <a:rPr lang="en-GB" smtClean="0"/>
              <a:t>Vierte Gliederungsebene</a:t>
            </a:r>
          </a:p>
          <a:p>
            <a:pPr lvl="4"/>
            <a:r>
              <a:rPr lang="en-GB" smtClean="0"/>
              <a:t>Fünfte Gliederungsebene</a:t>
            </a:r>
          </a:p>
          <a:p>
            <a:pPr lvl="4"/>
            <a:r>
              <a:rPr lang="en-GB" smtClean="0"/>
              <a:t>Sechste Gliederungsebene</a:t>
            </a:r>
          </a:p>
          <a:p>
            <a:pPr lvl="4"/>
            <a:r>
              <a:rPr lang="en-GB" smtClean="0"/>
              <a:t>Siebente Gliederungsebene</a:t>
            </a:r>
          </a:p>
          <a:p>
            <a:pPr lvl="4"/>
            <a:r>
              <a:rPr lang="en-GB" smtClean="0"/>
              <a:t>Achte Gliederungsebene</a:t>
            </a:r>
          </a:p>
          <a:p>
            <a:pPr lvl="4"/>
            <a:r>
              <a:rPr lang="en-GB" smtClean="0"/>
              <a:t>Neunte Gliederungsebene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ftr"/>
          </p:nvPr>
        </p:nvSpPr>
        <p:spPr bwMode="auto">
          <a:xfrm>
            <a:off x="115888" y="6511925"/>
            <a:ext cx="3757612" cy="29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4030663" y="6505575"/>
            <a:ext cx="1076325" cy="30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fld id="{DFA69AA8-2958-48AC-A11D-652D8578A2FA}" type="slidenum">
              <a:rPr lang="de-AT"/>
              <a:pPr/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dt="0"/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2pPr>
      <a:lvl3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3pPr>
      <a:lvl4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4pPr>
      <a:lvl5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9pPr>
    </p:titleStyle>
    <p:bodyStyle>
      <a:lvl1pPr marL="357188" indent="-357188" algn="l" defTabSz="449263" rtl="0" fontAlgn="base">
        <a:spcBef>
          <a:spcPts val="8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3"/>
        </a:buBlip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896938" indent="-357188" algn="l" defTabSz="449263" rtl="0" fontAlgn="base">
        <a:spcBef>
          <a:spcPts val="750"/>
        </a:spcBef>
        <a:spcAft>
          <a:spcPct val="0"/>
        </a:spcAft>
        <a:buClr>
          <a:srgbClr val="2AA3D8"/>
        </a:buClr>
        <a:buSzPct val="141000"/>
        <a:buFont typeface="Arial" charset="0"/>
        <a:buBlip>
          <a:blip r:embed="rId14"/>
        </a:buBlip>
        <a:defRPr sz="3000">
          <a:solidFill>
            <a:srgbClr val="000000"/>
          </a:solidFill>
          <a:latin typeface="+mn-lt"/>
          <a:ea typeface="+mn-ea"/>
        </a:defRPr>
      </a:lvl2pPr>
      <a:lvl3pPr marL="1343025" indent="-266700" algn="l" defTabSz="449263" rtl="0" fontAlgn="base">
        <a:spcBef>
          <a:spcPts val="700"/>
        </a:spcBef>
        <a:spcAft>
          <a:spcPct val="0"/>
        </a:spcAft>
        <a:buClr>
          <a:srgbClr val="2AA3D8"/>
        </a:buClr>
        <a:buSzPct val="89000"/>
        <a:buFont typeface="Arial" charset="0"/>
        <a:buBlip>
          <a:blip r:embed="rId13"/>
        </a:buBlip>
        <a:defRPr sz="2800">
          <a:solidFill>
            <a:srgbClr val="000000"/>
          </a:solidFill>
          <a:latin typeface="+mn-lt"/>
          <a:ea typeface="+mn-ea"/>
        </a:defRPr>
      </a:lvl3pPr>
      <a:lvl4pPr marL="1789113" indent="-266700" algn="l" defTabSz="449263" rtl="0" fontAlgn="base">
        <a:spcBef>
          <a:spcPts val="650"/>
        </a:spcBef>
        <a:spcAft>
          <a:spcPct val="0"/>
        </a:spcAft>
        <a:buClr>
          <a:srgbClr val="2AA3D8"/>
        </a:buClr>
        <a:buSzPct val="105000"/>
        <a:buFont typeface="Arial" charset="0"/>
        <a:buBlip>
          <a:blip r:embed="rId14"/>
        </a:buBlip>
        <a:defRPr sz="2600">
          <a:solidFill>
            <a:srgbClr val="000000"/>
          </a:solidFill>
          <a:latin typeface="+mn-lt"/>
          <a:ea typeface="+mn-ea"/>
        </a:defRPr>
      </a:lvl4pPr>
      <a:lvl5pPr marL="22367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3"/>
        </a:buBlip>
        <a:defRPr sz="2400">
          <a:solidFill>
            <a:srgbClr val="000000"/>
          </a:solidFill>
          <a:latin typeface="+mn-lt"/>
          <a:ea typeface="+mn-ea"/>
        </a:defRPr>
      </a:lvl5pPr>
      <a:lvl6pPr marL="26939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3"/>
        </a:buBlip>
        <a:defRPr sz="2400">
          <a:solidFill>
            <a:srgbClr val="000000"/>
          </a:solidFill>
          <a:latin typeface="+mn-lt"/>
          <a:ea typeface="+mn-ea"/>
        </a:defRPr>
      </a:lvl6pPr>
      <a:lvl7pPr marL="31511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3"/>
        </a:buBlip>
        <a:defRPr sz="2400">
          <a:solidFill>
            <a:srgbClr val="000000"/>
          </a:solidFill>
          <a:latin typeface="+mn-lt"/>
          <a:ea typeface="+mn-ea"/>
        </a:defRPr>
      </a:lvl7pPr>
      <a:lvl8pPr marL="36083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3"/>
        </a:buBlip>
        <a:defRPr sz="2400">
          <a:solidFill>
            <a:srgbClr val="000000"/>
          </a:solidFill>
          <a:latin typeface="+mn-lt"/>
          <a:ea typeface="+mn-ea"/>
        </a:defRPr>
      </a:lvl8pPr>
      <a:lvl9pPr marL="40655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3"/>
        </a:buBlip>
        <a:defRPr sz="24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8693150" y="6327775"/>
            <a:ext cx="360363" cy="404813"/>
            <a:chOff x="5476" y="3986"/>
            <a:chExt cx="227" cy="255"/>
          </a:xfrm>
        </p:grpSpPr>
        <p:sp>
          <p:nvSpPr>
            <p:cNvPr id="2050" name="Freeform 2"/>
            <p:cNvSpPr>
              <a:spLocks noChangeArrowheads="1"/>
            </p:cNvSpPr>
            <p:nvPr/>
          </p:nvSpPr>
          <p:spPr bwMode="auto">
            <a:xfrm>
              <a:off x="5476" y="3986"/>
              <a:ext cx="204" cy="256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1" name="Freeform 3"/>
            <p:cNvSpPr>
              <a:spLocks noChangeArrowheads="1"/>
            </p:cNvSpPr>
            <p:nvPr/>
          </p:nvSpPr>
          <p:spPr bwMode="auto">
            <a:xfrm>
              <a:off x="5476" y="3986"/>
              <a:ext cx="127" cy="256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2" name="Freeform 4"/>
            <p:cNvSpPr>
              <a:spLocks noChangeArrowheads="1"/>
            </p:cNvSpPr>
            <p:nvPr/>
          </p:nvSpPr>
          <p:spPr bwMode="auto">
            <a:xfrm>
              <a:off x="5579" y="4035"/>
              <a:ext cx="101" cy="206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3" name="Freeform 5"/>
            <p:cNvSpPr>
              <a:spLocks noChangeArrowheads="1"/>
            </p:cNvSpPr>
            <p:nvPr/>
          </p:nvSpPr>
          <p:spPr bwMode="auto">
            <a:xfrm>
              <a:off x="5653" y="3997"/>
              <a:ext cx="24" cy="2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4" name="Freeform 6"/>
            <p:cNvSpPr>
              <a:spLocks noChangeArrowheads="1"/>
            </p:cNvSpPr>
            <p:nvPr/>
          </p:nvSpPr>
          <p:spPr bwMode="auto">
            <a:xfrm>
              <a:off x="5653" y="3997"/>
              <a:ext cx="24" cy="2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5" name="Freeform 7"/>
            <p:cNvSpPr>
              <a:spLocks noChangeArrowheads="1"/>
            </p:cNvSpPr>
            <p:nvPr/>
          </p:nvSpPr>
          <p:spPr bwMode="auto">
            <a:xfrm>
              <a:off x="5666" y="4004"/>
              <a:ext cx="9" cy="14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6" name="Freeform 8"/>
            <p:cNvSpPr>
              <a:spLocks noChangeArrowheads="1"/>
            </p:cNvSpPr>
            <p:nvPr/>
          </p:nvSpPr>
          <p:spPr bwMode="auto">
            <a:xfrm>
              <a:off x="5547" y="4132"/>
              <a:ext cx="102" cy="85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57" name="Freeform 9"/>
            <p:cNvSpPr>
              <a:spLocks noChangeArrowheads="1"/>
            </p:cNvSpPr>
            <p:nvPr/>
          </p:nvSpPr>
          <p:spPr bwMode="auto">
            <a:xfrm>
              <a:off x="5682" y="4186"/>
              <a:ext cx="22" cy="21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</p:grp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8691563" y="85725"/>
            <a:ext cx="334962" cy="6119813"/>
            <a:chOff x="5475" y="54"/>
            <a:chExt cx="211" cy="3855"/>
          </a:xfrm>
        </p:grpSpPr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5633" y="53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5527" y="53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5633" y="582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2" name="Rectangle 14"/>
            <p:cNvSpPr>
              <a:spLocks noChangeArrowheads="1"/>
            </p:cNvSpPr>
            <p:nvPr/>
          </p:nvSpPr>
          <p:spPr bwMode="auto">
            <a:xfrm>
              <a:off x="5475" y="582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5633" y="635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5581" y="635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5633" y="688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5581" y="582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5527" y="688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8" name="Rectangle 20"/>
            <p:cNvSpPr>
              <a:spLocks noChangeArrowheads="1"/>
            </p:cNvSpPr>
            <p:nvPr/>
          </p:nvSpPr>
          <p:spPr bwMode="auto">
            <a:xfrm>
              <a:off x="5475" y="688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69" name="Rectangle 21"/>
            <p:cNvSpPr>
              <a:spLocks noChangeArrowheads="1"/>
            </p:cNvSpPr>
            <p:nvPr/>
          </p:nvSpPr>
          <p:spPr bwMode="auto">
            <a:xfrm>
              <a:off x="5633" y="741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0" name="Rectangle 22"/>
            <p:cNvSpPr>
              <a:spLocks noChangeArrowheads="1"/>
            </p:cNvSpPr>
            <p:nvPr/>
          </p:nvSpPr>
          <p:spPr bwMode="auto">
            <a:xfrm>
              <a:off x="5581" y="741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1" name="Rectangle 23"/>
            <p:cNvSpPr>
              <a:spLocks noChangeArrowheads="1"/>
            </p:cNvSpPr>
            <p:nvPr/>
          </p:nvSpPr>
          <p:spPr bwMode="auto">
            <a:xfrm>
              <a:off x="5527" y="79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5633" y="79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3" name="Rectangle 25"/>
            <p:cNvSpPr>
              <a:spLocks noChangeArrowheads="1"/>
            </p:cNvSpPr>
            <p:nvPr/>
          </p:nvSpPr>
          <p:spPr bwMode="auto">
            <a:xfrm>
              <a:off x="5633" y="847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5581" y="847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5" name="Rectangle 27"/>
            <p:cNvSpPr>
              <a:spLocks noChangeArrowheads="1"/>
            </p:cNvSpPr>
            <p:nvPr/>
          </p:nvSpPr>
          <p:spPr bwMode="auto">
            <a:xfrm>
              <a:off x="5475" y="847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6" name="Rectangle 28"/>
            <p:cNvSpPr>
              <a:spLocks noChangeArrowheads="1"/>
            </p:cNvSpPr>
            <p:nvPr/>
          </p:nvSpPr>
          <p:spPr bwMode="auto">
            <a:xfrm>
              <a:off x="5633" y="899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5581" y="899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8" name="Rectangle 30"/>
            <p:cNvSpPr>
              <a:spLocks noChangeArrowheads="1"/>
            </p:cNvSpPr>
            <p:nvPr/>
          </p:nvSpPr>
          <p:spPr bwMode="auto">
            <a:xfrm>
              <a:off x="5527" y="899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79" name="Rectangle 31"/>
            <p:cNvSpPr>
              <a:spLocks noChangeArrowheads="1"/>
            </p:cNvSpPr>
            <p:nvPr/>
          </p:nvSpPr>
          <p:spPr bwMode="auto">
            <a:xfrm>
              <a:off x="5633" y="953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5581" y="953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1" name="Rectangle 33"/>
            <p:cNvSpPr>
              <a:spLocks noChangeArrowheads="1"/>
            </p:cNvSpPr>
            <p:nvPr/>
          </p:nvSpPr>
          <p:spPr bwMode="auto">
            <a:xfrm>
              <a:off x="5475" y="953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2" name="Rectangle 34"/>
            <p:cNvSpPr>
              <a:spLocks noChangeArrowheads="1"/>
            </p:cNvSpPr>
            <p:nvPr/>
          </p:nvSpPr>
          <p:spPr bwMode="auto">
            <a:xfrm>
              <a:off x="5633" y="1005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5527" y="1005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4" name="Rectangle 36"/>
            <p:cNvSpPr>
              <a:spLocks noChangeArrowheads="1"/>
            </p:cNvSpPr>
            <p:nvPr/>
          </p:nvSpPr>
          <p:spPr bwMode="auto">
            <a:xfrm>
              <a:off x="5633" y="1057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5581" y="1057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5475" y="1057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7" name="Rectangle 39"/>
            <p:cNvSpPr>
              <a:spLocks noChangeArrowheads="1"/>
            </p:cNvSpPr>
            <p:nvPr/>
          </p:nvSpPr>
          <p:spPr bwMode="auto">
            <a:xfrm>
              <a:off x="5633" y="1111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8" name="Rectangle 40"/>
            <p:cNvSpPr>
              <a:spLocks noChangeArrowheads="1"/>
            </p:cNvSpPr>
            <p:nvPr/>
          </p:nvSpPr>
          <p:spPr bwMode="auto">
            <a:xfrm>
              <a:off x="5581" y="1111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89" name="Rectangle 41"/>
            <p:cNvSpPr>
              <a:spLocks noChangeArrowheads="1"/>
            </p:cNvSpPr>
            <p:nvPr/>
          </p:nvSpPr>
          <p:spPr bwMode="auto">
            <a:xfrm>
              <a:off x="5633" y="116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0" name="Rectangle 42"/>
            <p:cNvSpPr>
              <a:spLocks noChangeArrowheads="1"/>
            </p:cNvSpPr>
            <p:nvPr/>
          </p:nvSpPr>
          <p:spPr bwMode="auto">
            <a:xfrm>
              <a:off x="5527" y="116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1" name="Rectangle 43"/>
            <p:cNvSpPr>
              <a:spLocks noChangeArrowheads="1"/>
            </p:cNvSpPr>
            <p:nvPr/>
          </p:nvSpPr>
          <p:spPr bwMode="auto">
            <a:xfrm>
              <a:off x="5633" y="1217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2" name="Rectangle 44"/>
            <p:cNvSpPr>
              <a:spLocks noChangeArrowheads="1"/>
            </p:cNvSpPr>
            <p:nvPr/>
          </p:nvSpPr>
          <p:spPr bwMode="auto">
            <a:xfrm>
              <a:off x="5581" y="1217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3" name="Rectangle 45"/>
            <p:cNvSpPr>
              <a:spLocks noChangeArrowheads="1"/>
            </p:cNvSpPr>
            <p:nvPr/>
          </p:nvSpPr>
          <p:spPr bwMode="auto">
            <a:xfrm>
              <a:off x="5527" y="1217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4" name="Rectangle 46"/>
            <p:cNvSpPr>
              <a:spLocks noChangeArrowheads="1"/>
            </p:cNvSpPr>
            <p:nvPr/>
          </p:nvSpPr>
          <p:spPr bwMode="auto">
            <a:xfrm>
              <a:off x="5633" y="1269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5" name="Rectangle 47"/>
            <p:cNvSpPr>
              <a:spLocks noChangeArrowheads="1"/>
            </p:cNvSpPr>
            <p:nvPr/>
          </p:nvSpPr>
          <p:spPr bwMode="auto">
            <a:xfrm>
              <a:off x="5581" y="1269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6" name="Rectangle 48"/>
            <p:cNvSpPr>
              <a:spLocks noChangeArrowheads="1"/>
            </p:cNvSpPr>
            <p:nvPr/>
          </p:nvSpPr>
          <p:spPr bwMode="auto">
            <a:xfrm>
              <a:off x="5475" y="1269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7" name="Rectangle 49"/>
            <p:cNvSpPr>
              <a:spLocks noChangeArrowheads="1"/>
            </p:cNvSpPr>
            <p:nvPr/>
          </p:nvSpPr>
          <p:spPr bwMode="auto">
            <a:xfrm>
              <a:off x="5633" y="1323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>
              <a:off x="5527" y="1323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099" name="Rectangle 51"/>
            <p:cNvSpPr>
              <a:spLocks noChangeArrowheads="1"/>
            </p:cNvSpPr>
            <p:nvPr/>
          </p:nvSpPr>
          <p:spPr bwMode="auto">
            <a:xfrm>
              <a:off x="5633" y="1375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0" name="Rectangle 52"/>
            <p:cNvSpPr>
              <a:spLocks noChangeArrowheads="1"/>
            </p:cNvSpPr>
            <p:nvPr/>
          </p:nvSpPr>
          <p:spPr bwMode="auto">
            <a:xfrm>
              <a:off x="5581" y="1375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5527" y="1375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5633" y="1427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3" name="Rectangle 55"/>
            <p:cNvSpPr>
              <a:spLocks noChangeArrowheads="1"/>
            </p:cNvSpPr>
            <p:nvPr/>
          </p:nvSpPr>
          <p:spPr bwMode="auto">
            <a:xfrm>
              <a:off x="5581" y="1427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4" name="Rectangle 56"/>
            <p:cNvSpPr>
              <a:spLocks noChangeArrowheads="1"/>
            </p:cNvSpPr>
            <p:nvPr/>
          </p:nvSpPr>
          <p:spPr bwMode="auto">
            <a:xfrm>
              <a:off x="5633" y="1481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5" name="Rectangle 57"/>
            <p:cNvSpPr>
              <a:spLocks noChangeArrowheads="1"/>
            </p:cNvSpPr>
            <p:nvPr/>
          </p:nvSpPr>
          <p:spPr bwMode="auto">
            <a:xfrm>
              <a:off x="5581" y="1481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6" name="Rectangle 58"/>
            <p:cNvSpPr>
              <a:spLocks noChangeArrowheads="1"/>
            </p:cNvSpPr>
            <p:nvPr/>
          </p:nvSpPr>
          <p:spPr bwMode="auto">
            <a:xfrm>
              <a:off x="5527" y="1481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>
              <a:off x="5633" y="1533"/>
              <a:ext cx="54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8" name="Rectangle 60"/>
            <p:cNvSpPr>
              <a:spLocks noChangeArrowheads="1"/>
            </p:cNvSpPr>
            <p:nvPr/>
          </p:nvSpPr>
          <p:spPr bwMode="auto">
            <a:xfrm>
              <a:off x="5475" y="1533"/>
              <a:ext cx="52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09" name="Rectangle 61"/>
            <p:cNvSpPr>
              <a:spLocks noChangeArrowheads="1"/>
            </p:cNvSpPr>
            <p:nvPr/>
          </p:nvSpPr>
          <p:spPr bwMode="auto">
            <a:xfrm>
              <a:off x="5633" y="1586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0" name="Rectangle 62"/>
            <p:cNvSpPr>
              <a:spLocks noChangeArrowheads="1"/>
            </p:cNvSpPr>
            <p:nvPr/>
          </p:nvSpPr>
          <p:spPr bwMode="auto">
            <a:xfrm>
              <a:off x="5581" y="1586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1" name="Rectangle 63"/>
            <p:cNvSpPr>
              <a:spLocks noChangeArrowheads="1"/>
            </p:cNvSpPr>
            <p:nvPr/>
          </p:nvSpPr>
          <p:spPr bwMode="auto">
            <a:xfrm>
              <a:off x="5527" y="1586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2" name="Rectangle 64"/>
            <p:cNvSpPr>
              <a:spLocks noChangeArrowheads="1"/>
            </p:cNvSpPr>
            <p:nvPr/>
          </p:nvSpPr>
          <p:spPr bwMode="auto">
            <a:xfrm>
              <a:off x="5633" y="1639"/>
              <a:ext cx="54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3" name="Rectangle 65"/>
            <p:cNvSpPr>
              <a:spLocks noChangeArrowheads="1"/>
            </p:cNvSpPr>
            <p:nvPr/>
          </p:nvSpPr>
          <p:spPr bwMode="auto">
            <a:xfrm>
              <a:off x="5633" y="1692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4" name="Rectangle 66"/>
            <p:cNvSpPr>
              <a:spLocks noChangeArrowheads="1"/>
            </p:cNvSpPr>
            <p:nvPr/>
          </p:nvSpPr>
          <p:spPr bwMode="auto">
            <a:xfrm>
              <a:off x="5581" y="1692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5" name="Rectangle 67"/>
            <p:cNvSpPr>
              <a:spLocks noChangeArrowheads="1"/>
            </p:cNvSpPr>
            <p:nvPr/>
          </p:nvSpPr>
          <p:spPr bwMode="auto">
            <a:xfrm>
              <a:off x="5527" y="1692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6" name="Rectangle 68"/>
            <p:cNvSpPr>
              <a:spLocks noChangeArrowheads="1"/>
            </p:cNvSpPr>
            <p:nvPr/>
          </p:nvSpPr>
          <p:spPr bwMode="auto">
            <a:xfrm>
              <a:off x="5633" y="1744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7" name="Rectangle 69"/>
            <p:cNvSpPr>
              <a:spLocks noChangeArrowheads="1"/>
            </p:cNvSpPr>
            <p:nvPr/>
          </p:nvSpPr>
          <p:spPr bwMode="auto">
            <a:xfrm>
              <a:off x="5581" y="1744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8" name="Rectangle 70"/>
            <p:cNvSpPr>
              <a:spLocks noChangeArrowheads="1"/>
            </p:cNvSpPr>
            <p:nvPr/>
          </p:nvSpPr>
          <p:spPr bwMode="auto">
            <a:xfrm>
              <a:off x="5527" y="1744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19" name="Rectangle 71"/>
            <p:cNvSpPr>
              <a:spLocks noChangeArrowheads="1"/>
            </p:cNvSpPr>
            <p:nvPr/>
          </p:nvSpPr>
          <p:spPr bwMode="auto">
            <a:xfrm>
              <a:off x="5633" y="1798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0" name="Rectangle 72"/>
            <p:cNvSpPr>
              <a:spLocks noChangeArrowheads="1"/>
            </p:cNvSpPr>
            <p:nvPr/>
          </p:nvSpPr>
          <p:spPr bwMode="auto">
            <a:xfrm>
              <a:off x="5527" y="185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1" name="Rectangle 73"/>
            <p:cNvSpPr>
              <a:spLocks noChangeArrowheads="1"/>
            </p:cNvSpPr>
            <p:nvPr/>
          </p:nvSpPr>
          <p:spPr bwMode="auto">
            <a:xfrm>
              <a:off x="5475" y="1798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2" name="Rectangle 74"/>
            <p:cNvSpPr>
              <a:spLocks noChangeArrowheads="1"/>
            </p:cNvSpPr>
            <p:nvPr/>
          </p:nvSpPr>
          <p:spPr bwMode="auto">
            <a:xfrm>
              <a:off x="5633" y="185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3" name="Rectangle 75"/>
            <p:cNvSpPr>
              <a:spLocks noChangeArrowheads="1"/>
            </p:cNvSpPr>
            <p:nvPr/>
          </p:nvSpPr>
          <p:spPr bwMode="auto">
            <a:xfrm>
              <a:off x="5633" y="1902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4" name="Rectangle 76"/>
            <p:cNvSpPr>
              <a:spLocks noChangeArrowheads="1"/>
            </p:cNvSpPr>
            <p:nvPr/>
          </p:nvSpPr>
          <p:spPr bwMode="auto">
            <a:xfrm>
              <a:off x="5581" y="1902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5" name="Rectangle 77"/>
            <p:cNvSpPr>
              <a:spLocks noChangeArrowheads="1"/>
            </p:cNvSpPr>
            <p:nvPr/>
          </p:nvSpPr>
          <p:spPr bwMode="auto">
            <a:xfrm>
              <a:off x="5633" y="2432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6" name="Rectangle 78"/>
            <p:cNvSpPr>
              <a:spLocks noChangeArrowheads="1"/>
            </p:cNvSpPr>
            <p:nvPr/>
          </p:nvSpPr>
          <p:spPr bwMode="auto">
            <a:xfrm>
              <a:off x="5581" y="2432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7" name="Rectangle 79"/>
            <p:cNvSpPr>
              <a:spLocks noChangeArrowheads="1"/>
            </p:cNvSpPr>
            <p:nvPr/>
          </p:nvSpPr>
          <p:spPr bwMode="auto">
            <a:xfrm>
              <a:off x="5527" y="2432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8" name="Rectangle 80"/>
            <p:cNvSpPr>
              <a:spLocks noChangeArrowheads="1"/>
            </p:cNvSpPr>
            <p:nvPr/>
          </p:nvSpPr>
          <p:spPr bwMode="auto">
            <a:xfrm>
              <a:off x="5633" y="2484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29" name="Rectangle 81"/>
            <p:cNvSpPr>
              <a:spLocks noChangeArrowheads="1"/>
            </p:cNvSpPr>
            <p:nvPr/>
          </p:nvSpPr>
          <p:spPr bwMode="auto">
            <a:xfrm>
              <a:off x="5581" y="2484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0" name="Rectangle 82"/>
            <p:cNvSpPr>
              <a:spLocks noChangeArrowheads="1"/>
            </p:cNvSpPr>
            <p:nvPr/>
          </p:nvSpPr>
          <p:spPr bwMode="auto">
            <a:xfrm>
              <a:off x="5633" y="2538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1" name="Rectangle 83"/>
            <p:cNvSpPr>
              <a:spLocks noChangeArrowheads="1"/>
            </p:cNvSpPr>
            <p:nvPr/>
          </p:nvSpPr>
          <p:spPr bwMode="auto">
            <a:xfrm>
              <a:off x="5527" y="2538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2" name="Rectangle 84"/>
            <p:cNvSpPr>
              <a:spLocks noChangeArrowheads="1"/>
            </p:cNvSpPr>
            <p:nvPr/>
          </p:nvSpPr>
          <p:spPr bwMode="auto">
            <a:xfrm>
              <a:off x="5633" y="2590"/>
              <a:ext cx="54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3" name="Rectangle 85"/>
            <p:cNvSpPr>
              <a:spLocks noChangeArrowheads="1"/>
            </p:cNvSpPr>
            <p:nvPr/>
          </p:nvSpPr>
          <p:spPr bwMode="auto">
            <a:xfrm>
              <a:off x="5581" y="2590"/>
              <a:ext cx="52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4" name="Rectangle 86"/>
            <p:cNvSpPr>
              <a:spLocks noChangeArrowheads="1"/>
            </p:cNvSpPr>
            <p:nvPr/>
          </p:nvSpPr>
          <p:spPr bwMode="auto">
            <a:xfrm>
              <a:off x="5475" y="2590"/>
              <a:ext cx="52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5" name="Rectangle 87"/>
            <p:cNvSpPr>
              <a:spLocks noChangeArrowheads="1"/>
            </p:cNvSpPr>
            <p:nvPr/>
          </p:nvSpPr>
          <p:spPr bwMode="auto">
            <a:xfrm>
              <a:off x="5633" y="2643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6" name="Rectangle 88"/>
            <p:cNvSpPr>
              <a:spLocks noChangeArrowheads="1"/>
            </p:cNvSpPr>
            <p:nvPr/>
          </p:nvSpPr>
          <p:spPr bwMode="auto">
            <a:xfrm>
              <a:off x="5581" y="2643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7" name="Rectangle 89"/>
            <p:cNvSpPr>
              <a:spLocks noChangeArrowheads="1"/>
            </p:cNvSpPr>
            <p:nvPr/>
          </p:nvSpPr>
          <p:spPr bwMode="auto">
            <a:xfrm>
              <a:off x="5527" y="2643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8" name="Rectangle 90"/>
            <p:cNvSpPr>
              <a:spLocks noChangeArrowheads="1"/>
            </p:cNvSpPr>
            <p:nvPr/>
          </p:nvSpPr>
          <p:spPr bwMode="auto">
            <a:xfrm>
              <a:off x="5633" y="2695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39" name="Rectangle 91"/>
            <p:cNvSpPr>
              <a:spLocks noChangeArrowheads="1"/>
            </p:cNvSpPr>
            <p:nvPr/>
          </p:nvSpPr>
          <p:spPr bwMode="auto">
            <a:xfrm>
              <a:off x="5581" y="2695"/>
              <a:ext cx="52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0" name="Rectangle 92"/>
            <p:cNvSpPr>
              <a:spLocks noChangeArrowheads="1"/>
            </p:cNvSpPr>
            <p:nvPr/>
          </p:nvSpPr>
          <p:spPr bwMode="auto">
            <a:xfrm>
              <a:off x="5633" y="2748"/>
              <a:ext cx="54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1" name="Rectangle 93"/>
            <p:cNvSpPr>
              <a:spLocks noChangeArrowheads="1"/>
            </p:cNvSpPr>
            <p:nvPr/>
          </p:nvSpPr>
          <p:spPr bwMode="auto">
            <a:xfrm>
              <a:off x="5581" y="2748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2" name="Rectangle 94"/>
            <p:cNvSpPr>
              <a:spLocks noChangeArrowheads="1"/>
            </p:cNvSpPr>
            <p:nvPr/>
          </p:nvSpPr>
          <p:spPr bwMode="auto">
            <a:xfrm>
              <a:off x="5527" y="2748"/>
              <a:ext cx="54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3" name="Rectangle 95"/>
            <p:cNvSpPr>
              <a:spLocks noChangeArrowheads="1"/>
            </p:cNvSpPr>
            <p:nvPr/>
          </p:nvSpPr>
          <p:spPr bwMode="auto">
            <a:xfrm>
              <a:off x="5633" y="2801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4" name="Rectangle 96"/>
            <p:cNvSpPr>
              <a:spLocks noChangeArrowheads="1"/>
            </p:cNvSpPr>
            <p:nvPr/>
          </p:nvSpPr>
          <p:spPr bwMode="auto">
            <a:xfrm>
              <a:off x="5581" y="2801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5" name="Rectangle 97"/>
            <p:cNvSpPr>
              <a:spLocks noChangeArrowheads="1"/>
            </p:cNvSpPr>
            <p:nvPr/>
          </p:nvSpPr>
          <p:spPr bwMode="auto">
            <a:xfrm>
              <a:off x="5475" y="2801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6" name="Rectangle 98"/>
            <p:cNvSpPr>
              <a:spLocks noChangeArrowheads="1"/>
            </p:cNvSpPr>
            <p:nvPr/>
          </p:nvSpPr>
          <p:spPr bwMode="auto">
            <a:xfrm>
              <a:off x="5633" y="285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7" name="Rectangle 99"/>
            <p:cNvSpPr>
              <a:spLocks noChangeArrowheads="1"/>
            </p:cNvSpPr>
            <p:nvPr/>
          </p:nvSpPr>
          <p:spPr bwMode="auto">
            <a:xfrm>
              <a:off x="5527" y="2853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8" name="Rectangle 100"/>
            <p:cNvSpPr>
              <a:spLocks noChangeArrowheads="1"/>
            </p:cNvSpPr>
            <p:nvPr/>
          </p:nvSpPr>
          <p:spPr bwMode="auto">
            <a:xfrm>
              <a:off x="5633" y="2907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49" name="Rectangle 101"/>
            <p:cNvSpPr>
              <a:spLocks noChangeArrowheads="1"/>
            </p:cNvSpPr>
            <p:nvPr/>
          </p:nvSpPr>
          <p:spPr bwMode="auto">
            <a:xfrm>
              <a:off x="5581" y="2907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0" name="Rectangle 102"/>
            <p:cNvSpPr>
              <a:spLocks noChangeArrowheads="1"/>
            </p:cNvSpPr>
            <p:nvPr/>
          </p:nvSpPr>
          <p:spPr bwMode="auto">
            <a:xfrm>
              <a:off x="5475" y="2907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1" name="Rectangle 103"/>
            <p:cNvSpPr>
              <a:spLocks noChangeArrowheads="1"/>
            </p:cNvSpPr>
            <p:nvPr/>
          </p:nvSpPr>
          <p:spPr bwMode="auto">
            <a:xfrm>
              <a:off x="5633" y="2959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2" name="Rectangle 104"/>
            <p:cNvSpPr>
              <a:spLocks noChangeArrowheads="1"/>
            </p:cNvSpPr>
            <p:nvPr/>
          </p:nvSpPr>
          <p:spPr bwMode="auto">
            <a:xfrm>
              <a:off x="5581" y="2959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3" name="Rectangle 105"/>
            <p:cNvSpPr>
              <a:spLocks noChangeArrowheads="1"/>
            </p:cNvSpPr>
            <p:nvPr/>
          </p:nvSpPr>
          <p:spPr bwMode="auto">
            <a:xfrm>
              <a:off x="5527" y="2959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4" name="Rectangle 106"/>
            <p:cNvSpPr>
              <a:spLocks noChangeArrowheads="1"/>
            </p:cNvSpPr>
            <p:nvPr/>
          </p:nvSpPr>
          <p:spPr bwMode="auto">
            <a:xfrm>
              <a:off x="5633" y="3013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5" name="Rectangle 107"/>
            <p:cNvSpPr>
              <a:spLocks noChangeArrowheads="1"/>
            </p:cNvSpPr>
            <p:nvPr/>
          </p:nvSpPr>
          <p:spPr bwMode="auto">
            <a:xfrm>
              <a:off x="5475" y="3013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6" name="Rectangle 108"/>
            <p:cNvSpPr>
              <a:spLocks noChangeArrowheads="1"/>
            </p:cNvSpPr>
            <p:nvPr/>
          </p:nvSpPr>
          <p:spPr bwMode="auto">
            <a:xfrm>
              <a:off x="5633" y="3065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7" name="Rectangle 109"/>
            <p:cNvSpPr>
              <a:spLocks noChangeArrowheads="1"/>
            </p:cNvSpPr>
            <p:nvPr/>
          </p:nvSpPr>
          <p:spPr bwMode="auto">
            <a:xfrm>
              <a:off x="5581" y="3065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8" name="Rectangle 110"/>
            <p:cNvSpPr>
              <a:spLocks noChangeArrowheads="1"/>
            </p:cNvSpPr>
            <p:nvPr/>
          </p:nvSpPr>
          <p:spPr bwMode="auto">
            <a:xfrm>
              <a:off x="5527" y="3065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59" name="Rectangle 111"/>
            <p:cNvSpPr>
              <a:spLocks noChangeArrowheads="1"/>
            </p:cNvSpPr>
            <p:nvPr/>
          </p:nvSpPr>
          <p:spPr bwMode="auto">
            <a:xfrm>
              <a:off x="5633" y="3117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0" name="Rectangle 112"/>
            <p:cNvSpPr>
              <a:spLocks noChangeArrowheads="1"/>
            </p:cNvSpPr>
            <p:nvPr/>
          </p:nvSpPr>
          <p:spPr bwMode="auto">
            <a:xfrm>
              <a:off x="5581" y="3117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1" name="Rectangle 113"/>
            <p:cNvSpPr>
              <a:spLocks noChangeArrowheads="1"/>
            </p:cNvSpPr>
            <p:nvPr/>
          </p:nvSpPr>
          <p:spPr bwMode="auto">
            <a:xfrm>
              <a:off x="5633" y="3171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2" name="Rectangle 114"/>
            <p:cNvSpPr>
              <a:spLocks noChangeArrowheads="1"/>
            </p:cNvSpPr>
            <p:nvPr/>
          </p:nvSpPr>
          <p:spPr bwMode="auto">
            <a:xfrm>
              <a:off x="5527" y="3171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3" name="Rectangle 115"/>
            <p:cNvSpPr>
              <a:spLocks noChangeArrowheads="1"/>
            </p:cNvSpPr>
            <p:nvPr/>
          </p:nvSpPr>
          <p:spPr bwMode="auto">
            <a:xfrm>
              <a:off x="5633" y="322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4" name="Rectangle 116"/>
            <p:cNvSpPr>
              <a:spLocks noChangeArrowheads="1"/>
            </p:cNvSpPr>
            <p:nvPr/>
          </p:nvSpPr>
          <p:spPr bwMode="auto">
            <a:xfrm>
              <a:off x="5581" y="3223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5" name="Rectangle 117"/>
            <p:cNvSpPr>
              <a:spLocks noChangeArrowheads="1"/>
            </p:cNvSpPr>
            <p:nvPr/>
          </p:nvSpPr>
          <p:spPr bwMode="auto">
            <a:xfrm>
              <a:off x="5475" y="3223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6" name="Rectangle 118"/>
            <p:cNvSpPr>
              <a:spLocks noChangeArrowheads="1"/>
            </p:cNvSpPr>
            <p:nvPr/>
          </p:nvSpPr>
          <p:spPr bwMode="auto">
            <a:xfrm>
              <a:off x="5633" y="3277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7" name="Rectangle 119"/>
            <p:cNvSpPr>
              <a:spLocks noChangeArrowheads="1"/>
            </p:cNvSpPr>
            <p:nvPr/>
          </p:nvSpPr>
          <p:spPr bwMode="auto">
            <a:xfrm>
              <a:off x="5581" y="3277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8" name="Rectangle 120"/>
            <p:cNvSpPr>
              <a:spLocks noChangeArrowheads="1"/>
            </p:cNvSpPr>
            <p:nvPr/>
          </p:nvSpPr>
          <p:spPr bwMode="auto">
            <a:xfrm>
              <a:off x="5527" y="3277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69" name="Rectangle 121"/>
            <p:cNvSpPr>
              <a:spLocks noChangeArrowheads="1"/>
            </p:cNvSpPr>
            <p:nvPr/>
          </p:nvSpPr>
          <p:spPr bwMode="auto">
            <a:xfrm>
              <a:off x="5633" y="3329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0" name="Rectangle 122"/>
            <p:cNvSpPr>
              <a:spLocks noChangeArrowheads="1"/>
            </p:cNvSpPr>
            <p:nvPr/>
          </p:nvSpPr>
          <p:spPr bwMode="auto">
            <a:xfrm>
              <a:off x="5581" y="3329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1" name="Rectangle 123"/>
            <p:cNvSpPr>
              <a:spLocks noChangeArrowheads="1"/>
            </p:cNvSpPr>
            <p:nvPr/>
          </p:nvSpPr>
          <p:spPr bwMode="auto">
            <a:xfrm>
              <a:off x="5475" y="3329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2" name="Rectangle 124"/>
            <p:cNvSpPr>
              <a:spLocks noChangeArrowheads="1"/>
            </p:cNvSpPr>
            <p:nvPr/>
          </p:nvSpPr>
          <p:spPr bwMode="auto">
            <a:xfrm>
              <a:off x="5633" y="3383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3" name="Rectangle 125"/>
            <p:cNvSpPr>
              <a:spLocks noChangeArrowheads="1"/>
            </p:cNvSpPr>
            <p:nvPr/>
          </p:nvSpPr>
          <p:spPr bwMode="auto">
            <a:xfrm>
              <a:off x="5581" y="3383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4" name="Rectangle 126"/>
            <p:cNvSpPr>
              <a:spLocks noChangeArrowheads="1"/>
            </p:cNvSpPr>
            <p:nvPr/>
          </p:nvSpPr>
          <p:spPr bwMode="auto">
            <a:xfrm>
              <a:off x="5527" y="3383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5" name="Rectangle 127"/>
            <p:cNvSpPr>
              <a:spLocks noChangeArrowheads="1"/>
            </p:cNvSpPr>
            <p:nvPr/>
          </p:nvSpPr>
          <p:spPr bwMode="auto">
            <a:xfrm>
              <a:off x="5633" y="3435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6" name="Rectangle 128"/>
            <p:cNvSpPr>
              <a:spLocks noChangeArrowheads="1"/>
            </p:cNvSpPr>
            <p:nvPr/>
          </p:nvSpPr>
          <p:spPr bwMode="auto">
            <a:xfrm>
              <a:off x="5633" y="3489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7" name="Rectangle 129"/>
            <p:cNvSpPr>
              <a:spLocks noChangeArrowheads="1"/>
            </p:cNvSpPr>
            <p:nvPr/>
          </p:nvSpPr>
          <p:spPr bwMode="auto">
            <a:xfrm>
              <a:off x="5581" y="3489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8" name="Rectangle 130"/>
            <p:cNvSpPr>
              <a:spLocks noChangeArrowheads="1"/>
            </p:cNvSpPr>
            <p:nvPr/>
          </p:nvSpPr>
          <p:spPr bwMode="auto">
            <a:xfrm>
              <a:off x="5527" y="3489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79" name="Rectangle 131"/>
            <p:cNvSpPr>
              <a:spLocks noChangeArrowheads="1"/>
            </p:cNvSpPr>
            <p:nvPr/>
          </p:nvSpPr>
          <p:spPr bwMode="auto">
            <a:xfrm>
              <a:off x="5633" y="3541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0" name="Rectangle 132"/>
            <p:cNvSpPr>
              <a:spLocks noChangeArrowheads="1"/>
            </p:cNvSpPr>
            <p:nvPr/>
          </p:nvSpPr>
          <p:spPr bwMode="auto">
            <a:xfrm>
              <a:off x="5581" y="3541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1" name="Rectangle 133"/>
            <p:cNvSpPr>
              <a:spLocks noChangeArrowheads="1"/>
            </p:cNvSpPr>
            <p:nvPr/>
          </p:nvSpPr>
          <p:spPr bwMode="auto">
            <a:xfrm>
              <a:off x="5475" y="3541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2" name="Rectangle 134"/>
            <p:cNvSpPr>
              <a:spLocks noChangeArrowheads="1"/>
            </p:cNvSpPr>
            <p:nvPr/>
          </p:nvSpPr>
          <p:spPr bwMode="auto">
            <a:xfrm>
              <a:off x="5633" y="3593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3" name="Rectangle 135"/>
            <p:cNvSpPr>
              <a:spLocks noChangeArrowheads="1"/>
            </p:cNvSpPr>
            <p:nvPr/>
          </p:nvSpPr>
          <p:spPr bwMode="auto">
            <a:xfrm>
              <a:off x="5527" y="3593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4" name="Rectangle 136"/>
            <p:cNvSpPr>
              <a:spLocks noChangeArrowheads="1"/>
            </p:cNvSpPr>
            <p:nvPr/>
          </p:nvSpPr>
          <p:spPr bwMode="auto">
            <a:xfrm>
              <a:off x="5633" y="3647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5" name="Rectangle 137"/>
            <p:cNvSpPr>
              <a:spLocks noChangeArrowheads="1"/>
            </p:cNvSpPr>
            <p:nvPr/>
          </p:nvSpPr>
          <p:spPr bwMode="auto">
            <a:xfrm>
              <a:off x="5581" y="3647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6" name="Rectangle 138"/>
            <p:cNvSpPr>
              <a:spLocks noChangeArrowheads="1"/>
            </p:cNvSpPr>
            <p:nvPr/>
          </p:nvSpPr>
          <p:spPr bwMode="auto">
            <a:xfrm>
              <a:off x="5475" y="3699"/>
              <a:ext cx="52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7" name="Rectangle 139"/>
            <p:cNvSpPr>
              <a:spLocks noChangeArrowheads="1"/>
            </p:cNvSpPr>
            <p:nvPr/>
          </p:nvSpPr>
          <p:spPr bwMode="auto">
            <a:xfrm>
              <a:off x="5633" y="3699"/>
              <a:ext cx="54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8" name="Rectangle 140"/>
            <p:cNvSpPr>
              <a:spLocks noChangeArrowheads="1"/>
            </p:cNvSpPr>
            <p:nvPr/>
          </p:nvSpPr>
          <p:spPr bwMode="auto">
            <a:xfrm>
              <a:off x="5581" y="3699"/>
              <a:ext cx="52" cy="53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89" name="Rectangle 141"/>
            <p:cNvSpPr>
              <a:spLocks noChangeArrowheads="1"/>
            </p:cNvSpPr>
            <p:nvPr/>
          </p:nvSpPr>
          <p:spPr bwMode="auto">
            <a:xfrm>
              <a:off x="5633" y="3752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0" name="Rectangle 142"/>
            <p:cNvSpPr>
              <a:spLocks noChangeArrowheads="1"/>
            </p:cNvSpPr>
            <p:nvPr/>
          </p:nvSpPr>
          <p:spPr bwMode="auto">
            <a:xfrm>
              <a:off x="5527" y="3752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1" name="Rectangle 143"/>
            <p:cNvSpPr>
              <a:spLocks noChangeArrowheads="1"/>
            </p:cNvSpPr>
            <p:nvPr/>
          </p:nvSpPr>
          <p:spPr bwMode="auto">
            <a:xfrm>
              <a:off x="5633" y="3804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2" name="Rectangle 144"/>
            <p:cNvSpPr>
              <a:spLocks noChangeArrowheads="1"/>
            </p:cNvSpPr>
            <p:nvPr/>
          </p:nvSpPr>
          <p:spPr bwMode="auto">
            <a:xfrm>
              <a:off x="5581" y="3804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3" name="Rectangle 145"/>
            <p:cNvSpPr>
              <a:spLocks noChangeArrowheads="1"/>
            </p:cNvSpPr>
            <p:nvPr/>
          </p:nvSpPr>
          <p:spPr bwMode="auto">
            <a:xfrm>
              <a:off x="5527" y="3804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4" name="Rectangle 146"/>
            <p:cNvSpPr>
              <a:spLocks noChangeArrowheads="1"/>
            </p:cNvSpPr>
            <p:nvPr/>
          </p:nvSpPr>
          <p:spPr bwMode="auto">
            <a:xfrm>
              <a:off x="5633" y="3858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5" name="Rectangle 147"/>
            <p:cNvSpPr>
              <a:spLocks noChangeArrowheads="1"/>
            </p:cNvSpPr>
            <p:nvPr/>
          </p:nvSpPr>
          <p:spPr bwMode="auto">
            <a:xfrm>
              <a:off x="5581" y="3858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6" name="Rectangle 148"/>
            <p:cNvSpPr>
              <a:spLocks noChangeArrowheads="1"/>
            </p:cNvSpPr>
            <p:nvPr/>
          </p:nvSpPr>
          <p:spPr bwMode="auto">
            <a:xfrm>
              <a:off x="5527" y="3858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7" name="Rectangle 149"/>
            <p:cNvSpPr>
              <a:spLocks noChangeArrowheads="1"/>
            </p:cNvSpPr>
            <p:nvPr/>
          </p:nvSpPr>
          <p:spPr bwMode="auto">
            <a:xfrm>
              <a:off x="5475" y="3858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8" name="Rectangle 150"/>
            <p:cNvSpPr>
              <a:spLocks noChangeArrowheads="1"/>
            </p:cNvSpPr>
            <p:nvPr/>
          </p:nvSpPr>
          <p:spPr bwMode="auto">
            <a:xfrm>
              <a:off x="5633" y="1956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199" name="Rectangle 151"/>
            <p:cNvSpPr>
              <a:spLocks noChangeArrowheads="1"/>
            </p:cNvSpPr>
            <p:nvPr/>
          </p:nvSpPr>
          <p:spPr bwMode="auto">
            <a:xfrm>
              <a:off x="5581" y="1956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0" name="Rectangle 152"/>
            <p:cNvSpPr>
              <a:spLocks noChangeArrowheads="1"/>
            </p:cNvSpPr>
            <p:nvPr/>
          </p:nvSpPr>
          <p:spPr bwMode="auto">
            <a:xfrm>
              <a:off x="5527" y="1956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1" name="Rectangle 153"/>
            <p:cNvSpPr>
              <a:spLocks noChangeArrowheads="1"/>
            </p:cNvSpPr>
            <p:nvPr/>
          </p:nvSpPr>
          <p:spPr bwMode="auto">
            <a:xfrm>
              <a:off x="5633" y="2008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2" name="Rectangle 154"/>
            <p:cNvSpPr>
              <a:spLocks noChangeArrowheads="1"/>
            </p:cNvSpPr>
            <p:nvPr/>
          </p:nvSpPr>
          <p:spPr bwMode="auto">
            <a:xfrm>
              <a:off x="5527" y="2114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3" name="Rectangle 155"/>
            <p:cNvSpPr>
              <a:spLocks noChangeArrowheads="1"/>
            </p:cNvSpPr>
            <p:nvPr/>
          </p:nvSpPr>
          <p:spPr bwMode="auto">
            <a:xfrm>
              <a:off x="5527" y="2008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4" name="Rectangle 156"/>
            <p:cNvSpPr>
              <a:spLocks noChangeArrowheads="1"/>
            </p:cNvSpPr>
            <p:nvPr/>
          </p:nvSpPr>
          <p:spPr bwMode="auto">
            <a:xfrm>
              <a:off x="5633" y="2062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5" name="Rectangle 157"/>
            <p:cNvSpPr>
              <a:spLocks noChangeArrowheads="1"/>
            </p:cNvSpPr>
            <p:nvPr/>
          </p:nvSpPr>
          <p:spPr bwMode="auto">
            <a:xfrm>
              <a:off x="5581" y="2062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6" name="Rectangle 158"/>
            <p:cNvSpPr>
              <a:spLocks noChangeArrowheads="1"/>
            </p:cNvSpPr>
            <p:nvPr/>
          </p:nvSpPr>
          <p:spPr bwMode="auto">
            <a:xfrm>
              <a:off x="5475" y="2062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7" name="Rectangle 159"/>
            <p:cNvSpPr>
              <a:spLocks noChangeArrowheads="1"/>
            </p:cNvSpPr>
            <p:nvPr/>
          </p:nvSpPr>
          <p:spPr bwMode="auto">
            <a:xfrm>
              <a:off x="5633" y="2114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8" name="Rectangle 160"/>
            <p:cNvSpPr>
              <a:spLocks noChangeArrowheads="1"/>
            </p:cNvSpPr>
            <p:nvPr/>
          </p:nvSpPr>
          <p:spPr bwMode="auto">
            <a:xfrm>
              <a:off x="5633" y="2168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09" name="Rectangle 161"/>
            <p:cNvSpPr>
              <a:spLocks noChangeArrowheads="1"/>
            </p:cNvSpPr>
            <p:nvPr/>
          </p:nvSpPr>
          <p:spPr bwMode="auto">
            <a:xfrm>
              <a:off x="5581" y="2168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0" name="Rectangle 162"/>
            <p:cNvSpPr>
              <a:spLocks noChangeArrowheads="1"/>
            </p:cNvSpPr>
            <p:nvPr/>
          </p:nvSpPr>
          <p:spPr bwMode="auto">
            <a:xfrm>
              <a:off x="5633" y="222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1" name="Rectangle 163"/>
            <p:cNvSpPr>
              <a:spLocks noChangeArrowheads="1"/>
            </p:cNvSpPr>
            <p:nvPr/>
          </p:nvSpPr>
          <p:spPr bwMode="auto">
            <a:xfrm>
              <a:off x="5581" y="2220"/>
              <a:ext cx="52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2" name="Rectangle 164"/>
            <p:cNvSpPr>
              <a:spLocks noChangeArrowheads="1"/>
            </p:cNvSpPr>
            <p:nvPr/>
          </p:nvSpPr>
          <p:spPr bwMode="auto">
            <a:xfrm>
              <a:off x="5527" y="222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3" name="Rectangle 165"/>
            <p:cNvSpPr>
              <a:spLocks noChangeArrowheads="1"/>
            </p:cNvSpPr>
            <p:nvPr/>
          </p:nvSpPr>
          <p:spPr bwMode="auto">
            <a:xfrm>
              <a:off x="5633" y="2272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4" name="Rectangle 166"/>
            <p:cNvSpPr>
              <a:spLocks noChangeArrowheads="1"/>
            </p:cNvSpPr>
            <p:nvPr/>
          </p:nvSpPr>
          <p:spPr bwMode="auto">
            <a:xfrm>
              <a:off x="5633" y="2326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5" name="Rectangle 167"/>
            <p:cNvSpPr>
              <a:spLocks noChangeArrowheads="1"/>
            </p:cNvSpPr>
            <p:nvPr/>
          </p:nvSpPr>
          <p:spPr bwMode="auto">
            <a:xfrm>
              <a:off x="5581" y="2272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6" name="Rectangle 168"/>
            <p:cNvSpPr>
              <a:spLocks noChangeArrowheads="1"/>
            </p:cNvSpPr>
            <p:nvPr/>
          </p:nvSpPr>
          <p:spPr bwMode="auto">
            <a:xfrm>
              <a:off x="5527" y="2326"/>
              <a:ext cx="54" cy="52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7" name="Rectangle 169"/>
            <p:cNvSpPr>
              <a:spLocks noChangeArrowheads="1"/>
            </p:cNvSpPr>
            <p:nvPr/>
          </p:nvSpPr>
          <p:spPr bwMode="auto">
            <a:xfrm>
              <a:off x="5633" y="2378"/>
              <a:ext cx="54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8" name="Rectangle 170"/>
            <p:cNvSpPr>
              <a:spLocks noChangeArrowheads="1"/>
            </p:cNvSpPr>
            <p:nvPr/>
          </p:nvSpPr>
          <p:spPr bwMode="auto">
            <a:xfrm>
              <a:off x="5581" y="2378"/>
              <a:ext cx="52" cy="54"/>
            </a:xfrm>
            <a:prstGeom prst="rect">
              <a:avLst/>
            </a:prstGeom>
            <a:solidFill>
              <a:srgbClr val="C32D9B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19" name="Rectangle 171"/>
            <p:cNvSpPr>
              <a:spLocks noChangeArrowheads="1"/>
            </p:cNvSpPr>
            <p:nvPr/>
          </p:nvSpPr>
          <p:spPr bwMode="auto">
            <a:xfrm>
              <a:off x="5475" y="2378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0" name="Rectangle 172"/>
            <p:cNvSpPr>
              <a:spLocks noChangeArrowheads="1"/>
            </p:cNvSpPr>
            <p:nvPr/>
          </p:nvSpPr>
          <p:spPr bwMode="auto">
            <a:xfrm>
              <a:off x="5581" y="1798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1" name="Rectangle 173"/>
            <p:cNvSpPr>
              <a:spLocks noChangeArrowheads="1"/>
            </p:cNvSpPr>
            <p:nvPr/>
          </p:nvSpPr>
          <p:spPr bwMode="auto">
            <a:xfrm>
              <a:off x="5581" y="477"/>
              <a:ext cx="52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2" name="Rectangle 174"/>
            <p:cNvSpPr>
              <a:spLocks noChangeArrowheads="1"/>
            </p:cNvSpPr>
            <p:nvPr/>
          </p:nvSpPr>
          <p:spPr bwMode="auto">
            <a:xfrm>
              <a:off x="5633" y="477"/>
              <a:ext cx="54" cy="53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3" name="Rectangle 175"/>
            <p:cNvSpPr>
              <a:spLocks noChangeArrowheads="1"/>
            </p:cNvSpPr>
            <p:nvPr/>
          </p:nvSpPr>
          <p:spPr bwMode="auto">
            <a:xfrm>
              <a:off x="5527" y="424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4" name="Rectangle 176"/>
            <p:cNvSpPr>
              <a:spLocks noChangeArrowheads="1"/>
            </p:cNvSpPr>
            <p:nvPr/>
          </p:nvSpPr>
          <p:spPr bwMode="auto">
            <a:xfrm>
              <a:off x="5581" y="424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5" name="Rectangle 177"/>
            <p:cNvSpPr>
              <a:spLocks noChangeArrowheads="1"/>
            </p:cNvSpPr>
            <p:nvPr/>
          </p:nvSpPr>
          <p:spPr bwMode="auto">
            <a:xfrm>
              <a:off x="5633" y="424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6" name="Rectangle 178"/>
            <p:cNvSpPr>
              <a:spLocks noChangeArrowheads="1"/>
            </p:cNvSpPr>
            <p:nvPr/>
          </p:nvSpPr>
          <p:spPr bwMode="auto">
            <a:xfrm>
              <a:off x="5633" y="372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7" name="Rectangle 179"/>
            <p:cNvSpPr>
              <a:spLocks noChangeArrowheads="1"/>
            </p:cNvSpPr>
            <p:nvPr/>
          </p:nvSpPr>
          <p:spPr bwMode="auto">
            <a:xfrm>
              <a:off x="5475" y="372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8" name="Rectangle 180"/>
            <p:cNvSpPr>
              <a:spLocks noChangeArrowheads="1"/>
            </p:cNvSpPr>
            <p:nvPr/>
          </p:nvSpPr>
          <p:spPr bwMode="auto">
            <a:xfrm>
              <a:off x="5527" y="318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29" name="Rectangle 181"/>
            <p:cNvSpPr>
              <a:spLocks noChangeArrowheads="1"/>
            </p:cNvSpPr>
            <p:nvPr/>
          </p:nvSpPr>
          <p:spPr bwMode="auto">
            <a:xfrm>
              <a:off x="5581" y="318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0" name="Rectangle 182"/>
            <p:cNvSpPr>
              <a:spLocks noChangeArrowheads="1"/>
            </p:cNvSpPr>
            <p:nvPr/>
          </p:nvSpPr>
          <p:spPr bwMode="auto">
            <a:xfrm>
              <a:off x="5633" y="318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1" name="Rectangle 183"/>
            <p:cNvSpPr>
              <a:spLocks noChangeArrowheads="1"/>
            </p:cNvSpPr>
            <p:nvPr/>
          </p:nvSpPr>
          <p:spPr bwMode="auto">
            <a:xfrm>
              <a:off x="5581" y="266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2" name="Rectangle 184"/>
            <p:cNvSpPr>
              <a:spLocks noChangeArrowheads="1"/>
            </p:cNvSpPr>
            <p:nvPr/>
          </p:nvSpPr>
          <p:spPr bwMode="auto">
            <a:xfrm>
              <a:off x="5633" y="266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3" name="Rectangle 185"/>
            <p:cNvSpPr>
              <a:spLocks noChangeArrowheads="1"/>
            </p:cNvSpPr>
            <p:nvPr/>
          </p:nvSpPr>
          <p:spPr bwMode="auto">
            <a:xfrm>
              <a:off x="5527" y="212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4" name="Rectangle 186"/>
            <p:cNvSpPr>
              <a:spLocks noChangeArrowheads="1"/>
            </p:cNvSpPr>
            <p:nvPr/>
          </p:nvSpPr>
          <p:spPr bwMode="auto">
            <a:xfrm>
              <a:off x="5581" y="212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5" name="Rectangle 187"/>
            <p:cNvSpPr>
              <a:spLocks noChangeArrowheads="1"/>
            </p:cNvSpPr>
            <p:nvPr/>
          </p:nvSpPr>
          <p:spPr bwMode="auto">
            <a:xfrm>
              <a:off x="5633" y="212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6" name="Rectangle 188"/>
            <p:cNvSpPr>
              <a:spLocks noChangeArrowheads="1"/>
            </p:cNvSpPr>
            <p:nvPr/>
          </p:nvSpPr>
          <p:spPr bwMode="auto">
            <a:xfrm>
              <a:off x="5476" y="214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7" name="Rectangle 189"/>
            <p:cNvSpPr>
              <a:spLocks noChangeArrowheads="1"/>
            </p:cNvSpPr>
            <p:nvPr/>
          </p:nvSpPr>
          <p:spPr bwMode="auto">
            <a:xfrm>
              <a:off x="5527" y="16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8" name="Rectangle 190"/>
            <p:cNvSpPr>
              <a:spLocks noChangeArrowheads="1"/>
            </p:cNvSpPr>
            <p:nvPr/>
          </p:nvSpPr>
          <p:spPr bwMode="auto">
            <a:xfrm>
              <a:off x="5581" y="160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39" name="Rectangle 191"/>
            <p:cNvSpPr>
              <a:spLocks noChangeArrowheads="1"/>
            </p:cNvSpPr>
            <p:nvPr/>
          </p:nvSpPr>
          <p:spPr bwMode="auto">
            <a:xfrm>
              <a:off x="5633" y="160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40" name="Rectangle 192"/>
            <p:cNvSpPr>
              <a:spLocks noChangeArrowheads="1"/>
            </p:cNvSpPr>
            <p:nvPr/>
          </p:nvSpPr>
          <p:spPr bwMode="auto">
            <a:xfrm>
              <a:off x="5581" y="106"/>
              <a:ext cx="52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41" name="Rectangle 193"/>
            <p:cNvSpPr>
              <a:spLocks noChangeArrowheads="1"/>
            </p:cNvSpPr>
            <p:nvPr/>
          </p:nvSpPr>
          <p:spPr bwMode="auto">
            <a:xfrm>
              <a:off x="5633" y="106"/>
              <a:ext cx="54" cy="54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42" name="Rectangle 194"/>
            <p:cNvSpPr>
              <a:spLocks noChangeArrowheads="1"/>
            </p:cNvSpPr>
            <p:nvPr/>
          </p:nvSpPr>
          <p:spPr bwMode="auto">
            <a:xfrm>
              <a:off x="5527" y="54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43" name="Rectangle 195"/>
            <p:cNvSpPr>
              <a:spLocks noChangeArrowheads="1"/>
            </p:cNvSpPr>
            <p:nvPr/>
          </p:nvSpPr>
          <p:spPr bwMode="auto">
            <a:xfrm>
              <a:off x="5581" y="54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44" name="Rectangle 196"/>
            <p:cNvSpPr>
              <a:spLocks noChangeArrowheads="1"/>
            </p:cNvSpPr>
            <p:nvPr/>
          </p:nvSpPr>
          <p:spPr bwMode="auto">
            <a:xfrm>
              <a:off x="5633" y="54"/>
              <a:ext cx="54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2245" name="Rectangle 197"/>
            <p:cNvSpPr>
              <a:spLocks noChangeArrowheads="1"/>
            </p:cNvSpPr>
            <p:nvPr/>
          </p:nvSpPr>
          <p:spPr bwMode="auto">
            <a:xfrm>
              <a:off x="5475" y="54"/>
              <a:ext cx="52" cy="52"/>
            </a:xfrm>
            <a:prstGeom prst="rect">
              <a:avLst/>
            </a:prstGeom>
            <a:solidFill>
              <a:srgbClr val="2AA3D8"/>
            </a:solidFill>
            <a:ln w="1584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</p:grpSp>
      <p:sp>
        <p:nvSpPr>
          <p:cNvPr id="2246" name="Rectangle 198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8421687" cy="2733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das Format des Titeltextes zu bearbeiten</a:t>
            </a:r>
          </a:p>
        </p:txBody>
      </p:sp>
      <p:sp>
        <p:nvSpPr>
          <p:cNvPr id="2247" name="Rectangle 19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6425" cy="472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Gliederungstextes zu bearbeiten</a:t>
            </a:r>
          </a:p>
          <a:p>
            <a:pPr lvl="1"/>
            <a:r>
              <a:rPr lang="en-GB" smtClean="0"/>
              <a:t>Zweite Gliederungsebene</a:t>
            </a:r>
          </a:p>
          <a:p>
            <a:pPr lvl="2"/>
            <a:r>
              <a:rPr lang="en-GB" smtClean="0"/>
              <a:t>Dritte Gliederungsebene</a:t>
            </a:r>
          </a:p>
          <a:p>
            <a:pPr lvl="3"/>
            <a:r>
              <a:rPr lang="en-GB" smtClean="0"/>
              <a:t>Vierte Gliederungsebene</a:t>
            </a:r>
          </a:p>
          <a:p>
            <a:pPr lvl="4"/>
            <a:r>
              <a:rPr lang="en-GB" smtClean="0"/>
              <a:t>Fünfte Gliederungsebene</a:t>
            </a:r>
          </a:p>
          <a:p>
            <a:pPr lvl="4"/>
            <a:r>
              <a:rPr lang="en-GB" smtClean="0"/>
              <a:t>Sechste Gliederungsebene</a:t>
            </a:r>
          </a:p>
          <a:p>
            <a:pPr lvl="4"/>
            <a:r>
              <a:rPr lang="en-GB" smtClean="0"/>
              <a:t>Siebente Gliederungsebene</a:t>
            </a:r>
          </a:p>
          <a:p>
            <a:pPr lvl="4"/>
            <a:r>
              <a:rPr lang="en-GB" smtClean="0"/>
              <a:t>Achte Gliederungsebene</a:t>
            </a:r>
          </a:p>
          <a:p>
            <a:pPr lvl="4"/>
            <a:r>
              <a:rPr lang="en-GB" smtClean="0"/>
              <a:t>Neunte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2pPr>
      <a:lvl3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3pPr>
      <a:lvl4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4pPr>
      <a:lvl5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9pPr>
    </p:titleStyle>
    <p:bodyStyle>
      <a:lvl1pPr marL="357188" indent="-357188" algn="l" defTabSz="449263" rtl="0" fontAlgn="base">
        <a:spcBef>
          <a:spcPts val="8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4"/>
        </a:buBlip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896938" indent="-357188" algn="l" defTabSz="449263" rtl="0" fontAlgn="base">
        <a:spcBef>
          <a:spcPts val="750"/>
        </a:spcBef>
        <a:spcAft>
          <a:spcPct val="0"/>
        </a:spcAft>
        <a:buClr>
          <a:srgbClr val="2AA3D8"/>
        </a:buClr>
        <a:buSzPct val="141000"/>
        <a:buFont typeface="Arial" charset="0"/>
        <a:buBlip>
          <a:blip r:embed="rId15"/>
        </a:buBlip>
        <a:defRPr sz="3000">
          <a:solidFill>
            <a:srgbClr val="000000"/>
          </a:solidFill>
          <a:latin typeface="+mn-lt"/>
          <a:ea typeface="+mn-ea"/>
        </a:defRPr>
      </a:lvl2pPr>
      <a:lvl3pPr marL="1343025" indent="-266700" algn="l" defTabSz="449263" rtl="0" fontAlgn="base">
        <a:spcBef>
          <a:spcPts val="700"/>
        </a:spcBef>
        <a:spcAft>
          <a:spcPct val="0"/>
        </a:spcAft>
        <a:buClr>
          <a:srgbClr val="2AA3D8"/>
        </a:buClr>
        <a:buSzPct val="89000"/>
        <a:buFont typeface="Arial" charset="0"/>
        <a:buBlip>
          <a:blip r:embed="rId14"/>
        </a:buBlip>
        <a:defRPr sz="2800">
          <a:solidFill>
            <a:srgbClr val="000000"/>
          </a:solidFill>
          <a:latin typeface="+mn-lt"/>
          <a:ea typeface="+mn-ea"/>
        </a:defRPr>
      </a:lvl3pPr>
      <a:lvl4pPr marL="1789113" indent="-266700" algn="l" defTabSz="449263" rtl="0" fontAlgn="base">
        <a:spcBef>
          <a:spcPts val="650"/>
        </a:spcBef>
        <a:spcAft>
          <a:spcPct val="0"/>
        </a:spcAft>
        <a:buClr>
          <a:srgbClr val="2AA3D8"/>
        </a:buClr>
        <a:buSzPct val="105000"/>
        <a:buFont typeface="Arial" charset="0"/>
        <a:buBlip>
          <a:blip r:embed="rId15"/>
        </a:buBlip>
        <a:defRPr sz="2600">
          <a:solidFill>
            <a:srgbClr val="000000"/>
          </a:solidFill>
          <a:latin typeface="+mn-lt"/>
          <a:ea typeface="+mn-ea"/>
        </a:defRPr>
      </a:lvl4pPr>
      <a:lvl5pPr marL="22367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4"/>
        </a:buBlip>
        <a:defRPr sz="2400">
          <a:solidFill>
            <a:srgbClr val="000000"/>
          </a:solidFill>
          <a:latin typeface="+mn-lt"/>
          <a:ea typeface="+mn-ea"/>
        </a:defRPr>
      </a:lvl5pPr>
      <a:lvl6pPr marL="26939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4"/>
        </a:buBlip>
        <a:defRPr sz="2400">
          <a:solidFill>
            <a:srgbClr val="000000"/>
          </a:solidFill>
          <a:latin typeface="+mn-lt"/>
          <a:ea typeface="+mn-ea"/>
        </a:defRPr>
      </a:lvl6pPr>
      <a:lvl7pPr marL="31511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4"/>
        </a:buBlip>
        <a:defRPr sz="2400">
          <a:solidFill>
            <a:srgbClr val="000000"/>
          </a:solidFill>
          <a:latin typeface="+mn-lt"/>
          <a:ea typeface="+mn-ea"/>
        </a:defRPr>
      </a:lvl7pPr>
      <a:lvl8pPr marL="36083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4"/>
        </a:buBlip>
        <a:defRPr sz="2400">
          <a:solidFill>
            <a:srgbClr val="000000"/>
          </a:solidFill>
          <a:latin typeface="+mn-lt"/>
          <a:ea typeface="+mn-ea"/>
        </a:defRPr>
      </a:lvl8pPr>
      <a:lvl9pPr marL="40655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4"/>
        </a:buBlip>
        <a:defRPr sz="24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8693150" y="6327775"/>
            <a:ext cx="360363" cy="404813"/>
            <a:chOff x="5476" y="3986"/>
            <a:chExt cx="227" cy="255"/>
          </a:xfrm>
        </p:grpSpPr>
        <p:sp>
          <p:nvSpPr>
            <p:cNvPr id="1026" name="Freeform 2"/>
            <p:cNvSpPr>
              <a:spLocks noChangeArrowheads="1"/>
            </p:cNvSpPr>
            <p:nvPr/>
          </p:nvSpPr>
          <p:spPr bwMode="auto">
            <a:xfrm>
              <a:off x="5476" y="3986"/>
              <a:ext cx="204" cy="256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27" name="Freeform 3"/>
            <p:cNvSpPr>
              <a:spLocks noChangeArrowheads="1"/>
            </p:cNvSpPr>
            <p:nvPr/>
          </p:nvSpPr>
          <p:spPr bwMode="auto">
            <a:xfrm>
              <a:off x="5476" y="3986"/>
              <a:ext cx="127" cy="256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28" name="Freeform 4"/>
            <p:cNvSpPr>
              <a:spLocks noChangeArrowheads="1"/>
            </p:cNvSpPr>
            <p:nvPr/>
          </p:nvSpPr>
          <p:spPr bwMode="auto">
            <a:xfrm>
              <a:off x="5579" y="4035"/>
              <a:ext cx="101" cy="206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29" name="Freeform 5"/>
            <p:cNvSpPr>
              <a:spLocks noChangeArrowheads="1"/>
            </p:cNvSpPr>
            <p:nvPr/>
          </p:nvSpPr>
          <p:spPr bwMode="auto">
            <a:xfrm>
              <a:off x="5653" y="3997"/>
              <a:ext cx="24" cy="2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0" name="Freeform 6"/>
            <p:cNvSpPr>
              <a:spLocks noChangeArrowheads="1"/>
            </p:cNvSpPr>
            <p:nvPr/>
          </p:nvSpPr>
          <p:spPr bwMode="auto">
            <a:xfrm>
              <a:off x="5653" y="3997"/>
              <a:ext cx="24" cy="2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240">
              <a:solidFill>
                <a:srgbClr val="C32D9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1" name="Freeform 7"/>
            <p:cNvSpPr>
              <a:spLocks noChangeArrowheads="1"/>
            </p:cNvSpPr>
            <p:nvPr/>
          </p:nvSpPr>
          <p:spPr bwMode="auto">
            <a:xfrm>
              <a:off x="5666" y="4004"/>
              <a:ext cx="9" cy="14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2" name="Freeform 8"/>
            <p:cNvSpPr>
              <a:spLocks noChangeArrowheads="1"/>
            </p:cNvSpPr>
            <p:nvPr/>
          </p:nvSpPr>
          <p:spPr bwMode="auto">
            <a:xfrm>
              <a:off x="5547" y="4132"/>
              <a:ext cx="102" cy="85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3" name="Freeform 9"/>
            <p:cNvSpPr>
              <a:spLocks noChangeArrowheads="1"/>
            </p:cNvSpPr>
            <p:nvPr/>
          </p:nvSpPr>
          <p:spPr bwMode="auto">
            <a:xfrm>
              <a:off x="5682" y="4186"/>
              <a:ext cx="22" cy="21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</p:grpSp>
      <p:sp>
        <p:nvSpPr>
          <p:cNvPr id="1034" name="Freeform 10"/>
          <p:cNvSpPr>
            <a:spLocks noChangeArrowheads="1"/>
          </p:cNvSpPr>
          <p:nvPr/>
        </p:nvSpPr>
        <p:spPr bwMode="auto">
          <a:xfrm>
            <a:off x="115888" y="85725"/>
            <a:ext cx="8912225" cy="669925"/>
          </a:xfrm>
          <a:custGeom>
            <a:avLst/>
            <a:gdLst/>
            <a:ahLst/>
            <a:cxnLst>
              <a:cxn ang="0">
                <a:pos x="5614" y="422"/>
              </a:cxn>
              <a:cxn ang="0">
                <a:pos x="202" y="422"/>
              </a:cxn>
              <a:cxn ang="0">
                <a:pos x="202" y="422"/>
              </a:cxn>
              <a:cxn ang="0">
                <a:pos x="180" y="422"/>
              </a:cxn>
              <a:cxn ang="0">
                <a:pos x="161" y="418"/>
              </a:cxn>
              <a:cxn ang="0">
                <a:pos x="141" y="413"/>
              </a:cxn>
              <a:cxn ang="0">
                <a:pos x="123" y="407"/>
              </a:cxn>
              <a:cxn ang="0">
                <a:pos x="106" y="397"/>
              </a:cxn>
              <a:cxn ang="0">
                <a:pos x="89" y="387"/>
              </a:cxn>
              <a:cxn ang="0">
                <a:pos x="74" y="375"/>
              </a:cxn>
              <a:cxn ang="0">
                <a:pos x="59" y="361"/>
              </a:cxn>
              <a:cxn ang="0">
                <a:pos x="45" y="346"/>
              </a:cxn>
              <a:cxn ang="0">
                <a:pos x="34" y="329"/>
              </a:cxn>
              <a:cxn ang="0">
                <a:pos x="24" y="313"/>
              </a:cxn>
              <a:cxn ang="0">
                <a:pos x="15" y="294"/>
              </a:cxn>
              <a:cxn ang="0">
                <a:pos x="8" y="274"/>
              </a:cxn>
              <a:cxn ang="0">
                <a:pos x="3" y="254"/>
              </a:cxn>
              <a:cxn ang="0">
                <a:pos x="2" y="234"/>
              </a:cxn>
              <a:cxn ang="0">
                <a:pos x="0" y="212"/>
              </a:cxn>
              <a:cxn ang="0">
                <a:pos x="0" y="212"/>
              </a:cxn>
              <a:cxn ang="0">
                <a:pos x="2" y="190"/>
              </a:cxn>
              <a:cxn ang="0">
                <a:pos x="3" y="168"/>
              </a:cxn>
              <a:cxn ang="0">
                <a:pos x="8" y="148"/>
              </a:cxn>
              <a:cxn ang="0">
                <a:pos x="15" y="129"/>
              </a:cxn>
              <a:cxn ang="0">
                <a:pos x="24" y="111"/>
              </a:cxn>
              <a:cxn ang="0">
                <a:pos x="34" y="92"/>
              </a:cxn>
              <a:cxn ang="0">
                <a:pos x="45" y="77"/>
              </a:cxn>
              <a:cxn ang="0">
                <a:pos x="59" y="62"/>
              </a:cxn>
              <a:cxn ang="0">
                <a:pos x="72" y="49"/>
              </a:cxn>
              <a:cxn ang="0">
                <a:pos x="89" y="37"/>
              </a:cxn>
              <a:cxn ang="0">
                <a:pos x="106" y="25"/>
              </a:cxn>
              <a:cxn ang="0">
                <a:pos x="123" y="17"/>
              </a:cxn>
              <a:cxn ang="0">
                <a:pos x="141" y="10"/>
              </a:cxn>
              <a:cxn ang="0">
                <a:pos x="160" y="5"/>
              </a:cxn>
              <a:cxn ang="0">
                <a:pos x="180" y="2"/>
              </a:cxn>
              <a:cxn ang="0">
                <a:pos x="200" y="0"/>
              </a:cxn>
              <a:cxn ang="0">
                <a:pos x="5614" y="0"/>
              </a:cxn>
              <a:cxn ang="0">
                <a:pos x="5614" y="422"/>
              </a:cxn>
            </a:cxnLst>
            <a:rect l="0" t="0" r="r" b="b"/>
            <a:pathLst>
              <a:path w="5614" h="422">
                <a:moveTo>
                  <a:pt x="5614" y="422"/>
                </a:moveTo>
                <a:lnTo>
                  <a:pt x="202" y="422"/>
                </a:lnTo>
                <a:lnTo>
                  <a:pt x="202" y="422"/>
                </a:lnTo>
                <a:lnTo>
                  <a:pt x="180" y="422"/>
                </a:lnTo>
                <a:lnTo>
                  <a:pt x="161" y="418"/>
                </a:lnTo>
                <a:lnTo>
                  <a:pt x="141" y="413"/>
                </a:lnTo>
                <a:lnTo>
                  <a:pt x="123" y="407"/>
                </a:lnTo>
                <a:lnTo>
                  <a:pt x="106" y="397"/>
                </a:lnTo>
                <a:lnTo>
                  <a:pt x="89" y="387"/>
                </a:lnTo>
                <a:lnTo>
                  <a:pt x="74" y="375"/>
                </a:lnTo>
                <a:lnTo>
                  <a:pt x="59" y="361"/>
                </a:lnTo>
                <a:lnTo>
                  <a:pt x="45" y="346"/>
                </a:lnTo>
                <a:lnTo>
                  <a:pt x="34" y="329"/>
                </a:lnTo>
                <a:lnTo>
                  <a:pt x="24" y="313"/>
                </a:lnTo>
                <a:lnTo>
                  <a:pt x="15" y="294"/>
                </a:lnTo>
                <a:lnTo>
                  <a:pt x="8" y="274"/>
                </a:lnTo>
                <a:lnTo>
                  <a:pt x="3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lnTo>
                  <a:pt x="2" y="190"/>
                </a:lnTo>
                <a:lnTo>
                  <a:pt x="3" y="168"/>
                </a:lnTo>
                <a:lnTo>
                  <a:pt x="8" y="148"/>
                </a:lnTo>
                <a:lnTo>
                  <a:pt x="15" y="129"/>
                </a:lnTo>
                <a:lnTo>
                  <a:pt x="24" y="111"/>
                </a:lnTo>
                <a:lnTo>
                  <a:pt x="34" y="92"/>
                </a:lnTo>
                <a:lnTo>
                  <a:pt x="45" y="77"/>
                </a:lnTo>
                <a:lnTo>
                  <a:pt x="59" y="62"/>
                </a:lnTo>
                <a:lnTo>
                  <a:pt x="72" y="49"/>
                </a:lnTo>
                <a:lnTo>
                  <a:pt x="89" y="37"/>
                </a:lnTo>
                <a:lnTo>
                  <a:pt x="106" y="25"/>
                </a:lnTo>
                <a:lnTo>
                  <a:pt x="123" y="17"/>
                </a:lnTo>
                <a:lnTo>
                  <a:pt x="141" y="10"/>
                </a:lnTo>
                <a:lnTo>
                  <a:pt x="160" y="5"/>
                </a:lnTo>
                <a:lnTo>
                  <a:pt x="180" y="2"/>
                </a:lnTo>
                <a:lnTo>
                  <a:pt x="200" y="0"/>
                </a:lnTo>
                <a:lnTo>
                  <a:pt x="5614" y="0"/>
                </a:lnTo>
                <a:lnTo>
                  <a:pt x="5614" y="422"/>
                </a:lnTo>
                <a:close/>
              </a:path>
            </a:pathLst>
          </a:custGeom>
          <a:solidFill>
            <a:srgbClr val="2AA3D8"/>
          </a:solidFill>
          <a:ln w="1584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AT">
              <a:solidFill>
                <a:srgbClr val="FFFFFF"/>
              </a:solidFill>
            </a:endParaRP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8432800" y="160338"/>
            <a:ext cx="515938" cy="519112"/>
            <a:chOff x="5312" y="101"/>
            <a:chExt cx="325" cy="327"/>
          </a:xfrm>
        </p:grpSpPr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341" y="150"/>
              <a:ext cx="126" cy="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7" name="Freeform 13"/>
            <p:cNvSpPr>
              <a:spLocks noChangeArrowheads="1"/>
            </p:cNvSpPr>
            <p:nvPr/>
          </p:nvSpPr>
          <p:spPr bwMode="auto">
            <a:xfrm>
              <a:off x="5477" y="150"/>
              <a:ext cx="57" cy="1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01"/>
                </a:cxn>
                <a:cxn ang="0">
                  <a:pos x="0" y="101"/>
                </a:cxn>
                <a:cxn ang="0">
                  <a:pos x="2" y="109"/>
                </a:cxn>
                <a:cxn ang="0">
                  <a:pos x="3" y="117"/>
                </a:cxn>
                <a:cxn ang="0">
                  <a:pos x="8" y="126"/>
                </a:cxn>
                <a:cxn ang="0">
                  <a:pos x="15" y="134"/>
                </a:cxn>
                <a:cxn ang="0">
                  <a:pos x="23" y="141"/>
                </a:cxn>
                <a:cxn ang="0">
                  <a:pos x="34" y="146"/>
                </a:cxn>
                <a:cxn ang="0">
                  <a:pos x="45" y="151"/>
                </a:cxn>
                <a:cxn ang="0">
                  <a:pos x="57" y="151"/>
                </a:cxn>
                <a:cxn ang="0">
                  <a:pos x="57" y="151"/>
                </a:cxn>
                <a:cxn ang="0">
                  <a:pos x="57" y="119"/>
                </a:cxn>
                <a:cxn ang="0">
                  <a:pos x="57" y="119"/>
                </a:cxn>
                <a:cxn ang="0">
                  <a:pos x="54" y="119"/>
                </a:cxn>
                <a:cxn ang="0">
                  <a:pos x="45" y="114"/>
                </a:cxn>
                <a:cxn ang="0">
                  <a:pos x="42" y="112"/>
                </a:cxn>
                <a:cxn ang="0">
                  <a:pos x="39" y="107"/>
                </a:cxn>
                <a:cxn ang="0">
                  <a:pos x="35" y="102"/>
                </a:cxn>
                <a:cxn ang="0">
                  <a:pos x="35" y="97"/>
                </a:cxn>
                <a:cxn ang="0">
                  <a:pos x="35" y="0"/>
                </a:cxn>
                <a:cxn ang="0">
                  <a:pos x="0" y="0"/>
                </a:cxn>
              </a:cxnLst>
              <a:rect l="0" t="0" r="r" b="b"/>
              <a:pathLst>
                <a:path w="57" h="151">
                  <a:moveTo>
                    <a:pt x="0" y="0"/>
                  </a:moveTo>
                  <a:lnTo>
                    <a:pt x="0" y="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" y="109"/>
                  </a:lnTo>
                  <a:lnTo>
                    <a:pt x="3" y="117"/>
                  </a:lnTo>
                  <a:lnTo>
                    <a:pt x="8" y="126"/>
                  </a:lnTo>
                  <a:lnTo>
                    <a:pt x="15" y="134"/>
                  </a:lnTo>
                  <a:lnTo>
                    <a:pt x="23" y="141"/>
                  </a:lnTo>
                  <a:lnTo>
                    <a:pt x="34" y="146"/>
                  </a:lnTo>
                  <a:lnTo>
                    <a:pt x="45" y="151"/>
                  </a:lnTo>
                  <a:lnTo>
                    <a:pt x="57" y="151"/>
                  </a:lnTo>
                  <a:lnTo>
                    <a:pt x="57" y="151"/>
                  </a:lnTo>
                  <a:lnTo>
                    <a:pt x="57" y="119"/>
                  </a:lnTo>
                  <a:lnTo>
                    <a:pt x="57" y="119"/>
                  </a:lnTo>
                  <a:lnTo>
                    <a:pt x="54" y="119"/>
                  </a:lnTo>
                  <a:lnTo>
                    <a:pt x="45" y="114"/>
                  </a:lnTo>
                  <a:lnTo>
                    <a:pt x="42" y="112"/>
                  </a:lnTo>
                  <a:lnTo>
                    <a:pt x="39" y="107"/>
                  </a:lnTo>
                  <a:lnTo>
                    <a:pt x="35" y="102"/>
                  </a:lnTo>
                  <a:lnTo>
                    <a:pt x="35" y="97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8" name="Freeform 14"/>
            <p:cNvSpPr>
              <a:spLocks noChangeArrowheads="1"/>
            </p:cNvSpPr>
            <p:nvPr/>
          </p:nvSpPr>
          <p:spPr bwMode="auto">
            <a:xfrm>
              <a:off x="5541" y="150"/>
              <a:ext cx="57" cy="15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57" y="101"/>
                </a:cxn>
                <a:cxn ang="0">
                  <a:pos x="57" y="101"/>
                </a:cxn>
                <a:cxn ang="0">
                  <a:pos x="57" y="109"/>
                </a:cxn>
                <a:cxn ang="0">
                  <a:pos x="54" y="117"/>
                </a:cxn>
                <a:cxn ang="0">
                  <a:pos x="49" y="126"/>
                </a:cxn>
                <a:cxn ang="0">
                  <a:pos x="42" y="134"/>
                </a:cxn>
                <a:cxn ang="0">
                  <a:pos x="33" y="141"/>
                </a:cxn>
                <a:cxn ang="0">
                  <a:pos x="23" y="146"/>
                </a:cxn>
                <a:cxn ang="0">
                  <a:pos x="13" y="151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3" y="119"/>
                </a:cxn>
                <a:cxn ang="0">
                  <a:pos x="12" y="114"/>
                </a:cxn>
                <a:cxn ang="0">
                  <a:pos x="15" y="112"/>
                </a:cxn>
                <a:cxn ang="0">
                  <a:pos x="18" y="107"/>
                </a:cxn>
                <a:cxn ang="0">
                  <a:pos x="22" y="102"/>
                </a:cxn>
                <a:cxn ang="0">
                  <a:pos x="22" y="97"/>
                </a:cxn>
                <a:cxn ang="0">
                  <a:pos x="22" y="0"/>
                </a:cxn>
                <a:cxn ang="0">
                  <a:pos x="57" y="0"/>
                </a:cxn>
              </a:cxnLst>
              <a:rect l="0" t="0" r="r" b="b"/>
              <a:pathLst>
                <a:path w="57" h="151">
                  <a:moveTo>
                    <a:pt x="57" y="0"/>
                  </a:moveTo>
                  <a:lnTo>
                    <a:pt x="57" y="0"/>
                  </a:lnTo>
                  <a:lnTo>
                    <a:pt x="57" y="101"/>
                  </a:lnTo>
                  <a:lnTo>
                    <a:pt x="57" y="101"/>
                  </a:lnTo>
                  <a:lnTo>
                    <a:pt x="57" y="109"/>
                  </a:lnTo>
                  <a:lnTo>
                    <a:pt x="54" y="117"/>
                  </a:lnTo>
                  <a:lnTo>
                    <a:pt x="49" y="126"/>
                  </a:lnTo>
                  <a:lnTo>
                    <a:pt x="42" y="134"/>
                  </a:lnTo>
                  <a:lnTo>
                    <a:pt x="33" y="141"/>
                  </a:lnTo>
                  <a:lnTo>
                    <a:pt x="23" y="146"/>
                  </a:lnTo>
                  <a:lnTo>
                    <a:pt x="13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3" y="119"/>
                  </a:lnTo>
                  <a:lnTo>
                    <a:pt x="12" y="114"/>
                  </a:lnTo>
                  <a:lnTo>
                    <a:pt x="15" y="112"/>
                  </a:lnTo>
                  <a:lnTo>
                    <a:pt x="18" y="107"/>
                  </a:lnTo>
                  <a:lnTo>
                    <a:pt x="22" y="102"/>
                  </a:lnTo>
                  <a:lnTo>
                    <a:pt x="22" y="97"/>
                  </a:lnTo>
                  <a:lnTo>
                    <a:pt x="22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5388" y="190"/>
              <a:ext cx="33" cy="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0" name="Freeform 16"/>
            <p:cNvSpPr>
              <a:spLocks noChangeArrowheads="1"/>
            </p:cNvSpPr>
            <p:nvPr/>
          </p:nvSpPr>
          <p:spPr bwMode="auto">
            <a:xfrm>
              <a:off x="5312" y="101"/>
              <a:ext cx="326" cy="328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0" y="0"/>
                </a:cxn>
                <a:cxn ang="0">
                  <a:pos x="0" y="328"/>
                </a:cxn>
                <a:cxn ang="0">
                  <a:pos x="326" y="328"/>
                </a:cxn>
                <a:cxn ang="0">
                  <a:pos x="326" y="0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18" y="8"/>
                </a:cxn>
                <a:cxn ang="0">
                  <a:pos x="318" y="8"/>
                </a:cxn>
                <a:cxn ang="0">
                  <a:pos x="318" y="319"/>
                </a:cxn>
                <a:cxn ang="0">
                  <a:pos x="318" y="319"/>
                </a:cxn>
                <a:cxn ang="0">
                  <a:pos x="9" y="319"/>
                </a:cxn>
                <a:cxn ang="0">
                  <a:pos x="9" y="319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318" y="8"/>
                </a:cxn>
              </a:cxnLst>
              <a:rect l="0" t="0" r="r" b="b"/>
              <a:pathLst>
                <a:path w="326" h="328">
                  <a:moveTo>
                    <a:pt x="323" y="0"/>
                  </a:moveTo>
                  <a:lnTo>
                    <a:pt x="0" y="0"/>
                  </a:lnTo>
                  <a:lnTo>
                    <a:pt x="0" y="328"/>
                  </a:lnTo>
                  <a:lnTo>
                    <a:pt x="326" y="328"/>
                  </a:lnTo>
                  <a:lnTo>
                    <a:pt x="326" y="0"/>
                  </a:lnTo>
                  <a:lnTo>
                    <a:pt x="323" y="0"/>
                  </a:lnTo>
                  <a:lnTo>
                    <a:pt x="323" y="0"/>
                  </a:lnTo>
                  <a:close/>
                  <a:moveTo>
                    <a:pt x="318" y="8"/>
                  </a:moveTo>
                  <a:lnTo>
                    <a:pt x="318" y="8"/>
                  </a:lnTo>
                  <a:lnTo>
                    <a:pt x="318" y="319"/>
                  </a:lnTo>
                  <a:lnTo>
                    <a:pt x="318" y="319"/>
                  </a:lnTo>
                  <a:lnTo>
                    <a:pt x="9" y="319"/>
                  </a:lnTo>
                  <a:lnTo>
                    <a:pt x="9" y="319"/>
                  </a:lnTo>
                  <a:lnTo>
                    <a:pt x="9" y="8"/>
                  </a:lnTo>
                  <a:lnTo>
                    <a:pt x="9" y="8"/>
                  </a:lnTo>
                  <a:lnTo>
                    <a:pt x="31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1" name="Freeform 17"/>
            <p:cNvSpPr>
              <a:spLocks noChangeArrowheads="1"/>
            </p:cNvSpPr>
            <p:nvPr/>
          </p:nvSpPr>
          <p:spPr bwMode="auto">
            <a:xfrm>
              <a:off x="5339" y="358"/>
              <a:ext cx="40" cy="44"/>
            </a:xfrm>
            <a:custGeom>
              <a:avLst/>
              <a:gdLst/>
              <a:ahLst/>
              <a:cxnLst>
                <a:cxn ang="0">
                  <a:pos x="27" y="44"/>
                </a:cxn>
                <a:cxn ang="0">
                  <a:pos x="14" y="44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9" y="0"/>
                </a:cxn>
                <a:cxn ang="0">
                  <a:pos x="40" y="0"/>
                </a:cxn>
                <a:cxn ang="0">
                  <a:pos x="27" y="44"/>
                </a:cxn>
              </a:cxnLst>
              <a:rect l="0" t="0" r="r" b="b"/>
              <a:pathLst>
                <a:path w="40" h="44">
                  <a:moveTo>
                    <a:pt x="27" y="44"/>
                  </a:moveTo>
                  <a:lnTo>
                    <a:pt x="14" y="44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9" y="0"/>
                  </a:lnTo>
                  <a:lnTo>
                    <a:pt x="40" y="0"/>
                  </a:lnTo>
                  <a:lnTo>
                    <a:pt x="27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5391" y="358"/>
              <a:ext cx="12" cy="44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3" name="Freeform 19"/>
            <p:cNvSpPr>
              <a:spLocks noChangeArrowheads="1"/>
            </p:cNvSpPr>
            <p:nvPr/>
          </p:nvSpPr>
          <p:spPr bwMode="auto">
            <a:xfrm>
              <a:off x="5418" y="358"/>
              <a:ext cx="3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9"/>
                </a:cxn>
                <a:cxn ang="0">
                  <a:pos x="12" y="9"/>
                </a:cxn>
                <a:cxn ang="0">
                  <a:pos x="12" y="17"/>
                </a:cxn>
                <a:cxn ang="0">
                  <a:pos x="34" y="17"/>
                </a:cxn>
                <a:cxn ang="0">
                  <a:pos x="34" y="25"/>
                </a:cxn>
                <a:cxn ang="0">
                  <a:pos x="12" y="25"/>
                </a:cxn>
                <a:cxn ang="0">
                  <a:pos x="12" y="34"/>
                </a:cxn>
                <a:cxn ang="0">
                  <a:pos x="35" y="34"/>
                </a:cxn>
                <a:cxn ang="0">
                  <a:pos x="35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35" y="0"/>
                  </a:lnTo>
                  <a:lnTo>
                    <a:pt x="35" y="9"/>
                  </a:lnTo>
                  <a:lnTo>
                    <a:pt x="12" y="9"/>
                  </a:lnTo>
                  <a:lnTo>
                    <a:pt x="12" y="17"/>
                  </a:lnTo>
                  <a:lnTo>
                    <a:pt x="34" y="17"/>
                  </a:lnTo>
                  <a:lnTo>
                    <a:pt x="34" y="25"/>
                  </a:lnTo>
                  <a:lnTo>
                    <a:pt x="12" y="25"/>
                  </a:lnTo>
                  <a:lnTo>
                    <a:pt x="12" y="34"/>
                  </a:lnTo>
                  <a:lnTo>
                    <a:pt x="35" y="34"/>
                  </a:lnTo>
                  <a:lnTo>
                    <a:pt x="35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4" name="Freeform 20"/>
            <p:cNvSpPr>
              <a:spLocks noChangeArrowheads="1"/>
            </p:cNvSpPr>
            <p:nvPr/>
          </p:nvSpPr>
          <p:spPr bwMode="auto">
            <a:xfrm>
              <a:off x="5467" y="358"/>
              <a:ext cx="3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37" y="44"/>
                </a:cxn>
                <a:cxn ang="0">
                  <a:pos x="27" y="44"/>
                </a:cxn>
                <a:cxn ang="0">
                  <a:pos x="12" y="17"/>
                </a:cxn>
                <a:cxn ang="0">
                  <a:pos x="12" y="17"/>
                </a:cxn>
                <a:cxn ang="0">
                  <a:pos x="12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7" h="44">
                  <a:moveTo>
                    <a:pt x="0" y="0"/>
                  </a:moveTo>
                  <a:lnTo>
                    <a:pt x="12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44"/>
                  </a:lnTo>
                  <a:lnTo>
                    <a:pt x="27" y="44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5" name="Freeform 21"/>
            <p:cNvSpPr>
              <a:spLocks noChangeArrowheads="1"/>
            </p:cNvSpPr>
            <p:nvPr/>
          </p:nvSpPr>
          <p:spPr bwMode="auto">
            <a:xfrm>
              <a:off x="5519" y="358"/>
              <a:ext cx="3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37" y="44"/>
                </a:cxn>
                <a:cxn ang="0">
                  <a:pos x="25" y="44"/>
                </a:cxn>
                <a:cxn ang="0">
                  <a:pos x="12" y="15"/>
                </a:cxn>
                <a:cxn ang="0">
                  <a:pos x="10" y="15"/>
                </a:cxn>
                <a:cxn ang="0">
                  <a:pos x="10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7" h="44">
                  <a:moveTo>
                    <a:pt x="0" y="0"/>
                  </a:moveTo>
                  <a:lnTo>
                    <a:pt x="12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44"/>
                  </a:lnTo>
                  <a:lnTo>
                    <a:pt x="25" y="44"/>
                  </a:lnTo>
                  <a:lnTo>
                    <a:pt x="12" y="15"/>
                  </a:lnTo>
                  <a:lnTo>
                    <a:pt x="10" y="15"/>
                  </a:lnTo>
                  <a:lnTo>
                    <a:pt x="10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6" name="Freeform 22"/>
            <p:cNvSpPr>
              <a:spLocks noChangeArrowheads="1"/>
            </p:cNvSpPr>
            <p:nvPr/>
          </p:nvSpPr>
          <p:spPr bwMode="auto">
            <a:xfrm>
              <a:off x="5568" y="358"/>
              <a:ext cx="43" cy="4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7" y="0"/>
                </a:cxn>
                <a:cxn ang="0">
                  <a:pos x="43" y="42"/>
                </a:cxn>
                <a:cxn ang="0">
                  <a:pos x="32" y="42"/>
                </a:cxn>
                <a:cxn ang="0">
                  <a:pos x="28" y="35"/>
                </a:cxn>
                <a:cxn ang="0">
                  <a:pos x="13" y="35"/>
                </a:cxn>
                <a:cxn ang="0">
                  <a:pos x="11" y="42"/>
                </a:cxn>
                <a:cxn ang="0">
                  <a:pos x="0" y="4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6" y="27"/>
                </a:cxn>
                <a:cxn ang="0">
                  <a:pos x="27" y="27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6" y="27"/>
                </a:cxn>
              </a:cxnLst>
              <a:rect l="0" t="0" r="r" b="b"/>
              <a:pathLst>
                <a:path w="43" h="42">
                  <a:moveTo>
                    <a:pt x="15" y="0"/>
                  </a:moveTo>
                  <a:lnTo>
                    <a:pt x="27" y="0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8" y="35"/>
                  </a:lnTo>
                  <a:lnTo>
                    <a:pt x="13" y="35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15" y="0"/>
                  </a:lnTo>
                  <a:lnTo>
                    <a:pt x="15" y="0"/>
                  </a:lnTo>
                  <a:close/>
                  <a:moveTo>
                    <a:pt x="16" y="27"/>
                  </a:moveTo>
                  <a:lnTo>
                    <a:pt x="27" y="27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5336" y="331"/>
              <a:ext cx="272" cy="5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>
                <a:solidFill>
                  <a:srgbClr val="FFFFFF"/>
                </a:solidFill>
              </a:endParaRPr>
            </a:p>
          </p:txBody>
        </p:sp>
      </p:grpSp>
      <p:sp>
        <p:nvSpPr>
          <p:cNvPr id="1048" name="Freeform 24"/>
          <p:cNvSpPr>
            <a:spLocks noChangeArrowheads="1"/>
          </p:cNvSpPr>
          <p:nvPr/>
        </p:nvSpPr>
        <p:spPr bwMode="auto">
          <a:xfrm>
            <a:off x="8470900" y="531813"/>
            <a:ext cx="43180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2" y="0"/>
              </a:cxn>
              <a:cxn ang="0">
                <a:pos x="0" y="0"/>
              </a:cxn>
            </a:cxnLst>
            <a:rect l="0" t="0" r="r" b="b"/>
            <a:pathLst>
              <a:path w="272">
                <a:moveTo>
                  <a:pt x="0" y="0"/>
                </a:moveTo>
                <a:lnTo>
                  <a:pt x="2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AT">
              <a:solidFill>
                <a:srgbClr val="FFFFFF"/>
              </a:solidFill>
            </a:endParaRPr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-112713"/>
            <a:ext cx="7758112" cy="1066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das Format des Titeltextes zu bearbeiten</a:t>
            </a: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3" y="908050"/>
            <a:ext cx="8904287" cy="5470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Gliederungstextes zu bearbeiten</a:t>
            </a:r>
          </a:p>
          <a:p>
            <a:pPr lvl="1"/>
            <a:r>
              <a:rPr lang="en-GB" smtClean="0"/>
              <a:t>Zweite Gliederungsebene</a:t>
            </a:r>
          </a:p>
          <a:p>
            <a:pPr lvl="2"/>
            <a:r>
              <a:rPr lang="en-GB" smtClean="0"/>
              <a:t>Dritte Gliederungsebene</a:t>
            </a:r>
          </a:p>
          <a:p>
            <a:pPr lvl="3"/>
            <a:r>
              <a:rPr lang="en-GB" smtClean="0"/>
              <a:t>Vierte Gliederungsebene</a:t>
            </a:r>
          </a:p>
          <a:p>
            <a:pPr lvl="4"/>
            <a:r>
              <a:rPr lang="en-GB" smtClean="0"/>
              <a:t>Fünfte Gliederungsebene</a:t>
            </a:r>
          </a:p>
          <a:p>
            <a:pPr lvl="4"/>
            <a:r>
              <a:rPr lang="en-GB" smtClean="0"/>
              <a:t>Sechste Gliederungsebene</a:t>
            </a:r>
          </a:p>
          <a:p>
            <a:pPr lvl="4"/>
            <a:r>
              <a:rPr lang="en-GB" smtClean="0"/>
              <a:t>Siebente Gliederungsebene</a:t>
            </a:r>
          </a:p>
          <a:p>
            <a:pPr lvl="4"/>
            <a:r>
              <a:rPr lang="en-GB" smtClean="0"/>
              <a:t>Achte Gliederungsebene</a:t>
            </a:r>
          </a:p>
          <a:p>
            <a:pPr lvl="4"/>
            <a:r>
              <a:rPr lang="en-GB" smtClean="0"/>
              <a:t>Neunte Gliederungsebene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ftr"/>
          </p:nvPr>
        </p:nvSpPr>
        <p:spPr bwMode="auto">
          <a:xfrm>
            <a:off x="115888" y="6511925"/>
            <a:ext cx="3757612" cy="29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de-AT" smtClean="0"/>
              <a:t>Oliver Mattausch</a:t>
            </a:r>
            <a:endParaRPr lang="de-AT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4030663" y="6505575"/>
            <a:ext cx="1076325" cy="30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fld id="{DFA69AA8-2958-48AC-A11D-652D8578A2FA}" type="slidenum">
              <a:rPr lang="de-AT"/>
              <a:pPr/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</p:sldLayoutIdLst>
  <p:hf hdr="0" dt="0"/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2pPr>
      <a:lvl3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3pPr>
      <a:lvl4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4pPr>
      <a:lvl5pPr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200">
          <a:solidFill>
            <a:srgbClr val="FFFFFF"/>
          </a:solidFill>
          <a:latin typeface="Arial" charset="0"/>
          <a:ea typeface="MS Gothic" charset="-128"/>
        </a:defRPr>
      </a:lvl9pPr>
    </p:titleStyle>
    <p:bodyStyle>
      <a:lvl1pPr marL="357188" indent="-357188" algn="l" defTabSz="449263" rtl="0" fontAlgn="base">
        <a:spcBef>
          <a:spcPts val="8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896938" indent="-357188" algn="l" defTabSz="449263" rtl="0" fontAlgn="base">
        <a:spcBef>
          <a:spcPts val="750"/>
        </a:spcBef>
        <a:spcAft>
          <a:spcPct val="0"/>
        </a:spcAft>
        <a:buClr>
          <a:srgbClr val="2AA3D8"/>
        </a:buClr>
        <a:buSzPct val="141000"/>
        <a:buFont typeface="Arial" charset="0"/>
        <a:buBlip>
          <a:blip r:embed="rId17"/>
        </a:buBlip>
        <a:defRPr sz="3000">
          <a:solidFill>
            <a:srgbClr val="000000"/>
          </a:solidFill>
          <a:latin typeface="+mn-lt"/>
          <a:ea typeface="+mn-ea"/>
        </a:defRPr>
      </a:lvl2pPr>
      <a:lvl3pPr marL="1343025" indent="-266700" algn="l" defTabSz="449263" rtl="0" fontAlgn="base">
        <a:spcBef>
          <a:spcPts val="700"/>
        </a:spcBef>
        <a:spcAft>
          <a:spcPct val="0"/>
        </a:spcAft>
        <a:buClr>
          <a:srgbClr val="2AA3D8"/>
        </a:buClr>
        <a:buSzPct val="89000"/>
        <a:buFont typeface="Arial" charset="0"/>
        <a:buBlip>
          <a:blip r:embed="rId16"/>
        </a:buBlip>
        <a:defRPr sz="2800">
          <a:solidFill>
            <a:srgbClr val="000000"/>
          </a:solidFill>
          <a:latin typeface="+mn-lt"/>
          <a:ea typeface="+mn-ea"/>
        </a:defRPr>
      </a:lvl3pPr>
      <a:lvl4pPr marL="1789113" indent="-266700" algn="l" defTabSz="449263" rtl="0" fontAlgn="base">
        <a:spcBef>
          <a:spcPts val="650"/>
        </a:spcBef>
        <a:spcAft>
          <a:spcPct val="0"/>
        </a:spcAft>
        <a:buClr>
          <a:srgbClr val="2AA3D8"/>
        </a:buClr>
        <a:buSzPct val="105000"/>
        <a:buFont typeface="Arial" charset="0"/>
        <a:buBlip>
          <a:blip r:embed="rId17"/>
        </a:buBlip>
        <a:defRPr sz="2600">
          <a:solidFill>
            <a:srgbClr val="000000"/>
          </a:solidFill>
          <a:latin typeface="+mn-lt"/>
          <a:ea typeface="+mn-ea"/>
        </a:defRPr>
      </a:lvl4pPr>
      <a:lvl5pPr marL="22367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rgbClr val="000000"/>
          </a:solidFill>
          <a:latin typeface="+mn-lt"/>
          <a:ea typeface="+mn-ea"/>
        </a:defRPr>
      </a:lvl5pPr>
      <a:lvl6pPr marL="26939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rgbClr val="000000"/>
          </a:solidFill>
          <a:latin typeface="+mn-lt"/>
          <a:ea typeface="+mn-ea"/>
        </a:defRPr>
      </a:lvl6pPr>
      <a:lvl7pPr marL="31511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rgbClr val="000000"/>
          </a:solidFill>
          <a:latin typeface="+mn-lt"/>
          <a:ea typeface="+mn-ea"/>
        </a:defRPr>
      </a:lvl7pPr>
      <a:lvl8pPr marL="36083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rgbClr val="000000"/>
          </a:solidFill>
          <a:latin typeface="+mn-lt"/>
          <a:ea typeface="+mn-ea"/>
        </a:defRPr>
      </a:lvl8pPr>
      <a:lvl9pPr marL="4065588" indent="-266700" algn="l" defTabSz="449263" rtl="0" fontAlgn="base">
        <a:spcBef>
          <a:spcPts val="6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video" Target="file:///C:\work\svn\svnmatt\trunk\AmbientOcclusion\talk\ssao2.avi" TargetMode="External"/><Relationship Id="rId1" Type="http://schemas.openxmlformats.org/officeDocument/2006/relationships/video" Target="file:///C:\work\svn\svnmatt\trunk\AmbientOcclusion\talk\tssao2.avi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svn\svnmatt\trunk\AmbientOcclusion\talk\disocclusions.avi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work\svn\svnmatt\trunk\AmbientOcclusion\talk\visualization_anim_cropped.avi" TargetMode="External"/><Relationship Id="rId1" Type="http://schemas.openxmlformats.org/officeDocument/2006/relationships/video" Target="file:///C:\work\svn\svnmatt\trunk\AmbientOcclusion\talk\visualization_cropped.avi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work\svn\svnmatt\trunk\AmbientOcclusion\talk\inval.avi" TargetMode="External"/><Relationship Id="rId1" Type="http://schemas.openxmlformats.org/officeDocument/2006/relationships/video" Target="file:///C:\work\svn\svnmatt\trunk\AmbientOcclusion\talk\no_inval.avi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work\svn\svnmatt\trunk\AmbientOcclusion\talk\visualization_anim_cropped.avi" TargetMode="External"/><Relationship Id="rId1" Type="http://schemas.openxmlformats.org/officeDocument/2006/relationships/video" Target="file:///C:\work\svn\svnmatt\trunk\AmbientOcclusion\talk\visualization_cropped.avi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work\svn\svnmatt\trunk\AmbientOcclusion\talk\smooth_inval.avi" TargetMode="External"/><Relationship Id="rId1" Type="http://schemas.openxmlformats.org/officeDocument/2006/relationships/video" Target="file:///C:\work\svn\svnmatt\trunk\AmbientOcclusion\talk\full_invalid.avi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svn\svnmatt\trunk\AmbientOcclusion\talk\mattausch-2010-tao-video-vienna.mov" TargetMode="Externa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svn\svnmatt\trunk\AmbientOcclusion\talk\mattausch-2010-tao-video-sibenik.mov" TargetMode="Externa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svn\svnmatt\trunk\AmbientOcclusion\talk\filter.avi" TargetMode="Externa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svn\svnmatt\trunk\AmbientOcclusion\talk\mattausch-2010-tao-video-movements.mov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142844" y="214290"/>
            <a:ext cx="8424862" cy="2000263"/>
          </a:xfrm>
          <a:ln/>
        </p:spPr>
        <p:txBody>
          <a:bodyPr/>
          <a:lstStyle/>
          <a:p>
            <a:pPr algn="ctr">
              <a:buClr>
                <a:srgbClr val="2AA3D8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4000" b="1" dirty="0" smtClean="0">
                <a:solidFill>
                  <a:srgbClr val="2AA3D8"/>
                </a:solidFill>
              </a:rPr>
              <a:t>High-Quality Screen-Space Ambient Occlusion</a:t>
            </a:r>
            <a:br>
              <a:rPr lang="en-US" sz="4000" b="1" dirty="0" smtClean="0">
                <a:solidFill>
                  <a:srgbClr val="2AA3D8"/>
                </a:solidFill>
              </a:rPr>
            </a:br>
            <a:r>
              <a:rPr lang="en-US" sz="4000" b="1" dirty="0" smtClean="0">
                <a:solidFill>
                  <a:srgbClr val="2AA3D8"/>
                </a:solidFill>
              </a:rPr>
              <a:t>Using Temporal Coherence</a:t>
            </a:r>
            <a:endParaRPr lang="en-US" sz="4000" b="1" dirty="0">
              <a:solidFill>
                <a:srgbClr val="2AA3D8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4797152"/>
            <a:ext cx="8928992" cy="1870201"/>
          </a:xfrm>
          <a:prstGeom prst="rect">
            <a:avLst/>
          </a:prstGeom>
          <a:noFill/>
          <a:ln/>
        </p:spPr>
        <p:txBody>
          <a:bodyPr lIns="90000" tIns="46800" rIns="90000" bIns="46800" anchor="ctr"/>
          <a:lstStyle/>
          <a:p>
            <a:pPr marL="0" indent="0" algn="ctr">
              <a:lnSpc>
                <a:spcPct val="80000"/>
              </a:lnSpc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dirty="0" smtClean="0"/>
              <a:t>Oliver Mattausch</a:t>
            </a:r>
            <a:r>
              <a:rPr lang="en-US" sz="2800" baseline="30000" dirty="0" smtClean="0"/>
              <a:t>1</a:t>
            </a:r>
            <a:r>
              <a:rPr lang="en-US" sz="2800" dirty="0" smtClean="0"/>
              <a:t>, Michael Wimmer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, </a:t>
            </a:r>
            <a:br>
              <a:rPr lang="en-US" sz="2800" dirty="0" smtClean="0"/>
            </a:br>
            <a:r>
              <a:rPr lang="en-US" sz="2800" dirty="0" smtClean="0"/>
              <a:t>Daniel Scherzer</a:t>
            </a:r>
            <a:r>
              <a:rPr lang="en-US" sz="2800" baseline="30000" dirty="0" smtClean="0"/>
              <a:t>3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Vienna University of Technology</a:t>
            </a:r>
            <a:r>
              <a:rPr lang="en-US" sz="2800" baseline="30000" dirty="0" smtClean="0"/>
              <a:t>1,2</a:t>
            </a:r>
            <a:endParaRPr lang="en-US" sz="2800" dirty="0" smtClean="0"/>
          </a:p>
          <a:p>
            <a:pPr marL="0" indent="0" algn="ctr">
              <a:lnSpc>
                <a:spcPct val="80000"/>
              </a:lnSpc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AT" sz="2800" dirty="0" smtClean="0"/>
              <a:t>Ludwig Boltzmann Institute</a:t>
            </a:r>
            <a:r>
              <a:rPr lang="en-US" sz="2800" baseline="30000" dirty="0" smtClean="0"/>
              <a:t>3</a:t>
            </a:r>
            <a:endParaRPr lang="de-AT" sz="2800" dirty="0" smtClean="0"/>
          </a:p>
        </p:txBody>
      </p:sp>
      <p:pic>
        <p:nvPicPr>
          <p:cNvPr id="18435" name="Picture 3" descr="C:\work\svn\svnmatt\trunk\phd\images\dragon_ritschel_4_groun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276872"/>
            <a:ext cx="2908605" cy="218145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Large-Scale vs. Details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908051"/>
            <a:ext cx="8904287" cy="4249142"/>
          </a:xfrm>
        </p:spPr>
        <p:txBody>
          <a:bodyPr/>
          <a:lstStyle/>
          <a:p>
            <a:endParaRPr lang="de-AT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3074" name="Picture 2" descr="C:\Users\matt\svnmatt\trunk\TssaoForShaderX\images\bunny_ssao_clo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648580"/>
            <a:ext cx="3672408" cy="2839056"/>
          </a:xfrm>
          <a:prstGeom prst="rect">
            <a:avLst/>
          </a:prstGeom>
          <a:noFill/>
        </p:spPr>
      </p:pic>
      <p:pic>
        <p:nvPicPr>
          <p:cNvPr id="3075" name="Picture 3" descr="C:\Users\matt\svnmatt\trunk\TssaoForShaderX\images\bunny_tssao_clos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5024"/>
            <a:ext cx="3725786" cy="288032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755576" y="3140968"/>
            <a:ext cx="1039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SSAO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20272" y="3140968"/>
            <a:ext cx="1226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TSSAO</a:t>
            </a:r>
          </a:p>
        </p:txBody>
      </p:sp>
      <p:pic>
        <p:nvPicPr>
          <p:cNvPr id="7172" name="Picture 4" descr="C:\work\svn\svnmatt\trunk\AmbientOcclusion\talk\bunny_tssao_re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980728"/>
            <a:ext cx="3384320" cy="253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Dynamic scenes: SSAO vs. TSSAO</a:t>
            </a:r>
            <a:endParaRPr lang="de-AT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7169" name="Picture 1" descr="C:\work\svn\svnmatt\trunk\TssaoForShaderX\images\bunny_tssao_re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886200" y="-3567113"/>
            <a:ext cx="1524000" cy="1143000"/>
          </a:xfrm>
          <a:prstGeom prst="rect">
            <a:avLst/>
          </a:prstGeom>
          <a:noFill/>
        </p:spPr>
      </p:pic>
      <p:pic>
        <p:nvPicPr>
          <p:cNvPr id="18" name="tssao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572000" y="810344"/>
            <a:ext cx="3352800" cy="5715000"/>
          </a:xfrm>
          <a:prstGeom prst="rect">
            <a:avLst/>
          </a:prstGeom>
        </p:spPr>
      </p:pic>
      <p:pic>
        <p:nvPicPr>
          <p:cNvPr id="20" name="ssao2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147192" y="810344"/>
            <a:ext cx="3352800" cy="5715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3924" y="5703639"/>
            <a:ext cx="1039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SSAO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77253" y="5704381"/>
            <a:ext cx="1226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TSSAO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Temporal Coherence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Most pixels stay coherent over several frames </a:t>
            </a:r>
          </a:p>
          <a:p>
            <a:r>
              <a:rPr lang="de-AT" sz="2800" smtClean="0"/>
              <a:t>Reuse valid previous </a:t>
            </a:r>
            <a:r>
              <a:rPr lang="de-AT" sz="2800" dirty="0" smtClean="0"/>
              <a:t>pixel values</a:t>
            </a:r>
          </a:p>
          <a:p>
            <a:pPr marL="357188" lvl="1">
              <a:spcBef>
                <a:spcPts val="800"/>
              </a:spcBef>
              <a:buSzPct val="65000"/>
              <a:buBlip>
                <a:blip r:embed="rId4"/>
              </a:buBlip>
            </a:pPr>
            <a:r>
              <a:rPr lang="de-AT" sz="2800" dirty="0" smtClean="0"/>
              <a:t>GPU friendly method: </a:t>
            </a:r>
            <a:r>
              <a:rPr lang="de-AT" sz="2800" dirty="0" smtClean="0">
                <a:solidFill>
                  <a:srgbClr val="00B0F0"/>
                </a:solidFill>
              </a:rPr>
              <a:t>Reverse reprojection</a:t>
            </a:r>
            <a:endParaRPr lang="de-AT" sz="28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10" name="TextBox 9"/>
          <p:cNvSpPr txBox="1"/>
          <p:nvPr/>
        </p:nvSpPr>
        <p:spPr>
          <a:xfrm>
            <a:off x="2483768" y="6093296"/>
            <a:ext cx="4397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RED pixels mark disocclusions</a:t>
            </a:r>
            <a:endParaRPr lang="de-AT" sz="2400" dirty="0">
              <a:solidFill>
                <a:srgbClr val="FF0000"/>
              </a:solidFill>
            </a:endParaRPr>
          </a:p>
        </p:txBody>
      </p:sp>
      <p:pic>
        <p:nvPicPr>
          <p:cNvPr id="7" name="disocclusion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387046" y="2636912"/>
            <a:ext cx="4530080" cy="339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4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908050"/>
            <a:ext cx="8773417" cy="5470525"/>
          </a:xfrm>
        </p:spPr>
        <p:txBody>
          <a:bodyPr/>
          <a:lstStyle/>
          <a:p>
            <a:r>
              <a:rPr lang="de-AT" sz="2800" dirty="0" smtClean="0"/>
              <a:t>Reproject pixel position into previous frame</a:t>
            </a:r>
          </a:p>
          <a:p>
            <a:r>
              <a:rPr lang="de-AT" sz="2800" dirty="0" smtClean="0"/>
              <a:t>Lookup previous value</a:t>
            </a:r>
          </a:p>
          <a:p>
            <a:r>
              <a:rPr lang="de-AT" sz="2800" dirty="0" smtClean="0"/>
              <a:t>Distribute costly calculations over time</a:t>
            </a:r>
          </a:p>
          <a:p>
            <a:pPr lvl="1">
              <a:buSzPct val="74000"/>
            </a:pPr>
            <a:r>
              <a:rPr lang="de-AT" sz="2800" dirty="0" smtClean="0"/>
              <a:t>In our case: amortized SSAO sampling</a:t>
            </a:r>
          </a:p>
        </p:txBody>
      </p:sp>
      <p:sp>
        <p:nvSpPr>
          <p:cNvPr id="11" name="Parallelogram 10"/>
          <p:cNvSpPr/>
          <p:nvPr/>
        </p:nvSpPr>
        <p:spPr bwMode="auto">
          <a:xfrm rot="5400000">
            <a:off x="4750593" y="3607595"/>
            <a:ext cx="1643074" cy="1714512"/>
          </a:xfrm>
          <a:prstGeom prst="parallelogram">
            <a:avLst/>
          </a:prstGeom>
          <a:solidFill>
            <a:srgbClr val="0070C0">
              <a:alpha val="86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/>
          <p:cNvCxnSpPr>
            <a:endCxn id="13" idx="0"/>
          </p:cNvCxnSpPr>
          <p:nvPr/>
        </p:nvCxnSpPr>
        <p:spPr bwMode="auto">
          <a:xfrm flipV="1">
            <a:off x="3214676" y="4111484"/>
            <a:ext cx="1714513" cy="531962"/>
          </a:xfrm>
          <a:prstGeom prst="straightConnector1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0" name="Parallelogram 9"/>
          <p:cNvSpPr/>
          <p:nvPr/>
        </p:nvSpPr>
        <p:spPr bwMode="auto">
          <a:xfrm rot="16200000">
            <a:off x="2393141" y="3607595"/>
            <a:ext cx="1643074" cy="1714512"/>
          </a:xfrm>
          <a:prstGeom prst="parallelogram">
            <a:avLst/>
          </a:prstGeom>
          <a:solidFill>
            <a:srgbClr val="0070C0">
              <a:alpha val="85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Temporal Reprojection [Scherzer07]</a:t>
            </a:r>
            <a:endParaRPr lang="de-AT" dirty="0"/>
          </a:p>
        </p:txBody>
      </p:sp>
      <p:sp>
        <p:nvSpPr>
          <p:cNvPr id="13" name="Parallelogram 12"/>
          <p:cNvSpPr/>
          <p:nvPr/>
        </p:nvSpPr>
        <p:spPr bwMode="auto">
          <a:xfrm rot="16200000">
            <a:off x="4889644" y="4040047"/>
            <a:ext cx="221965" cy="142875"/>
          </a:xfrm>
          <a:prstGeom prst="parallelogram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64053" y="5085184"/>
            <a:ext cx="113204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</a:t>
            </a:r>
            <a:r>
              <a:rPr lang="de-AT" sz="2400" baseline="-25000" dirty="0" smtClean="0">
                <a:solidFill>
                  <a:schemeClr val="tx1"/>
                </a:solidFill>
              </a:rPr>
              <a:t>t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55976" y="5092484"/>
            <a:ext cx="131478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</a:t>
            </a:r>
            <a:r>
              <a:rPr lang="de-AT" sz="2400" baseline="-25000" dirty="0" smtClean="0">
                <a:solidFill>
                  <a:schemeClr val="tx1"/>
                </a:solidFill>
              </a:rPr>
              <a:t>t-1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40" name="Parallelogram 39"/>
          <p:cNvSpPr/>
          <p:nvPr/>
        </p:nvSpPr>
        <p:spPr bwMode="auto">
          <a:xfrm rot="16200000">
            <a:off x="3032255" y="4540115"/>
            <a:ext cx="221965" cy="142875"/>
          </a:xfrm>
          <a:prstGeom prst="parallelogram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Our Method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908720"/>
          <a:ext cx="60960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Amortized SSAO Sampling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Evaluate contribution of </a:t>
            </a:r>
            <a:r>
              <a:rPr lang="de-AT" sz="2800" i="1" dirty="0" smtClean="0"/>
              <a:t>k</a:t>
            </a:r>
            <a:r>
              <a:rPr lang="de-AT" sz="2800" dirty="0" smtClean="0"/>
              <a:t> new SSAO samples (C</a:t>
            </a:r>
            <a:r>
              <a:rPr lang="de-AT" sz="2800" baseline="-25000" dirty="0" smtClean="0"/>
              <a:t>t</a:t>
            </a:r>
            <a:r>
              <a:rPr lang="de-AT" sz="2800" dirty="0" smtClean="0"/>
              <a:t>)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835696" y="3933056"/>
          <a:ext cx="4681538" cy="1444625"/>
        </p:xfrm>
        <a:graphic>
          <a:graphicData uri="http://schemas.openxmlformats.org/presentationml/2006/ole">
            <p:oleObj spid="_x0000_s20481" name="Equation" r:id="rId4" imgW="1396800" imgH="431640" progId="Equation.3">
              <p:embed/>
            </p:oleObj>
          </a:graphicData>
        </a:graphic>
      </p:graphicFrame>
      <p:sp>
        <p:nvSpPr>
          <p:cNvPr id="8" name="Parallelogram 7"/>
          <p:cNvSpPr/>
          <p:nvPr/>
        </p:nvSpPr>
        <p:spPr bwMode="auto">
          <a:xfrm rot="5400000">
            <a:off x="4624260" y="1741065"/>
            <a:ext cx="1486484" cy="1694004"/>
          </a:xfrm>
          <a:prstGeom prst="parallelogram">
            <a:avLst/>
          </a:prstGeom>
          <a:solidFill>
            <a:srgbClr val="0070C0">
              <a:alpha val="85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Straight Arrow Connector 9"/>
          <p:cNvCxnSpPr>
            <a:endCxn id="12" idx="0"/>
          </p:cNvCxnSpPr>
          <p:nvPr/>
        </p:nvCxnSpPr>
        <p:spPr bwMode="auto">
          <a:xfrm flipV="1">
            <a:off x="2999794" y="2166982"/>
            <a:ext cx="1716222" cy="521385"/>
          </a:xfrm>
          <a:prstGeom prst="straightConnector1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1" name="Parallelogram 10"/>
          <p:cNvSpPr/>
          <p:nvPr/>
        </p:nvSpPr>
        <p:spPr bwMode="auto">
          <a:xfrm rot="16200000">
            <a:off x="2266808" y="1741065"/>
            <a:ext cx="1486484" cy="1694004"/>
          </a:xfrm>
          <a:prstGeom prst="parallelogram">
            <a:avLst/>
          </a:prstGeom>
          <a:solidFill>
            <a:srgbClr val="0070C0">
              <a:alpha val="85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2" name="Parallelogram 11"/>
          <p:cNvSpPr/>
          <p:nvPr/>
        </p:nvSpPr>
        <p:spPr bwMode="auto">
          <a:xfrm rot="16200000">
            <a:off x="4686193" y="2096399"/>
            <a:ext cx="200811" cy="141166"/>
          </a:xfrm>
          <a:prstGeom prst="parallelogram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9171" y="3196384"/>
            <a:ext cx="113204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</a:t>
            </a:r>
            <a:r>
              <a:rPr lang="de-AT" sz="2400" baseline="-25000" dirty="0" smtClean="0">
                <a:solidFill>
                  <a:schemeClr val="tx1"/>
                </a:solidFill>
              </a:rPr>
              <a:t>t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1094" y="3203684"/>
            <a:ext cx="131478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</a:t>
            </a:r>
            <a:r>
              <a:rPr lang="de-AT" sz="2400" baseline="-25000" dirty="0" smtClean="0">
                <a:solidFill>
                  <a:schemeClr val="tx1"/>
                </a:solidFill>
              </a:rPr>
              <a:t>t-1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5" name="Parallelogram 14"/>
          <p:cNvSpPr/>
          <p:nvPr/>
        </p:nvSpPr>
        <p:spPr bwMode="auto">
          <a:xfrm rot="16200000">
            <a:off x="2828804" y="2596467"/>
            <a:ext cx="200811" cy="141166"/>
          </a:xfrm>
          <a:prstGeom prst="parallelogram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1570" y="2165991"/>
            <a:ext cx="99657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AO</a:t>
            </a:r>
            <a:r>
              <a:rPr lang="de-AT" sz="2400" baseline="-25000" dirty="0" smtClean="0">
                <a:solidFill>
                  <a:schemeClr val="tx1"/>
                </a:solidFill>
              </a:rPr>
              <a:t>t-1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94530" y="2670047"/>
            <a:ext cx="64136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C</a:t>
            </a:r>
            <a:r>
              <a:rPr lang="de-AT" sz="2400" baseline="-25000" dirty="0" smtClean="0">
                <a:solidFill>
                  <a:schemeClr val="tx1"/>
                </a:solidFill>
              </a:rPr>
              <a:t>t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076450" y="5467350"/>
          <a:ext cx="2644775" cy="769938"/>
        </p:xfrm>
        <a:graphic>
          <a:graphicData uri="http://schemas.openxmlformats.org/presentationml/2006/ole">
            <p:oleObj spid="_x0000_s20482" name="Equation" r:id="rId5" imgW="787320" imgH="228600" progId="Equation.3">
              <p:embed/>
            </p:oleObj>
          </a:graphicData>
        </a:graphic>
      </p:graphicFrame>
      <p:sp>
        <p:nvSpPr>
          <p:cNvPr id="20" name="Line Callout 1 19"/>
          <p:cNvSpPr/>
          <p:nvPr/>
        </p:nvSpPr>
        <p:spPr bwMode="auto">
          <a:xfrm flipH="1">
            <a:off x="4499992" y="4077072"/>
            <a:ext cx="720080" cy="504056"/>
          </a:xfrm>
          <a:prstGeom prst="borderCallout1">
            <a:avLst>
              <a:gd name="adj1" fmla="val -1615"/>
              <a:gd name="adj2" fmla="val 51174"/>
              <a:gd name="adj3" fmla="val -92598"/>
              <a:gd name="adj4" fmla="val -177965"/>
            </a:avLst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3140968"/>
            <a:ext cx="1862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weight of </a:t>
            </a:r>
            <a:br>
              <a:rPr lang="de-AT" sz="2400" dirty="0" smtClean="0">
                <a:solidFill>
                  <a:srgbClr val="FF0000"/>
                </a:solidFill>
              </a:rPr>
            </a:br>
            <a:r>
              <a:rPr lang="de-AT" sz="2400" dirty="0" smtClean="0">
                <a:solidFill>
                  <a:srgbClr val="FF0000"/>
                </a:solidFill>
              </a:rPr>
              <a:t>previous AO</a:t>
            </a:r>
            <a:endParaRPr lang="de-AT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Which samples to use?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908050"/>
            <a:ext cx="9024937" cy="5470525"/>
          </a:xfrm>
        </p:spPr>
        <p:txBody>
          <a:bodyPr/>
          <a:lstStyle/>
          <a:p>
            <a:r>
              <a:rPr lang="de-AT" sz="2800" dirty="0" smtClean="0"/>
              <a:t>Precompute (quasi-)random SSAO sequence s</a:t>
            </a:r>
            <a:r>
              <a:rPr lang="de-AT" sz="2800" baseline="-25000" dirty="0" smtClean="0"/>
              <a:t>i</a:t>
            </a:r>
            <a:endParaRPr lang="de-AT" sz="2800" dirty="0" smtClean="0"/>
          </a:p>
          <a:p>
            <a:r>
              <a:rPr lang="de-AT" sz="2800" dirty="0" smtClean="0"/>
              <a:t>Keep track of current index in sequence</a:t>
            </a:r>
          </a:p>
          <a:p>
            <a:pPr lvl="1">
              <a:buSzPct val="100000"/>
            </a:pPr>
            <a:r>
              <a:rPr lang="de-AT" sz="2800" dirty="0" smtClean="0"/>
              <a:t>Retrieve index from previous frame</a:t>
            </a:r>
          </a:p>
          <a:p>
            <a:pPr lvl="1">
              <a:buSzPct val="100000"/>
            </a:pPr>
            <a:r>
              <a:rPr lang="de-AT" sz="2800" dirty="0" smtClean="0"/>
              <a:t>Take next </a:t>
            </a:r>
            <a:r>
              <a:rPr lang="de-AT" sz="2800" i="1" dirty="0" smtClean="0"/>
              <a:t>k</a:t>
            </a:r>
            <a:r>
              <a:rPr lang="de-AT" sz="2800" dirty="0" smtClean="0"/>
              <a:t> SSAO samples</a:t>
            </a:r>
          </a:p>
          <a:p>
            <a:pPr lvl="1">
              <a:buSzPct val="100000"/>
            </a:pPr>
            <a:r>
              <a:rPr lang="de-AT" sz="2800" dirty="0" smtClean="0"/>
              <a:t>Store new index for next frame</a:t>
            </a:r>
            <a:endParaRPr lang="de-AT" sz="2800" i="1" dirty="0" smtClean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6" name="Parallelogram 5"/>
          <p:cNvSpPr/>
          <p:nvPr/>
        </p:nvSpPr>
        <p:spPr bwMode="auto">
          <a:xfrm rot="5400000">
            <a:off x="4894602" y="4599115"/>
            <a:ext cx="1643074" cy="1714512"/>
          </a:xfrm>
          <a:prstGeom prst="parallelogram">
            <a:avLst/>
          </a:prstGeom>
          <a:solidFill>
            <a:srgbClr val="0070C0">
              <a:alpha val="86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Arrow Connector 7"/>
          <p:cNvCxnSpPr>
            <a:endCxn id="11" idx="0"/>
          </p:cNvCxnSpPr>
          <p:nvPr/>
        </p:nvCxnSpPr>
        <p:spPr bwMode="auto">
          <a:xfrm flipV="1">
            <a:off x="3358685" y="5103004"/>
            <a:ext cx="1714513" cy="531962"/>
          </a:xfrm>
          <a:prstGeom prst="straightConnector1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0" name="Parallelogram 9"/>
          <p:cNvSpPr/>
          <p:nvPr/>
        </p:nvSpPr>
        <p:spPr bwMode="auto">
          <a:xfrm rot="16200000">
            <a:off x="2537150" y="4599115"/>
            <a:ext cx="1643074" cy="1714512"/>
          </a:xfrm>
          <a:prstGeom prst="parallelogram">
            <a:avLst/>
          </a:prstGeom>
          <a:solidFill>
            <a:srgbClr val="0070C0">
              <a:alpha val="85000"/>
            </a:srgb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Parallelogram 10"/>
          <p:cNvSpPr/>
          <p:nvPr/>
        </p:nvSpPr>
        <p:spPr bwMode="auto">
          <a:xfrm rot="16200000">
            <a:off x="5033653" y="5031567"/>
            <a:ext cx="221965" cy="142875"/>
          </a:xfrm>
          <a:prstGeom prst="parallelogram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8062" y="6076704"/>
            <a:ext cx="113204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</a:t>
            </a:r>
            <a:r>
              <a:rPr lang="de-AT" sz="2400" baseline="-25000" dirty="0" smtClean="0">
                <a:solidFill>
                  <a:schemeClr val="tx1"/>
                </a:solidFill>
              </a:rPr>
              <a:t>t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9985" y="6084004"/>
            <a:ext cx="131478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</a:t>
            </a:r>
            <a:r>
              <a:rPr lang="de-AT" sz="2400" baseline="-25000" dirty="0" smtClean="0">
                <a:solidFill>
                  <a:schemeClr val="tx1"/>
                </a:solidFill>
              </a:rPr>
              <a:t>t-1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4" name="Parallelogram 13"/>
          <p:cNvSpPr/>
          <p:nvPr/>
        </p:nvSpPr>
        <p:spPr bwMode="auto">
          <a:xfrm rot="16200000">
            <a:off x="3176264" y="5531635"/>
            <a:ext cx="221965" cy="142875"/>
          </a:xfrm>
          <a:prstGeom prst="parallelogram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043607" y="3789040"/>
          <a:ext cx="6768753" cy="37084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{ED083AE6-46FA-4A59-8FB0-9F97EB10719F}</a:tableStyleId>
              </a:tblPr>
              <a:tblGrid>
                <a:gridCol w="792090"/>
                <a:gridCol w="426291"/>
                <a:gridCol w="509813"/>
                <a:gridCol w="864095"/>
                <a:gridCol w="504056"/>
                <a:gridCol w="576065"/>
                <a:gridCol w="864096"/>
                <a:gridCol w="504056"/>
                <a:gridCol w="576064"/>
                <a:gridCol w="576064"/>
                <a:gridCol w="576063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s</a:t>
                      </a:r>
                      <a:r>
                        <a:rPr lang="de-AT" baseline="-25000" dirty="0" smtClean="0"/>
                        <a:t>max</a:t>
                      </a:r>
                      <a:endParaRPr lang="de-A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s</a:t>
                      </a:r>
                      <a:r>
                        <a:rPr lang="de-AT" baseline="-25000" dirty="0" smtClean="0"/>
                        <a:t>idx+k</a:t>
                      </a:r>
                      <a:endParaRPr lang="de-A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...</a:t>
                      </a:r>
                      <a:endParaRPr lang="de-AT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s</a:t>
                      </a:r>
                      <a:r>
                        <a:rPr lang="de-AT" baseline="-25000" dirty="0" smtClean="0"/>
                        <a:t>idx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s</a:t>
                      </a:r>
                      <a:r>
                        <a:rPr lang="de-AT" baseline="-25000" dirty="0" smtClean="0"/>
                        <a:t>2</a:t>
                      </a:r>
                      <a:endParaRPr lang="de-A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s</a:t>
                      </a:r>
                      <a:r>
                        <a:rPr lang="de-AT" baseline="-250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baseline="0" dirty="0" smtClean="0"/>
                        <a:t>s</a:t>
                      </a:r>
                      <a:r>
                        <a:rPr lang="de-AT" baseline="-25000" dirty="0" smtClean="0"/>
                        <a:t>0</a:t>
                      </a: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6" name="Straight Arrow Connector 15"/>
          <p:cNvCxnSpPr>
            <a:stCxn id="14" idx="2"/>
          </p:cNvCxnSpPr>
          <p:nvPr/>
        </p:nvCxnSpPr>
        <p:spPr bwMode="auto">
          <a:xfrm rot="16200000" flipV="1">
            <a:off x="2601115" y="4823817"/>
            <a:ext cx="1360869" cy="11396"/>
          </a:xfrm>
          <a:prstGeom prst="straightConnector1">
            <a:avLst/>
          </a:prstGeom>
          <a:solidFill>
            <a:srgbClr val="00B8FF"/>
          </a:solidFill>
          <a:ln w="25400" cap="rnd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0" name="Straight Arrow Connector 19"/>
          <p:cNvCxnSpPr/>
          <p:nvPr/>
        </p:nvCxnSpPr>
        <p:spPr bwMode="auto">
          <a:xfrm rot="16200000" flipV="1">
            <a:off x="4725352" y="4571789"/>
            <a:ext cx="856812" cy="11394"/>
          </a:xfrm>
          <a:prstGeom prst="straightConnector1">
            <a:avLst/>
          </a:prstGeom>
          <a:solidFill>
            <a:srgbClr val="00B8FF"/>
          </a:solidFill>
          <a:ln w="25400" cap="rnd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Our Method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908720"/>
          <a:ext cx="60960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Coherence in Dynamic Scenes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AO has no dependence on view or light direction</a:t>
            </a:r>
          </a:p>
          <a:p>
            <a:r>
              <a:rPr lang="de-AT" sz="2800" dirty="0" smtClean="0"/>
              <a:t>AO depends on local neighborhood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9" name="visualization_croppe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331640" y="2060848"/>
            <a:ext cx="2855173" cy="4140000"/>
          </a:xfrm>
          <a:prstGeom prst="rect">
            <a:avLst/>
          </a:prstGeom>
        </p:spPr>
      </p:pic>
      <p:pic>
        <p:nvPicPr>
          <p:cNvPr id="24" name="visualization_anim_cropped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44008" y="2060848"/>
            <a:ext cx="3726000" cy="4140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835696" y="6165304"/>
            <a:ext cx="5747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RED pixels mark relevant changes in AO</a:t>
            </a:r>
            <a:endParaRPr lang="de-AT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3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>
                <p:cTn id="3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Detecting Invalid pixels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When is previous AO value invalid?</a:t>
            </a:r>
          </a:p>
          <a:p>
            <a:pPr marL="1054100" lvl="1" indent="-514350">
              <a:buSzPct val="100000"/>
              <a:buFont typeface="+mj-lt"/>
              <a:buAutoNum type="arabicParenBoth"/>
            </a:pPr>
            <a:r>
              <a:rPr lang="de-AT" sz="2800" dirty="0" smtClean="0"/>
              <a:t>Disocclusion (sufficient for static scenes)</a:t>
            </a:r>
          </a:p>
          <a:p>
            <a:pPr marL="1054100" lvl="1" indent="-514350">
              <a:buSzPct val="100000"/>
              <a:buFont typeface="+mj-lt"/>
              <a:buAutoNum type="arabicParenBoth"/>
            </a:pPr>
            <a:r>
              <a:rPr lang="de-AT" sz="2800" dirty="0" smtClean="0"/>
              <a:t>Change in the neighborhood (dynamic scenes!)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3602" y="6093296"/>
            <a:ext cx="4128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no neighborhood invalidation</a:t>
            </a:r>
            <a:endParaRPr lang="de-AT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63480" y="6093296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our invalidation scheme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4" name="no_inva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3068960"/>
            <a:ext cx="3984001" cy="2988000"/>
          </a:xfrm>
          <a:prstGeom prst="rect">
            <a:avLst/>
          </a:prstGeom>
        </p:spPr>
      </p:pic>
      <p:pic>
        <p:nvPicPr>
          <p:cNvPr id="15" name="inval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44008" y="3068960"/>
            <a:ext cx="3983999" cy="29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38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8" grpId="0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Picture 16" descr="C:\svn\mysvn\trunk\AmbientOcclusion\images\sib_nossa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885" y="3048176"/>
            <a:ext cx="4338668" cy="3254001"/>
          </a:xfrm>
          <a:prstGeom prst="rect">
            <a:avLst/>
          </a:prstGeom>
          <a:noFill/>
        </p:spPr>
      </p:pic>
      <p:pic>
        <p:nvPicPr>
          <p:cNvPr id="6161" name="Picture 17" descr="C:\svn\mysvn\trunk\AmbientOcclusion\images\sib_ssa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6885" y="3048176"/>
            <a:ext cx="4348192" cy="3261144"/>
          </a:xfrm>
          <a:prstGeom prst="rect">
            <a:avLst/>
          </a:prstGeom>
          <a:noFill/>
        </p:spPr>
      </p:pic>
      <p:sp>
        <p:nvSpPr>
          <p:cNvPr id="6148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92075" y="825500"/>
            <a:ext cx="8907463" cy="5473700"/>
          </a:xfrm>
        </p:spPr>
        <p:txBody>
          <a:bodyPr lIns="90000"/>
          <a:lstStyle/>
          <a:p>
            <a:pPr marL="361950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Global illumination: looks cool but costly</a:t>
            </a:r>
          </a:p>
          <a:p>
            <a:pPr marL="361950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Cheap alternative: ambient occlusion </a:t>
            </a:r>
            <a:br>
              <a:rPr lang="en-US" sz="2800" dirty="0" smtClean="0"/>
            </a:br>
            <a:r>
              <a:rPr lang="en-US" sz="2800" dirty="0" smtClean="0"/>
              <a:t>(soft contact shadows)</a:t>
            </a:r>
          </a:p>
          <a:p>
            <a:pPr marL="361950" indent="-361950" eaLnBrk="1" hangingPunct="1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Greatly enhances depth perception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dirty="0" smtClean="0"/>
              <a:t>Ambient Occlusion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idx="10"/>
          </p:nvPr>
        </p:nvSpPr>
        <p:spPr>
          <a:xfrm>
            <a:off x="115888" y="6511925"/>
            <a:ext cx="3757612" cy="298450"/>
          </a:xfrm>
        </p:spPr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1.48148E-6 L 0.48264 1.48148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Only </a:t>
            </a:r>
            <a:r>
              <a:rPr lang="de-AT" sz="2800" dirty="0" smtClean="0">
                <a:solidFill>
                  <a:srgbClr val="FF0000"/>
                </a:solidFill>
              </a:rPr>
              <a:t>relative</a:t>
            </a:r>
            <a:r>
              <a:rPr lang="de-AT" sz="2800" dirty="0" smtClean="0"/>
              <a:t> changes important</a:t>
            </a:r>
          </a:p>
          <a:p>
            <a:r>
              <a:rPr lang="de-AT" sz="2800" dirty="0" smtClean="0"/>
              <a:t>Cast invalidation samples</a:t>
            </a:r>
          </a:p>
          <a:p>
            <a:r>
              <a:rPr lang="de-AT" sz="2800" dirty="0" smtClean="0"/>
              <a:t>Reproject samples into frame t-1</a:t>
            </a:r>
          </a:p>
          <a:p>
            <a:r>
              <a:rPr lang="de-AT" sz="2800" dirty="0" smtClean="0"/>
              <a:t>Compare previous to new point-sample distance</a:t>
            </a:r>
            <a:endParaRPr lang="de-AT" sz="2800" dirty="0"/>
          </a:p>
        </p:txBody>
      </p:sp>
      <p:sp>
        <p:nvSpPr>
          <p:cNvPr id="85" name="TextBox 84"/>
          <p:cNvSpPr txBox="1"/>
          <p:nvPr/>
        </p:nvSpPr>
        <p:spPr>
          <a:xfrm>
            <a:off x="899592" y="3284984"/>
            <a:ext cx="1446230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 </a:t>
            </a:r>
            <a:r>
              <a:rPr lang="de-AT" sz="2400" baseline="-25000" dirty="0" smtClean="0">
                <a:solidFill>
                  <a:schemeClr val="tx1"/>
                </a:solidFill>
              </a:rPr>
              <a:t>t-1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1951024" y="4738824"/>
            <a:ext cx="5429288" cy="1714512"/>
          </a:xfrm>
          <a:custGeom>
            <a:avLst/>
            <a:gdLst>
              <a:gd name="connsiteX0" fmla="*/ 0 w 5453449"/>
              <a:gd name="connsiteY0" fmla="*/ 1688757 h 1688757"/>
              <a:gd name="connsiteX1" fmla="*/ 683741 w 5453449"/>
              <a:gd name="connsiteY1" fmla="*/ 247136 h 1688757"/>
              <a:gd name="connsiteX2" fmla="*/ 1285103 w 5453449"/>
              <a:gd name="connsiteY2" fmla="*/ 1046206 h 1688757"/>
              <a:gd name="connsiteX3" fmla="*/ 1696995 w 5453449"/>
              <a:gd name="connsiteY3" fmla="*/ 584887 h 1688757"/>
              <a:gd name="connsiteX4" fmla="*/ 2372498 w 5453449"/>
              <a:gd name="connsiteY4" fmla="*/ 1301579 h 1688757"/>
              <a:gd name="connsiteX5" fmla="*/ 2669060 w 5453449"/>
              <a:gd name="connsiteY5" fmla="*/ 453081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683741 w 5453449"/>
              <a:gd name="connsiteY1" fmla="*/ 247136 h 1688757"/>
              <a:gd name="connsiteX2" fmla="*/ 1285103 w 5453449"/>
              <a:gd name="connsiteY2" fmla="*/ 1046206 h 1688757"/>
              <a:gd name="connsiteX3" fmla="*/ 1696995 w 5453449"/>
              <a:gd name="connsiteY3" fmla="*/ 584887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638026 w 5453449"/>
              <a:gd name="connsiteY1" fmla="*/ 553995 h 1688757"/>
              <a:gd name="connsiteX2" fmla="*/ 1285103 w 5453449"/>
              <a:gd name="connsiteY2" fmla="*/ 1046206 h 1688757"/>
              <a:gd name="connsiteX3" fmla="*/ 1696995 w 5453449"/>
              <a:gd name="connsiteY3" fmla="*/ 584887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638026 w 5453449"/>
              <a:gd name="connsiteY1" fmla="*/ 553995 h 1688757"/>
              <a:gd name="connsiteX2" fmla="*/ 1285103 w 5453449"/>
              <a:gd name="connsiteY2" fmla="*/ 1046206 h 1688757"/>
              <a:gd name="connsiteX3" fmla="*/ 1709596 w 5453449"/>
              <a:gd name="connsiteY3" fmla="*/ 553995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709464 w 5453449"/>
              <a:gd name="connsiteY1" fmla="*/ 696871 h 1688757"/>
              <a:gd name="connsiteX2" fmla="*/ 1285103 w 5453449"/>
              <a:gd name="connsiteY2" fmla="*/ 1046206 h 1688757"/>
              <a:gd name="connsiteX3" fmla="*/ 1709596 w 5453449"/>
              <a:gd name="connsiteY3" fmla="*/ 553995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709464 w 5453449"/>
              <a:gd name="connsiteY1" fmla="*/ 696871 h 1688757"/>
              <a:gd name="connsiteX2" fmla="*/ 1285103 w 5453449"/>
              <a:gd name="connsiteY2" fmla="*/ 1046206 h 1688757"/>
              <a:gd name="connsiteX3" fmla="*/ 1709596 w 5453449"/>
              <a:gd name="connsiteY3" fmla="*/ 553995 h 1688757"/>
              <a:gd name="connsiteX4" fmla="*/ 2372498 w 5453449"/>
              <a:gd name="connsiteY4" fmla="*/ 1301579 h 1688757"/>
              <a:gd name="connsiteX5" fmla="*/ 2638290 w 5453449"/>
              <a:gd name="connsiteY5" fmla="*/ 1054061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29288"/>
              <a:gd name="connsiteY0" fmla="*/ 1688757 h 1714512"/>
              <a:gd name="connsiteX1" fmla="*/ 709464 w 5429288"/>
              <a:gd name="connsiteY1" fmla="*/ 696871 h 1714512"/>
              <a:gd name="connsiteX2" fmla="*/ 1285103 w 5429288"/>
              <a:gd name="connsiteY2" fmla="*/ 1046206 h 1714512"/>
              <a:gd name="connsiteX3" fmla="*/ 1709596 w 5429288"/>
              <a:gd name="connsiteY3" fmla="*/ 553995 h 1714512"/>
              <a:gd name="connsiteX4" fmla="*/ 2372498 w 5429288"/>
              <a:gd name="connsiteY4" fmla="*/ 1301579 h 1714512"/>
              <a:gd name="connsiteX5" fmla="*/ 2638290 w 5429288"/>
              <a:gd name="connsiteY5" fmla="*/ 1054061 h 1714512"/>
              <a:gd name="connsiteX6" fmla="*/ 2957384 w 5429288"/>
              <a:gd name="connsiteY6" fmla="*/ 1342768 h 1714512"/>
              <a:gd name="connsiteX7" fmla="*/ 3978876 w 5429288"/>
              <a:gd name="connsiteY7" fmla="*/ 263611 h 1714512"/>
              <a:gd name="connsiteX8" fmla="*/ 4530811 w 5429288"/>
              <a:gd name="connsiteY8" fmla="*/ 1062681 h 1714512"/>
              <a:gd name="connsiteX9" fmla="*/ 5058033 w 5429288"/>
              <a:gd name="connsiteY9" fmla="*/ 0 h 1714512"/>
              <a:gd name="connsiteX10" fmla="*/ 5429288 w 5429288"/>
              <a:gd name="connsiteY10" fmla="*/ 1714512 h 1714512"/>
              <a:gd name="connsiteX0" fmla="*/ 0 w 5429288"/>
              <a:gd name="connsiteY0" fmla="*/ 1688757 h 1688757"/>
              <a:gd name="connsiteX1" fmla="*/ 709464 w 5429288"/>
              <a:gd name="connsiteY1" fmla="*/ 696871 h 1688757"/>
              <a:gd name="connsiteX2" fmla="*/ 1285103 w 5429288"/>
              <a:gd name="connsiteY2" fmla="*/ 1046206 h 1688757"/>
              <a:gd name="connsiteX3" fmla="*/ 1709596 w 5429288"/>
              <a:gd name="connsiteY3" fmla="*/ 553995 h 1688757"/>
              <a:gd name="connsiteX4" fmla="*/ 2372498 w 5429288"/>
              <a:gd name="connsiteY4" fmla="*/ 1301579 h 1688757"/>
              <a:gd name="connsiteX5" fmla="*/ 2638290 w 5429288"/>
              <a:gd name="connsiteY5" fmla="*/ 1054061 h 1688757"/>
              <a:gd name="connsiteX6" fmla="*/ 2957384 w 5429288"/>
              <a:gd name="connsiteY6" fmla="*/ 1342768 h 1688757"/>
              <a:gd name="connsiteX7" fmla="*/ 3978876 w 5429288"/>
              <a:gd name="connsiteY7" fmla="*/ 263611 h 1688757"/>
              <a:gd name="connsiteX8" fmla="*/ 4530811 w 5429288"/>
              <a:gd name="connsiteY8" fmla="*/ 1062681 h 1688757"/>
              <a:gd name="connsiteX9" fmla="*/ 5058033 w 5429288"/>
              <a:gd name="connsiteY9" fmla="*/ 0 h 1688757"/>
              <a:gd name="connsiteX10" fmla="*/ 5429288 w 5429288"/>
              <a:gd name="connsiteY10" fmla="*/ 1643073 h 1688757"/>
              <a:gd name="connsiteX0" fmla="*/ 0 w 5429288"/>
              <a:gd name="connsiteY0" fmla="*/ 1688757 h 1714512"/>
              <a:gd name="connsiteX1" fmla="*/ 709464 w 5429288"/>
              <a:gd name="connsiteY1" fmla="*/ 696871 h 1714512"/>
              <a:gd name="connsiteX2" fmla="*/ 1285103 w 5429288"/>
              <a:gd name="connsiteY2" fmla="*/ 1046206 h 1714512"/>
              <a:gd name="connsiteX3" fmla="*/ 1709596 w 5429288"/>
              <a:gd name="connsiteY3" fmla="*/ 553995 h 1714512"/>
              <a:gd name="connsiteX4" fmla="*/ 2372498 w 5429288"/>
              <a:gd name="connsiteY4" fmla="*/ 1301579 h 1714512"/>
              <a:gd name="connsiteX5" fmla="*/ 2638290 w 5429288"/>
              <a:gd name="connsiteY5" fmla="*/ 1054061 h 1714512"/>
              <a:gd name="connsiteX6" fmla="*/ 2957384 w 5429288"/>
              <a:gd name="connsiteY6" fmla="*/ 1342768 h 1714512"/>
              <a:gd name="connsiteX7" fmla="*/ 3978876 w 5429288"/>
              <a:gd name="connsiteY7" fmla="*/ 263611 h 1714512"/>
              <a:gd name="connsiteX8" fmla="*/ 4530811 w 5429288"/>
              <a:gd name="connsiteY8" fmla="*/ 1062681 h 1714512"/>
              <a:gd name="connsiteX9" fmla="*/ 5058033 w 5429288"/>
              <a:gd name="connsiteY9" fmla="*/ 0 h 1714512"/>
              <a:gd name="connsiteX10" fmla="*/ 5429288 w 5429288"/>
              <a:gd name="connsiteY10" fmla="*/ 1714512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9288" h="1714512">
                <a:moveTo>
                  <a:pt x="0" y="1688757"/>
                </a:moveTo>
                <a:lnTo>
                  <a:pt x="709464" y="696871"/>
                </a:lnTo>
                <a:lnTo>
                  <a:pt x="1285103" y="1046206"/>
                </a:lnTo>
                <a:lnTo>
                  <a:pt x="1709596" y="553995"/>
                </a:lnTo>
                <a:lnTo>
                  <a:pt x="2372498" y="1301579"/>
                </a:lnTo>
                <a:lnTo>
                  <a:pt x="2638290" y="1054061"/>
                </a:lnTo>
                <a:lnTo>
                  <a:pt x="2957384" y="1342768"/>
                </a:lnTo>
                <a:lnTo>
                  <a:pt x="3978876" y="263611"/>
                </a:lnTo>
                <a:lnTo>
                  <a:pt x="4530811" y="1062681"/>
                </a:lnTo>
                <a:lnTo>
                  <a:pt x="5058033" y="0"/>
                </a:lnTo>
                <a:lnTo>
                  <a:pt x="5429288" y="1714512"/>
                </a:lnTo>
              </a:path>
            </a:pathLst>
          </a:custGeom>
          <a:solidFill>
            <a:schemeClr val="bg2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32" name="Straight Connector 31"/>
          <p:cNvCxnSpPr>
            <a:cxnSpLocks noChangeShapeType="1"/>
            <a:stCxn id="43" idx="3"/>
            <a:endCxn id="30" idx="3"/>
          </p:cNvCxnSpPr>
          <p:nvPr/>
        </p:nvCxnSpPr>
        <p:spPr bwMode="auto">
          <a:xfrm flipV="1">
            <a:off x="3660620" y="3717032"/>
            <a:ext cx="587344" cy="1575787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58" name="Straight Connector 57"/>
          <p:cNvCxnSpPr>
            <a:cxnSpLocks noChangeShapeType="1"/>
            <a:endCxn id="30" idx="3"/>
          </p:cNvCxnSpPr>
          <p:nvPr/>
        </p:nvCxnSpPr>
        <p:spPr bwMode="auto">
          <a:xfrm rot="16200000" flipV="1">
            <a:off x="4049942" y="3915054"/>
            <a:ext cx="1656184" cy="1260140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40" name="Straight Connector 39"/>
          <p:cNvCxnSpPr>
            <a:cxnSpLocks noChangeShapeType="1"/>
            <a:endCxn id="30" idx="3"/>
          </p:cNvCxnSpPr>
          <p:nvPr/>
        </p:nvCxnSpPr>
        <p:spPr bwMode="auto">
          <a:xfrm rot="16200000" flipV="1">
            <a:off x="3617894" y="4347102"/>
            <a:ext cx="2088232" cy="828092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Detecting Relevant AO Changes</a:t>
            </a:r>
            <a:endParaRPr lang="de-AT" dirty="0"/>
          </a:p>
        </p:txBody>
      </p:sp>
      <p:sp>
        <p:nvSpPr>
          <p:cNvPr id="53" name="TextBox 52"/>
          <p:cNvSpPr txBox="1"/>
          <p:nvPr/>
        </p:nvSpPr>
        <p:spPr>
          <a:xfrm>
            <a:off x="4427984" y="5229200"/>
            <a:ext cx="447558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accent2"/>
                </a:solidFill>
              </a:rPr>
              <a:t>P</a:t>
            </a:r>
            <a:r>
              <a:rPr lang="de-AT" sz="2400" baseline="-25000" dirty="0" smtClean="0">
                <a:solidFill>
                  <a:schemeClr val="accent2"/>
                </a:solidFill>
              </a:rPr>
              <a:t>t</a:t>
            </a:r>
            <a:endParaRPr lang="de-AT" sz="2400" dirty="0">
              <a:solidFill>
                <a:schemeClr val="accent2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00050" y="5535471"/>
            <a:ext cx="731290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L</a:t>
            </a:r>
            <a:r>
              <a:rPr lang="de-AT" sz="2400" baseline="-25000" dirty="0" smtClean="0">
                <a:solidFill>
                  <a:srgbClr val="FF0000"/>
                </a:solidFill>
              </a:rPr>
              <a:t>new</a:t>
            </a:r>
            <a:endParaRPr lang="de-AT" sz="2400" baseline="-25000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83968" y="4653136"/>
            <a:ext cx="755335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L</a:t>
            </a:r>
            <a:r>
              <a:rPr lang="de-AT" sz="2400" baseline="-25000" dirty="0" smtClean="0">
                <a:solidFill>
                  <a:srgbClr val="FF0000"/>
                </a:solidFill>
              </a:rPr>
              <a:t>prev</a:t>
            </a:r>
            <a:endParaRPr lang="de-AT" sz="2400" baseline="-25000" dirty="0">
              <a:solidFill>
                <a:srgbClr val="FF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99592" y="3284984"/>
            <a:ext cx="1244251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 </a:t>
            </a:r>
            <a:r>
              <a:rPr lang="de-AT" sz="2400" baseline="-25000" dirty="0" smtClean="0">
                <a:solidFill>
                  <a:schemeClr val="tx1"/>
                </a:solidFill>
              </a:rPr>
              <a:t>t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27984" y="5229200"/>
            <a:ext cx="630301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accent2"/>
                </a:solidFill>
              </a:rPr>
              <a:t>P</a:t>
            </a:r>
            <a:r>
              <a:rPr lang="de-AT" sz="2400" baseline="-25000" dirty="0" smtClean="0">
                <a:solidFill>
                  <a:schemeClr val="accent2"/>
                </a:solidFill>
              </a:rPr>
              <a:t>t-1</a:t>
            </a:r>
            <a:endParaRPr lang="de-AT" sz="2400" baseline="-25000" dirty="0">
              <a:solidFill>
                <a:schemeClr val="accent2"/>
              </a:solidFill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425572" y="4441672"/>
            <a:ext cx="714380" cy="283472"/>
          </a:xfrm>
          <a:prstGeom prst="rect">
            <a:avLst/>
          </a:prstGeom>
          <a:solidFill>
            <a:schemeClr val="bg2">
              <a:alpha val="50000"/>
            </a:schemeClr>
          </a:solidFill>
          <a:ln w="2540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3419872" y="4437112"/>
            <a:ext cx="714380" cy="283472"/>
          </a:xfrm>
          <a:prstGeom prst="rect">
            <a:avLst/>
          </a:prstGeom>
          <a:solidFill>
            <a:schemeClr val="bg2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Gothic" charset="-128"/>
            </a:endParaRPr>
          </a:p>
        </p:txBody>
      </p:sp>
      <p:cxnSp>
        <p:nvCxnSpPr>
          <p:cNvPr id="17" name="Straight Connector 16"/>
          <p:cNvCxnSpPr>
            <a:stCxn id="70" idx="6"/>
          </p:cNvCxnSpPr>
          <p:nvPr/>
        </p:nvCxnSpPr>
        <p:spPr bwMode="auto">
          <a:xfrm flipH="1" flipV="1">
            <a:off x="3995936" y="4437112"/>
            <a:ext cx="596809" cy="1311602"/>
          </a:xfrm>
          <a:prstGeom prst="line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Footer Placeholder 2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70" name="Oval 69"/>
          <p:cNvSpPr/>
          <p:nvPr/>
        </p:nvSpPr>
        <p:spPr bwMode="auto">
          <a:xfrm>
            <a:off x="4556745" y="5730714"/>
            <a:ext cx="36000" cy="360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pic>
        <p:nvPicPr>
          <p:cNvPr id="30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923928" y="3068960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Oval 47"/>
          <p:cNvSpPr/>
          <p:nvPr/>
        </p:nvSpPr>
        <p:spPr bwMode="auto">
          <a:xfrm>
            <a:off x="5436096" y="5301208"/>
            <a:ext cx="214314" cy="214314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004048" y="5733256"/>
            <a:ext cx="214314" cy="214314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79" name="Straight Connector 78"/>
          <p:cNvCxnSpPr>
            <a:stCxn id="70" idx="3"/>
            <a:endCxn id="43" idx="3"/>
          </p:cNvCxnSpPr>
          <p:nvPr/>
        </p:nvCxnSpPr>
        <p:spPr bwMode="auto">
          <a:xfrm rot="5400000" flipH="1">
            <a:off x="3877007" y="5076433"/>
            <a:ext cx="468623" cy="901397"/>
          </a:xfrm>
          <a:prstGeom prst="line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Oval 45"/>
          <p:cNvSpPr/>
          <p:nvPr/>
        </p:nvSpPr>
        <p:spPr bwMode="auto">
          <a:xfrm>
            <a:off x="3563888" y="5157192"/>
            <a:ext cx="214314" cy="214314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4481999" y="5658706"/>
            <a:ext cx="214314" cy="214314"/>
          </a:xfrm>
          <a:prstGeom prst="ellipse">
            <a:avLst/>
          </a:prstGeom>
          <a:solidFill>
            <a:schemeClr val="accent2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836644" y="3789040"/>
            <a:ext cx="1159292" cy="6463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Relevant </a:t>
            </a:r>
            <a:br>
              <a:rPr lang="de-AT" dirty="0" smtClean="0">
                <a:solidFill>
                  <a:srgbClr val="FF0000"/>
                </a:solidFill>
              </a:rPr>
            </a:br>
            <a:r>
              <a:rPr lang="de-AT" dirty="0" smtClean="0">
                <a:solidFill>
                  <a:srgbClr val="FF0000"/>
                </a:solidFill>
              </a:rPr>
              <a:t>change!</a:t>
            </a:r>
          </a:p>
        </p:txBody>
      </p:sp>
      <p:cxnSp>
        <p:nvCxnSpPr>
          <p:cNvPr id="92" name="Straight Connector 91"/>
          <p:cNvCxnSpPr>
            <a:cxnSpLocks noChangeShapeType="1"/>
            <a:endCxn id="30" idx="3"/>
          </p:cNvCxnSpPr>
          <p:nvPr/>
        </p:nvCxnSpPr>
        <p:spPr bwMode="auto">
          <a:xfrm rot="5400000" flipH="1" flipV="1">
            <a:off x="3761910" y="3951060"/>
            <a:ext cx="720081" cy="252027"/>
          </a:xfrm>
          <a:prstGeom prst="line">
            <a:avLst/>
          </a:prstGeom>
          <a:noFill/>
          <a:ln w="25400" cap="rnd" algn="ctr">
            <a:solidFill>
              <a:srgbClr val="FF0000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78" name="Oval 77"/>
          <p:cNvSpPr/>
          <p:nvPr/>
        </p:nvSpPr>
        <p:spPr bwMode="auto">
          <a:xfrm>
            <a:off x="3872701" y="4306950"/>
            <a:ext cx="216024" cy="214314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047 L -0.1493 0.000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53" grpId="0"/>
      <p:bldP spid="81" grpId="0"/>
      <p:bldP spid="82" grpId="0"/>
      <p:bldP spid="84" grpId="0"/>
      <p:bldP spid="36" grpId="0"/>
      <p:bldP spid="56" grpId="0" animBg="1"/>
      <p:bldP spid="55" grpId="0" animBg="1"/>
      <p:bldP spid="48" grpId="0" animBg="1"/>
      <p:bldP spid="44" grpId="0" animBg="1"/>
      <p:bldP spid="46" grpId="0" animBg="1"/>
      <p:bldP spid="91" grpId="1"/>
      <p:bldP spid="91" grpId="2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Our Method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908720"/>
          <a:ext cx="60960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Handling invalidated pixels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Recently invalidated pixels </a:t>
            </a:r>
            <a:r>
              <a:rPr lang="en-US" sz="2800" dirty="0" smtClean="0">
                <a:solidFill>
                  <a:schemeClr val="tx1"/>
                </a:solidFill>
              </a:rPr>
              <a:t>→ </a:t>
            </a:r>
            <a:r>
              <a:rPr lang="en-US" sz="2800" dirty="0" err="1" smtClean="0">
                <a:solidFill>
                  <a:srgbClr val="FF0000"/>
                </a:solidFill>
              </a:rPr>
              <a:t>undersampled</a:t>
            </a:r>
            <a:endParaRPr lang="de-AT" sz="2800" dirty="0" smtClean="0">
              <a:solidFill>
                <a:srgbClr val="FF0000"/>
              </a:solidFill>
            </a:endParaRPr>
          </a:p>
          <a:p>
            <a:r>
              <a:rPr lang="de-AT" sz="2800" dirty="0" smtClean="0"/>
              <a:t>Handle with</a:t>
            </a:r>
          </a:p>
          <a:p>
            <a:pPr lvl="1"/>
            <a:r>
              <a:rPr lang="de-AT" sz="2600" dirty="0" smtClean="0"/>
              <a:t>Smooth invalidation</a:t>
            </a:r>
          </a:p>
          <a:p>
            <a:pPr lvl="1"/>
            <a:r>
              <a:rPr lang="de-AT" sz="2600" dirty="0" smtClean="0"/>
              <a:t>Spatial convergence-aware filter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9" name="visualization_croppe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47664" y="2982550"/>
            <a:ext cx="2592288" cy="3758818"/>
          </a:xfrm>
          <a:prstGeom prst="rect">
            <a:avLst/>
          </a:prstGeom>
        </p:spPr>
      </p:pic>
      <p:pic>
        <p:nvPicPr>
          <p:cNvPr id="24" name="visualization_anim_cropped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283968" y="2980950"/>
            <a:ext cx="3384376" cy="3760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3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Smooth Invalidation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908050"/>
            <a:ext cx="9024937" cy="5470525"/>
          </a:xfrm>
        </p:spPr>
        <p:txBody>
          <a:bodyPr/>
          <a:lstStyle/>
          <a:p>
            <a:r>
              <a:rPr lang="de-AT" sz="2800" dirty="0" smtClean="0"/>
              <a:t>Small changes in scene configuration </a:t>
            </a:r>
          </a:p>
          <a:p>
            <a:pPr lvl="1">
              <a:buSzPct val="74000"/>
            </a:pPr>
            <a:r>
              <a:rPr lang="de-AT" sz="2600" dirty="0" smtClean="0"/>
              <a:t>Small changes in AO</a:t>
            </a:r>
          </a:p>
          <a:p>
            <a:pPr lvl="1"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L</a:t>
            </a:r>
            <a:r>
              <a:rPr lang="de-AT" sz="2800" dirty="0" smtClean="0"/>
              <a:t>ess confidence in previous value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Reduce weight </a:t>
            </a:r>
            <a:r>
              <a:rPr lang="en-US" sz="2800" i="1" dirty="0" smtClean="0">
                <a:solidFill>
                  <a:schemeClr val="tx1"/>
                </a:solidFill>
              </a:rPr>
              <a:t>w</a:t>
            </a:r>
            <a:r>
              <a:rPr lang="en-US" sz="2800" i="1" baseline="-25000" dirty="0" smtClean="0">
                <a:solidFill>
                  <a:schemeClr val="tx1"/>
                </a:solidFill>
              </a:rPr>
              <a:t>t</a:t>
            </a:r>
            <a:r>
              <a:rPr lang="en-US" sz="2800" dirty="0" smtClean="0">
                <a:solidFill>
                  <a:schemeClr val="tx1"/>
                </a:solidFill>
              </a:rPr>
              <a:t> proportional to </a:t>
            </a:r>
            <a:r>
              <a:rPr lang="de-AT" sz="2800" dirty="0" smtClean="0">
                <a:solidFill>
                  <a:srgbClr val="FF0000"/>
                </a:solidFill>
              </a:rPr>
              <a:t>|L</a:t>
            </a:r>
            <a:r>
              <a:rPr lang="de-AT" sz="2800" baseline="-25000" dirty="0" smtClean="0">
                <a:solidFill>
                  <a:srgbClr val="FF0000"/>
                </a:solidFill>
              </a:rPr>
              <a:t>new</a:t>
            </a:r>
            <a:r>
              <a:rPr lang="de-AT" sz="2800" dirty="0" smtClean="0">
                <a:solidFill>
                  <a:srgbClr val="FF0000"/>
                </a:solidFill>
              </a:rPr>
              <a:t>-L</a:t>
            </a:r>
            <a:r>
              <a:rPr lang="de-AT" sz="2800" baseline="-25000" dirty="0" smtClean="0">
                <a:solidFill>
                  <a:srgbClr val="FF0000"/>
                </a:solidFill>
              </a:rPr>
              <a:t>prev</a:t>
            </a:r>
            <a:r>
              <a:rPr lang="de-AT" sz="2800" dirty="0" smtClean="0">
                <a:solidFill>
                  <a:srgbClr val="FF0000"/>
                </a:solidFill>
              </a:rPr>
              <a:t>|</a:t>
            </a:r>
            <a:endParaRPr lang="de-AT" sz="2800" baseline="-25000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8" name="TextBox 7"/>
          <p:cNvSpPr txBox="1"/>
          <p:nvPr/>
        </p:nvSpPr>
        <p:spPr>
          <a:xfrm>
            <a:off x="928280" y="3284984"/>
            <a:ext cx="1446230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 </a:t>
            </a:r>
            <a:r>
              <a:rPr lang="de-AT" sz="2400" baseline="-25000" dirty="0" smtClean="0">
                <a:solidFill>
                  <a:schemeClr val="tx1"/>
                </a:solidFill>
              </a:rPr>
              <a:t>t-1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1979712" y="4738824"/>
            <a:ext cx="5429288" cy="1714512"/>
          </a:xfrm>
          <a:custGeom>
            <a:avLst/>
            <a:gdLst>
              <a:gd name="connsiteX0" fmla="*/ 0 w 5453449"/>
              <a:gd name="connsiteY0" fmla="*/ 1688757 h 1688757"/>
              <a:gd name="connsiteX1" fmla="*/ 683741 w 5453449"/>
              <a:gd name="connsiteY1" fmla="*/ 247136 h 1688757"/>
              <a:gd name="connsiteX2" fmla="*/ 1285103 w 5453449"/>
              <a:gd name="connsiteY2" fmla="*/ 1046206 h 1688757"/>
              <a:gd name="connsiteX3" fmla="*/ 1696995 w 5453449"/>
              <a:gd name="connsiteY3" fmla="*/ 584887 h 1688757"/>
              <a:gd name="connsiteX4" fmla="*/ 2372498 w 5453449"/>
              <a:gd name="connsiteY4" fmla="*/ 1301579 h 1688757"/>
              <a:gd name="connsiteX5" fmla="*/ 2669060 w 5453449"/>
              <a:gd name="connsiteY5" fmla="*/ 453081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683741 w 5453449"/>
              <a:gd name="connsiteY1" fmla="*/ 247136 h 1688757"/>
              <a:gd name="connsiteX2" fmla="*/ 1285103 w 5453449"/>
              <a:gd name="connsiteY2" fmla="*/ 1046206 h 1688757"/>
              <a:gd name="connsiteX3" fmla="*/ 1696995 w 5453449"/>
              <a:gd name="connsiteY3" fmla="*/ 584887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638026 w 5453449"/>
              <a:gd name="connsiteY1" fmla="*/ 553995 h 1688757"/>
              <a:gd name="connsiteX2" fmla="*/ 1285103 w 5453449"/>
              <a:gd name="connsiteY2" fmla="*/ 1046206 h 1688757"/>
              <a:gd name="connsiteX3" fmla="*/ 1696995 w 5453449"/>
              <a:gd name="connsiteY3" fmla="*/ 584887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638026 w 5453449"/>
              <a:gd name="connsiteY1" fmla="*/ 553995 h 1688757"/>
              <a:gd name="connsiteX2" fmla="*/ 1285103 w 5453449"/>
              <a:gd name="connsiteY2" fmla="*/ 1046206 h 1688757"/>
              <a:gd name="connsiteX3" fmla="*/ 1709596 w 5453449"/>
              <a:gd name="connsiteY3" fmla="*/ 553995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709464 w 5453449"/>
              <a:gd name="connsiteY1" fmla="*/ 696871 h 1688757"/>
              <a:gd name="connsiteX2" fmla="*/ 1285103 w 5453449"/>
              <a:gd name="connsiteY2" fmla="*/ 1046206 h 1688757"/>
              <a:gd name="connsiteX3" fmla="*/ 1709596 w 5453449"/>
              <a:gd name="connsiteY3" fmla="*/ 553995 h 1688757"/>
              <a:gd name="connsiteX4" fmla="*/ 2372498 w 5453449"/>
              <a:gd name="connsiteY4" fmla="*/ 1301579 h 1688757"/>
              <a:gd name="connsiteX5" fmla="*/ 2638290 w 5453449"/>
              <a:gd name="connsiteY5" fmla="*/ 839747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53449"/>
              <a:gd name="connsiteY0" fmla="*/ 1688757 h 1688757"/>
              <a:gd name="connsiteX1" fmla="*/ 709464 w 5453449"/>
              <a:gd name="connsiteY1" fmla="*/ 696871 h 1688757"/>
              <a:gd name="connsiteX2" fmla="*/ 1285103 w 5453449"/>
              <a:gd name="connsiteY2" fmla="*/ 1046206 h 1688757"/>
              <a:gd name="connsiteX3" fmla="*/ 1709596 w 5453449"/>
              <a:gd name="connsiteY3" fmla="*/ 553995 h 1688757"/>
              <a:gd name="connsiteX4" fmla="*/ 2372498 w 5453449"/>
              <a:gd name="connsiteY4" fmla="*/ 1301579 h 1688757"/>
              <a:gd name="connsiteX5" fmla="*/ 2638290 w 5453449"/>
              <a:gd name="connsiteY5" fmla="*/ 1054061 h 1688757"/>
              <a:gd name="connsiteX6" fmla="*/ 2957384 w 5453449"/>
              <a:gd name="connsiteY6" fmla="*/ 1342768 h 1688757"/>
              <a:gd name="connsiteX7" fmla="*/ 3978876 w 5453449"/>
              <a:gd name="connsiteY7" fmla="*/ 263611 h 1688757"/>
              <a:gd name="connsiteX8" fmla="*/ 4530811 w 5453449"/>
              <a:gd name="connsiteY8" fmla="*/ 1062681 h 1688757"/>
              <a:gd name="connsiteX9" fmla="*/ 5058033 w 5453449"/>
              <a:gd name="connsiteY9" fmla="*/ 0 h 1688757"/>
              <a:gd name="connsiteX10" fmla="*/ 5453449 w 5453449"/>
              <a:gd name="connsiteY10" fmla="*/ 1631092 h 1688757"/>
              <a:gd name="connsiteX0" fmla="*/ 0 w 5429288"/>
              <a:gd name="connsiteY0" fmla="*/ 1688757 h 1714512"/>
              <a:gd name="connsiteX1" fmla="*/ 709464 w 5429288"/>
              <a:gd name="connsiteY1" fmla="*/ 696871 h 1714512"/>
              <a:gd name="connsiteX2" fmla="*/ 1285103 w 5429288"/>
              <a:gd name="connsiteY2" fmla="*/ 1046206 h 1714512"/>
              <a:gd name="connsiteX3" fmla="*/ 1709596 w 5429288"/>
              <a:gd name="connsiteY3" fmla="*/ 553995 h 1714512"/>
              <a:gd name="connsiteX4" fmla="*/ 2372498 w 5429288"/>
              <a:gd name="connsiteY4" fmla="*/ 1301579 h 1714512"/>
              <a:gd name="connsiteX5" fmla="*/ 2638290 w 5429288"/>
              <a:gd name="connsiteY5" fmla="*/ 1054061 h 1714512"/>
              <a:gd name="connsiteX6" fmla="*/ 2957384 w 5429288"/>
              <a:gd name="connsiteY6" fmla="*/ 1342768 h 1714512"/>
              <a:gd name="connsiteX7" fmla="*/ 3978876 w 5429288"/>
              <a:gd name="connsiteY7" fmla="*/ 263611 h 1714512"/>
              <a:gd name="connsiteX8" fmla="*/ 4530811 w 5429288"/>
              <a:gd name="connsiteY8" fmla="*/ 1062681 h 1714512"/>
              <a:gd name="connsiteX9" fmla="*/ 5058033 w 5429288"/>
              <a:gd name="connsiteY9" fmla="*/ 0 h 1714512"/>
              <a:gd name="connsiteX10" fmla="*/ 5429288 w 5429288"/>
              <a:gd name="connsiteY10" fmla="*/ 1714512 h 1714512"/>
              <a:gd name="connsiteX0" fmla="*/ 0 w 5429288"/>
              <a:gd name="connsiteY0" fmla="*/ 1688757 h 1688757"/>
              <a:gd name="connsiteX1" fmla="*/ 709464 w 5429288"/>
              <a:gd name="connsiteY1" fmla="*/ 696871 h 1688757"/>
              <a:gd name="connsiteX2" fmla="*/ 1285103 w 5429288"/>
              <a:gd name="connsiteY2" fmla="*/ 1046206 h 1688757"/>
              <a:gd name="connsiteX3" fmla="*/ 1709596 w 5429288"/>
              <a:gd name="connsiteY3" fmla="*/ 553995 h 1688757"/>
              <a:gd name="connsiteX4" fmla="*/ 2372498 w 5429288"/>
              <a:gd name="connsiteY4" fmla="*/ 1301579 h 1688757"/>
              <a:gd name="connsiteX5" fmla="*/ 2638290 w 5429288"/>
              <a:gd name="connsiteY5" fmla="*/ 1054061 h 1688757"/>
              <a:gd name="connsiteX6" fmla="*/ 2957384 w 5429288"/>
              <a:gd name="connsiteY6" fmla="*/ 1342768 h 1688757"/>
              <a:gd name="connsiteX7" fmla="*/ 3978876 w 5429288"/>
              <a:gd name="connsiteY7" fmla="*/ 263611 h 1688757"/>
              <a:gd name="connsiteX8" fmla="*/ 4530811 w 5429288"/>
              <a:gd name="connsiteY8" fmla="*/ 1062681 h 1688757"/>
              <a:gd name="connsiteX9" fmla="*/ 5058033 w 5429288"/>
              <a:gd name="connsiteY9" fmla="*/ 0 h 1688757"/>
              <a:gd name="connsiteX10" fmla="*/ 5429288 w 5429288"/>
              <a:gd name="connsiteY10" fmla="*/ 1643073 h 1688757"/>
              <a:gd name="connsiteX0" fmla="*/ 0 w 5429288"/>
              <a:gd name="connsiteY0" fmla="*/ 1688757 h 1714512"/>
              <a:gd name="connsiteX1" fmla="*/ 709464 w 5429288"/>
              <a:gd name="connsiteY1" fmla="*/ 696871 h 1714512"/>
              <a:gd name="connsiteX2" fmla="*/ 1285103 w 5429288"/>
              <a:gd name="connsiteY2" fmla="*/ 1046206 h 1714512"/>
              <a:gd name="connsiteX3" fmla="*/ 1709596 w 5429288"/>
              <a:gd name="connsiteY3" fmla="*/ 553995 h 1714512"/>
              <a:gd name="connsiteX4" fmla="*/ 2372498 w 5429288"/>
              <a:gd name="connsiteY4" fmla="*/ 1301579 h 1714512"/>
              <a:gd name="connsiteX5" fmla="*/ 2638290 w 5429288"/>
              <a:gd name="connsiteY5" fmla="*/ 1054061 h 1714512"/>
              <a:gd name="connsiteX6" fmla="*/ 2957384 w 5429288"/>
              <a:gd name="connsiteY6" fmla="*/ 1342768 h 1714512"/>
              <a:gd name="connsiteX7" fmla="*/ 3978876 w 5429288"/>
              <a:gd name="connsiteY7" fmla="*/ 263611 h 1714512"/>
              <a:gd name="connsiteX8" fmla="*/ 4530811 w 5429288"/>
              <a:gd name="connsiteY8" fmla="*/ 1062681 h 1714512"/>
              <a:gd name="connsiteX9" fmla="*/ 5058033 w 5429288"/>
              <a:gd name="connsiteY9" fmla="*/ 0 h 1714512"/>
              <a:gd name="connsiteX10" fmla="*/ 5429288 w 5429288"/>
              <a:gd name="connsiteY10" fmla="*/ 1714512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9288" h="1714512">
                <a:moveTo>
                  <a:pt x="0" y="1688757"/>
                </a:moveTo>
                <a:lnTo>
                  <a:pt x="709464" y="696871"/>
                </a:lnTo>
                <a:lnTo>
                  <a:pt x="1285103" y="1046206"/>
                </a:lnTo>
                <a:lnTo>
                  <a:pt x="1709596" y="553995"/>
                </a:lnTo>
                <a:lnTo>
                  <a:pt x="2372498" y="1301579"/>
                </a:lnTo>
                <a:lnTo>
                  <a:pt x="2638290" y="1054061"/>
                </a:lnTo>
                <a:lnTo>
                  <a:pt x="2957384" y="1342768"/>
                </a:lnTo>
                <a:lnTo>
                  <a:pt x="3978876" y="263611"/>
                </a:lnTo>
                <a:lnTo>
                  <a:pt x="4530811" y="1062681"/>
                </a:lnTo>
                <a:lnTo>
                  <a:pt x="5058033" y="0"/>
                </a:lnTo>
                <a:lnTo>
                  <a:pt x="5429288" y="1714512"/>
                </a:lnTo>
              </a:path>
            </a:pathLst>
          </a:custGeom>
          <a:solidFill>
            <a:schemeClr val="bg2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11" name="Straight Connector 10"/>
          <p:cNvCxnSpPr>
            <a:cxnSpLocks noChangeShapeType="1"/>
            <a:stCxn id="10" idx="3"/>
            <a:endCxn id="23" idx="3"/>
          </p:cNvCxnSpPr>
          <p:nvPr/>
        </p:nvCxnSpPr>
        <p:spPr bwMode="auto">
          <a:xfrm flipV="1">
            <a:off x="3689308" y="3717032"/>
            <a:ext cx="587344" cy="1575787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14" name="TextBox 13"/>
          <p:cNvSpPr txBox="1"/>
          <p:nvPr/>
        </p:nvSpPr>
        <p:spPr>
          <a:xfrm>
            <a:off x="4456672" y="5229200"/>
            <a:ext cx="447558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accent2"/>
                </a:solidFill>
              </a:rPr>
              <a:t>P</a:t>
            </a:r>
            <a:r>
              <a:rPr lang="de-AT" sz="2400" baseline="-25000" dirty="0" smtClean="0">
                <a:solidFill>
                  <a:schemeClr val="accent2"/>
                </a:solidFill>
              </a:rPr>
              <a:t>t</a:t>
            </a:r>
            <a:endParaRPr lang="de-AT" sz="2400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8738" y="5535471"/>
            <a:ext cx="731290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L</a:t>
            </a:r>
            <a:r>
              <a:rPr lang="de-AT" sz="2400" baseline="-25000" dirty="0" smtClean="0">
                <a:solidFill>
                  <a:srgbClr val="FF0000"/>
                </a:solidFill>
              </a:rPr>
              <a:t>new</a:t>
            </a:r>
            <a:endParaRPr lang="de-AT" sz="2400" baseline="-25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12656" y="4653136"/>
            <a:ext cx="755335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L</a:t>
            </a:r>
            <a:r>
              <a:rPr lang="de-AT" sz="2400" baseline="-25000" dirty="0" smtClean="0">
                <a:solidFill>
                  <a:srgbClr val="FF0000"/>
                </a:solidFill>
              </a:rPr>
              <a:t>prev</a:t>
            </a:r>
            <a:endParaRPr lang="de-AT" sz="2400" baseline="-25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280" y="3284984"/>
            <a:ext cx="1244251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Frame </a:t>
            </a:r>
            <a:r>
              <a:rPr lang="de-AT" sz="2400" baseline="-25000" dirty="0" smtClean="0">
                <a:solidFill>
                  <a:schemeClr val="tx1"/>
                </a:solidFill>
              </a:rPr>
              <a:t>t</a:t>
            </a:r>
            <a:endParaRPr lang="de-AT" sz="2400" baseline="-250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56672" y="5229200"/>
            <a:ext cx="630301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accent2"/>
                </a:solidFill>
              </a:rPr>
              <a:t>P</a:t>
            </a:r>
            <a:r>
              <a:rPr lang="de-AT" sz="2400" baseline="-25000" dirty="0" smtClean="0">
                <a:solidFill>
                  <a:schemeClr val="accent2"/>
                </a:solidFill>
              </a:rPr>
              <a:t>t-1</a:t>
            </a:r>
            <a:endParaRPr lang="de-AT" sz="2400" baseline="-25000" dirty="0">
              <a:solidFill>
                <a:schemeClr val="accent2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454260" y="4441672"/>
            <a:ext cx="714380" cy="283472"/>
          </a:xfrm>
          <a:prstGeom prst="rect">
            <a:avLst/>
          </a:prstGeom>
          <a:solidFill>
            <a:schemeClr val="bg2">
              <a:alpha val="50000"/>
            </a:schemeClr>
          </a:solidFill>
          <a:ln w="2540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448560" y="4437112"/>
            <a:ext cx="714380" cy="283472"/>
          </a:xfrm>
          <a:prstGeom prst="rect">
            <a:avLst/>
          </a:prstGeom>
          <a:solidFill>
            <a:schemeClr val="bg2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Gothic" charset="-128"/>
            </a:endParaRPr>
          </a:p>
        </p:txBody>
      </p:sp>
      <p:cxnSp>
        <p:nvCxnSpPr>
          <p:cNvPr id="21" name="Straight Connector 20"/>
          <p:cNvCxnSpPr>
            <a:stCxn id="22" idx="6"/>
          </p:cNvCxnSpPr>
          <p:nvPr/>
        </p:nvCxnSpPr>
        <p:spPr bwMode="auto">
          <a:xfrm flipH="1" flipV="1">
            <a:off x="4024624" y="4437112"/>
            <a:ext cx="596809" cy="1311602"/>
          </a:xfrm>
          <a:prstGeom prst="line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Oval 21"/>
          <p:cNvSpPr/>
          <p:nvPr/>
        </p:nvSpPr>
        <p:spPr bwMode="auto">
          <a:xfrm>
            <a:off x="4585433" y="5730714"/>
            <a:ext cx="36000" cy="360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pic>
        <p:nvPicPr>
          <p:cNvPr id="23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52616" y="3068960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25"/>
          <p:cNvCxnSpPr>
            <a:stCxn id="22" idx="3"/>
            <a:endCxn id="10" idx="3"/>
          </p:cNvCxnSpPr>
          <p:nvPr/>
        </p:nvCxnSpPr>
        <p:spPr bwMode="auto">
          <a:xfrm rot="5400000" flipH="1">
            <a:off x="3905695" y="5076433"/>
            <a:ext cx="468623" cy="901397"/>
          </a:xfrm>
          <a:prstGeom prst="line">
            <a:avLst/>
          </a:prstGeom>
          <a:solidFill>
            <a:srgbClr val="00B8FF"/>
          </a:solidFill>
          <a:ln w="25400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Oval 26"/>
          <p:cNvSpPr/>
          <p:nvPr/>
        </p:nvSpPr>
        <p:spPr bwMode="auto">
          <a:xfrm>
            <a:off x="3592576" y="5157192"/>
            <a:ext cx="214314" cy="214314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4510687" y="5658706"/>
            <a:ext cx="214314" cy="214314"/>
          </a:xfrm>
          <a:prstGeom prst="ellipse">
            <a:avLst/>
          </a:prstGeom>
          <a:solidFill>
            <a:schemeClr val="accent2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30" name="Straight Connector 29"/>
          <p:cNvCxnSpPr>
            <a:cxnSpLocks noChangeShapeType="1"/>
            <a:endCxn id="23" idx="3"/>
          </p:cNvCxnSpPr>
          <p:nvPr/>
        </p:nvCxnSpPr>
        <p:spPr bwMode="auto">
          <a:xfrm rot="5400000" flipH="1" flipV="1">
            <a:off x="3790598" y="3951060"/>
            <a:ext cx="720081" cy="252027"/>
          </a:xfrm>
          <a:prstGeom prst="line">
            <a:avLst/>
          </a:prstGeom>
          <a:noFill/>
          <a:ln w="25400" cap="rnd" algn="ctr">
            <a:solidFill>
              <a:srgbClr val="FF0000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31" name="Oval 30"/>
          <p:cNvSpPr/>
          <p:nvPr/>
        </p:nvSpPr>
        <p:spPr bwMode="auto">
          <a:xfrm>
            <a:off x="3901389" y="4306950"/>
            <a:ext cx="216024" cy="214314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0.00231 L -0.15243 0.0023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  <p:bldP spid="18" grpId="0"/>
      <p:bldP spid="2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Spatial Convergence-Aware Filter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Blur </a:t>
            </a:r>
            <a:r>
              <a:rPr lang="de-AT" sz="2800" dirty="0" smtClean="0">
                <a:solidFill>
                  <a:srgbClr val="FF0000"/>
                </a:solidFill>
              </a:rPr>
              <a:t>only</a:t>
            </a:r>
            <a:r>
              <a:rPr lang="de-AT" sz="2800" dirty="0" smtClean="0"/>
              <a:t> undersampled pixels (others stay crisp)</a:t>
            </a:r>
          </a:p>
          <a:p>
            <a:r>
              <a:rPr lang="de-AT" sz="2800" dirty="0" smtClean="0"/>
              <a:t>Smooth transitions</a:t>
            </a:r>
          </a:p>
          <a:p>
            <a:r>
              <a:rPr lang="de-AT" sz="2800" dirty="0" smtClean="0"/>
              <a:t>Make best use of coherence</a:t>
            </a:r>
          </a:p>
        </p:txBody>
      </p:sp>
      <p:pic>
        <p:nvPicPr>
          <p:cNvPr id="5" name="Picture 3" descr="D:\oli\mysvn\trunk\AmbientOcclusion\images\dragon_nofilter_full_inv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3150000" cy="2880000"/>
          </a:xfrm>
          <a:prstGeom prst="rect">
            <a:avLst/>
          </a:prstGeom>
          <a:noFill/>
        </p:spPr>
      </p:pic>
      <p:pic>
        <p:nvPicPr>
          <p:cNvPr id="4" name="Picture 2" descr="D:\oli\mysvn\trunk\AmbientOcclusion\images\dragon_filter_smooth_inv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3150001" cy="288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5976" y="602128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convergence-aware filter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6021288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no filter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13" name="Rectangle 12"/>
          <p:cNvSpPr/>
          <p:nvPr/>
        </p:nvSpPr>
        <p:spPr bwMode="auto">
          <a:xfrm>
            <a:off x="1475656" y="5013176"/>
            <a:ext cx="1282923" cy="711530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cxnSp>
        <p:nvCxnSpPr>
          <p:cNvPr id="15" name="Straight Connector 14"/>
          <p:cNvCxnSpPr>
            <a:stCxn id="13" idx="3"/>
            <a:endCxn id="12" idx="1"/>
          </p:cNvCxnSpPr>
          <p:nvPr/>
        </p:nvCxnSpPr>
        <p:spPr bwMode="auto">
          <a:xfrm flipV="1">
            <a:off x="2758579" y="4797152"/>
            <a:ext cx="1237357" cy="571789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4209" name="Picture 1" descr="C:\oliver\matt\trunk\TssaoForShaderX\images\dragon_nofilter_full_inval_clos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5" y="3543162"/>
            <a:ext cx="4433653" cy="2478126"/>
          </a:xfrm>
          <a:prstGeom prst="rect">
            <a:avLst/>
          </a:prstGeom>
          <a:noFill/>
        </p:spPr>
      </p:pic>
      <p:pic>
        <p:nvPicPr>
          <p:cNvPr id="94210" name="Picture 2" descr="C:\oliver\matt\trunk\TssaoForShaderX\images\dragon_filter_smooth_inval_clos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14042" y="3554910"/>
            <a:ext cx="4396897" cy="2448273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 bwMode="auto">
          <a:xfrm>
            <a:off x="3995936" y="3573016"/>
            <a:ext cx="4320480" cy="2448272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cxnSp>
        <p:nvCxnSpPr>
          <p:cNvPr id="26" name="Straight Arrow Connector 25"/>
          <p:cNvCxnSpPr>
            <a:stCxn id="37" idx="2"/>
          </p:cNvCxnSpPr>
          <p:nvPr/>
        </p:nvCxnSpPr>
        <p:spPr bwMode="auto">
          <a:xfrm rot="5400000">
            <a:off x="4829590" y="3057034"/>
            <a:ext cx="2490663" cy="1997685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27" name="Straight Arrow Connector 26"/>
          <p:cNvCxnSpPr>
            <a:stCxn id="37" idx="2"/>
          </p:cNvCxnSpPr>
          <p:nvPr/>
        </p:nvCxnSpPr>
        <p:spPr bwMode="auto">
          <a:xfrm rot="16200000" flipH="1">
            <a:off x="6089716" y="3794592"/>
            <a:ext cx="2346646" cy="378552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29" name="Straight Arrow Connector 28"/>
          <p:cNvCxnSpPr>
            <a:stCxn id="37" idx="2"/>
          </p:cNvCxnSpPr>
          <p:nvPr/>
        </p:nvCxnSpPr>
        <p:spPr bwMode="auto">
          <a:xfrm rot="16200000" flipH="1">
            <a:off x="6701784" y="3182524"/>
            <a:ext cx="1410542" cy="666584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37" name="TextBox 36"/>
          <p:cNvSpPr txBox="1"/>
          <p:nvPr/>
        </p:nvSpPr>
        <p:spPr>
          <a:xfrm>
            <a:off x="5868144" y="2348880"/>
            <a:ext cx="2411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Blur noisy pixels</a:t>
            </a:r>
            <a:endParaRPr lang="de-AT" sz="2400" dirty="0">
              <a:solidFill>
                <a:srgbClr val="FF0000"/>
              </a:solidFill>
            </a:endParaRPr>
          </a:p>
        </p:txBody>
      </p:sp>
      <p:cxnSp>
        <p:nvCxnSpPr>
          <p:cNvPr id="43" name="Straight Arrow Connector 42"/>
          <p:cNvCxnSpPr>
            <a:stCxn id="37" idx="2"/>
          </p:cNvCxnSpPr>
          <p:nvPr/>
        </p:nvCxnSpPr>
        <p:spPr bwMode="auto">
          <a:xfrm rot="5400000">
            <a:off x="5297642" y="2228942"/>
            <a:ext cx="1194519" cy="2357725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Proportional to convergence of P</a:t>
            </a:r>
            <a:endParaRPr lang="de-AT" sz="2800" dirty="0" smtClean="0">
              <a:solidFill>
                <a:srgbClr val="00B0F0"/>
              </a:solidFill>
            </a:endParaRPr>
          </a:p>
          <a:p>
            <a:pPr lvl="1">
              <a:buSzPct val="74000"/>
            </a:pPr>
            <a:r>
              <a:rPr lang="de-AT" sz="2800" dirty="0" smtClean="0">
                <a:solidFill>
                  <a:schemeClr val="tx1"/>
                </a:solidFill>
              </a:rPr>
              <a:t>Shrink filter size (smooth transitions)</a:t>
            </a:r>
          </a:p>
          <a:p>
            <a:pPr lvl="1">
              <a:buSzPct val="74000"/>
            </a:pPr>
            <a:r>
              <a:rPr lang="de-AT" sz="2800" dirty="0" smtClean="0">
                <a:solidFill>
                  <a:schemeClr val="tx1"/>
                </a:solidFill>
              </a:rPr>
              <a:t>Increase filter tap weights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Adaptive Convergence-Aware Filter</a:t>
            </a:r>
            <a:endParaRPr lang="de-AT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05474" name="Picture 2" descr="C:\oliver\matt\trunk\TssaoForShaderX\images\dragon_nofilter_full_inval_clo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924944"/>
            <a:ext cx="6312701" cy="3528392"/>
          </a:xfrm>
          <a:prstGeom prst="rect">
            <a:avLst/>
          </a:prstGeom>
          <a:noFill/>
        </p:spPr>
      </p:pic>
      <p:sp>
        <p:nvSpPr>
          <p:cNvPr id="17" name="Oval 16"/>
          <p:cNvSpPr/>
          <p:nvPr/>
        </p:nvSpPr>
        <p:spPr bwMode="auto">
          <a:xfrm>
            <a:off x="2024561" y="4338361"/>
            <a:ext cx="1440160" cy="1440160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627784" y="4941168"/>
            <a:ext cx="216024" cy="216024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rgbClr val="FF0000"/>
              </a:solidFill>
              <a:ea typeface="MS Gothic" pitchFamily="49" charset="-128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383135" y="3960215"/>
            <a:ext cx="216024" cy="216024"/>
          </a:xfrm>
          <a:prstGeom prst="ellipse">
            <a:avLst/>
          </a:prstGeom>
          <a:solidFill>
            <a:schemeClr val="accent2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rgbClr val="00B0F0"/>
              </a:solidFill>
              <a:ea typeface="MS Gothic" pitchFamily="49" charset="-128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211960" y="3779987"/>
            <a:ext cx="576064" cy="576064"/>
          </a:xfrm>
          <a:prstGeom prst="ellipse">
            <a:avLst/>
          </a:prstGeom>
          <a:noFill/>
          <a:ln w="57150" algn="ctr">
            <a:solidFill>
              <a:schemeClr val="accent2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6129017" y="4842417"/>
            <a:ext cx="1440160" cy="1440160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6732240" y="5445224"/>
            <a:ext cx="216024" cy="216024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5776" y="5157192"/>
            <a:ext cx="432048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P</a:t>
            </a:r>
            <a:endParaRPr lang="de-AT" baseline="-25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32240" y="5661248"/>
            <a:ext cx="432048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P</a:t>
            </a:r>
            <a:endParaRPr lang="de-AT" baseline="-25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99992" y="4283804"/>
            <a:ext cx="432048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chemeClr val="accent2"/>
                </a:solidFill>
              </a:rPr>
              <a:t>P</a:t>
            </a:r>
            <a:endParaRPr lang="de-AT" baseline="-25000" dirty="0">
              <a:solidFill>
                <a:schemeClr val="accent2"/>
              </a:solidFill>
            </a:endParaRPr>
          </a:p>
        </p:txBody>
      </p:sp>
      <p:cxnSp>
        <p:nvCxnSpPr>
          <p:cNvPr id="26" name="Straight Arrow Connector 25"/>
          <p:cNvCxnSpPr>
            <a:stCxn id="31" idx="2"/>
            <a:endCxn id="18" idx="7"/>
          </p:cNvCxnSpPr>
          <p:nvPr/>
        </p:nvCxnSpPr>
        <p:spPr bwMode="auto">
          <a:xfrm rot="5400000">
            <a:off x="2497567" y="3269166"/>
            <a:ext cx="2018243" cy="1389032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28" name="Straight Arrow Connector 27"/>
          <p:cNvCxnSpPr>
            <a:stCxn id="31" idx="2"/>
            <a:endCxn id="22" idx="1"/>
          </p:cNvCxnSpPr>
          <p:nvPr/>
        </p:nvCxnSpPr>
        <p:spPr bwMode="auto">
          <a:xfrm rot="16200000" flipH="1">
            <a:off x="4221391" y="2934374"/>
            <a:ext cx="2522299" cy="2562672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rgbClr val="FF0000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31" name="TextBox 30"/>
          <p:cNvSpPr txBox="1"/>
          <p:nvPr/>
        </p:nvSpPr>
        <p:spPr>
          <a:xfrm>
            <a:off x="3131840" y="2492896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undersampled</a:t>
            </a:r>
            <a:endParaRPr lang="de-AT" sz="2400" dirty="0">
              <a:solidFill>
                <a:srgbClr val="FF0000"/>
              </a:solidFill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300192" y="5589240"/>
            <a:ext cx="144016" cy="144016"/>
          </a:xfrm>
          <a:prstGeom prst="ellipse">
            <a:avLst/>
          </a:prstGeom>
          <a:solidFill>
            <a:schemeClr val="accent2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804248" y="6021288"/>
            <a:ext cx="144016" cy="144016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092280" y="5805264"/>
            <a:ext cx="144016" cy="144016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7110802" y="5445224"/>
            <a:ext cx="144016" cy="144016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948264" y="5013176"/>
            <a:ext cx="144016" cy="144016"/>
          </a:xfrm>
          <a:prstGeom prst="ellipse">
            <a:avLst/>
          </a:prstGeom>
          <a:solidFill>
            <a:schemeClr val="accent2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6390306" y="5157192"/>
            <a:ext cx="144016" cy="144016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cxnSp>
        <p:nvCxnSpPr>
          <p:cNvPr id="43" name="Straight Arrow Connector 42"/>
          <p:cNvCxnSpPr>
            <a:stCxn id="49" idx="2"/>
            <a:endCxn id="34" idx="7"/>
          </p:cNvCxnSpPr>
          <p:nvPr/>
        </p:nvCxnSpPr>
        <p:spPr bwMode="auto">
          <a:xfrm rot="5400000">
            <a:off x="5340959" y="4046012"/>
            <a:ext cx="2646478" cy="482161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chemeClr val="accent2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47" name="Straight Arrow Connector 46"/>
          <p:cNvCxnSpPr>
            <a:stCxn id="49" idx="2"/>
            <a:endCxn id="40" idx="0"/>
          </p:cNvCxnSpPr>
          <p:nvPr/>
        </p:nvCxnSpPr>
        <p:spPr bwMode="auto">
          <a:xfrm rot="16200000" flipH="1">
            <a:off x="5938114" y="3931017"/>
            <a:ext cx="2049323" cy="114994"/>
          </a:xfrm>
          <a:prstGeom prst="straightConnector1">
            <a:avLst/>
          </a:prstGeom>
          <a:solidFill>
            <a:srgbClr val="00B8FF"/>
          </a:solidFill>
          <a:ln w="38100" cap="rnd" cmpd="sng" algn="ctr">
            <a:solidFill>
              <a:schemeClr val="accent2"/>
            </a:solidFill>
            <a:prstDash val="sysDot"/>
            <a:round/>
            <a:headEnd type="none" w="med" len="med"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49" name="TextBox 48"/>
          <p:cNvSpPr txBox="1"/>
          <p:nvPr/>
        </p:nvSpPr>
        <p:spPr>
          <a:xfrm>
            <a:off x="5292080" y="2132856"/>
            <a:ext cx="32263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accent2"/>
                </a:solidFill>
              </a:rPr>
              <a:t>sufficiently converged </a:t>
            </a:r>
            <a:br>
              <a:rPr lang="de-AT" sz="2400" dirty="0" smtClean="0">
                <a:solidFill>
                  <a:schemeClr val="accent2"/>
                </a:solidFill>
              </a:rPr>
            </a:br>
            <a:r>
              <a:rPr lang="en-US" sz="2400" dirty="0" smtClean="0">
                <a:solidFill>
                  <a:schemeClr val="accent2"/>
                </a:solidFill>
              </a:rPr>
              <a:t>→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de-AT" sz="2400" dirty="0" smtClean="0">
                <a:solidFill>
                  <a:schemeClr val="accent2"/>
                </a:solidFill>
              </a:rPr>
              <a:t>more influence</a:t>
            </a:r>
            <a:endParaRPr lang="de-AT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 animBg="1"/>
      <p:bldP spid="23" grpId="0"/>
      <p:bldP spid="23" grpId="1"/>
      <p:bldP spid="24" grpId="0"/>
      <p:bldP spid="25" grpId="0"/>
      <p:bldP spid="25" grpId="1"/>
      <p:bldP spid="31" grpId="0"/>
      <p:bldP spid="31" grpId="1"/>
      <p:bldP spid="34" grpId="0" animBg="1"/>
      <p:bldP spid="35" grpId="0" animBg="1"/>
      <p:bldP spid="37" grpId="0" animBg="1"/>
      <p:bldP spid="39" grpId="0" animBg="1"/>
      <p:bldP spid="40" grpId="0" animBg="1"/>
      <p:bldP spid="42" grpId="0" animBg="1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Results: Handling Undersampled Pixels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8" name="full_inval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628799"/>
            <a:ext cx="4248472" cy="3186355"/>
          </a:xfrm>
          <a:prstGeom prst="rect">
            <a:avLst/>
          </a:prstGeom>
        </p:spPr>
      </p:pic>
      <p:pic>
        <p:nvPicPr>
          <p:cNvPr id="10" name="smooth_inval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554422" y="1613034"/>
            <a:ext cx="4266050" cy="31995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512" y="5085184"/>
            <a:ext cx="2653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no filter + </a:t>
            </a:r>
            <a:br>
              <a:rPr lang="de-AT" sz="2400" dirty="0" smtClean="0">
                <a:solidFill>
                  <a:schemeClr val="tx1"/>
                </a:solidFill>
              </a:rPr>
            </a:br>
            <a:r>
              <a:rPr lang="de-AT" sz="2400" dirty="0" smtClean="0">
                <a:solidFill>
                  <a:schemeClr val="tx1"/>
                </a:solidFill>
              </a:rPr>
              <a:t>binary invalidation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008" y="5085184"/>
            <a:ext cx="43204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convergence-aware filtering + </a:t>
            </a:r>
            <a:br>
              <a:rPr lang="de-AT" sz="2400" dirty="0" smtClean="0">
                <a:solidFill>
                  <a:schemeClr val="tx1"/>
                </a:solidFill>
              </a:rPr>
            </a:br>
            <a:r>
              <a:rPr lang="de-AT" sz="2400" dirty="0" smtClean="0">
                <a:solidFill>
                  <a:schemeClr val="tx1"/>
                </a:solidFill>
              </a:rPr>
              <a:t>smooth invalidation</a:t>
            </a:r>
            <a:endParaRPr lang="de-AT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Our Method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908720"/>
          <a:ext cx="60960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TSSAO: Performance Optimizations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Take SSAO samples for invalidation (no additional texture lookup required)</a:t>
            </a:r>
          </a:p>
          <a:p>
            <a:r>
              <a:rPr lang="de-AT" sz="2800" dirty="0" smtClean="0"/>
              <a:t>Adaptive sample generation</a:t>
            </a:r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pPr>
              <a:buNone/>
            </a:pPr>
            <a:endParaRPr lang="de-AT" sz="2800" dirty="0" smtClean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>
          <a:xfrm>
            <a:off x="115888" y="6511925"/>
            <a:ext cx="711696" cy="298450"/>
          </a:xfrm>
        </p:spPr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cxnSp>
        <p:nvCxnSpPr>
          <p:cNvPr id="6" name="Elbow Connector 5"/>
          <p:cNvCxnSpPr/>
          <p:nvPr/>
        </p:nvCxnSpPr>
        <p:spPr bwMode="auto">
          <a:xfrm>
            <a:off x="3330220" y="3903439"/>
            <a:ext cx="1008112" cy="720080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Elbow Connector 7"/>
          <p:cNvCxnSpPr/>
          <p:nvPr/>
        </p:nvCxnSpPr>
        <p:spPr bwMode="auto">
          <a:xfrm flipV="1">
            <a:off x="3330220" y="3039343"/>
            <a:ext cx="1008112" cy="720080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737932" y="3615407"/>
            <a:ext cx="2584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Pixel invalidated?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5271" y="426347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No</a:t>
            </a:r>
            <a:endParaRPr lang="de-AT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2772" y="2981623"/>
            <a:ext cx="68698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00B050"/>
                </a:solidFill>
              </a:rPr>
              <a:t>Yes</a:t>
            </a:r>
            <a:endParaRPr lang="de-AT" sz="24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0340" y="2823319"/>
            <a:ext cx="3474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Use k</a:t>
            </a:r>
            <a:r>
              <a:rPr lang="de-AT" sz="2400" baseline="-25000" dirty="0" smtClean="0">
                <a:solidFill>
                  <a:schemeClr val="tx1"/>
                </a:solidFill>
              </a:rPr>
              <a:t>min</a:t>
            </a:r>
            <a:r>
              <a:rPr lang="de-AT" sz="2400" dirty="0" smtClean="0">
                <a:solidFill>
                  <a:schemeClr val="tx1"/>
                </a:solidFill>
              </a:rPr>
              <a:t> SSAO samples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0340" y="4407495"/>
            <a:ext cx="3143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Use k SSAO samples</a:t>
            </a:r>
            <a:endParaRPr lang="de-AT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908051"/>
            <a:ext cx="8904287" cy="4249142"/>
          </a:xfrm>
        </p:spPr>
        <p:txBody>
          <a:bodyPr/>
          <a:lstStyle/>
          <a:p>
            <a:endParaRPr lang="de-A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Interactive Walkthrough Timings</a:t>
            </a:r>
            <a:endParaRPr lang="de-AT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27584" y="1196752"/>
          <a:ext cx="7488832" cy="5047372"/>
        </p:xfrm>
        <a:graphic>
          <a:graphicData uri="http://schemas.openxmlformats.org/presentationml/2006/ole">
            <p:oleObj spid="_x0000_s5122" name="Acrobat Document" r:id="rId4" imgW="7512480" imgH="5075280" progId="AcroExch.Document.7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59924" y="2132856"/>
            <a:ext cx="16561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chemeClr val="accent2"/>
                </a:solidFill>
              </a:rPr>
              <a:t>NO SHADING</a:t>
            </a:r>
            <a:endParaRPr lang="de-AT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6380" y="1844824"/>
            <a:ext cx="10717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00E200"/>
                </a:solidFill>
              </a:rPr>
              <a:t>TSSAO</a:t>
            </a:r>
            <a:endParaRPr lang="de-AT" dirty="0">
              <a:solidFill>
                <a:srgbClr val="00E2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43375" y="1565845"/>
            <a:ext cx="8640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SSAO</a:t>
            </a:r>
            <a:endParaRPr lang="de-AT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92075" y="825500"/>
            <a:ext cx="8907463" cy="5473700"/>
          </a:xfrm>
        </p:spPr>
        <p:txBody>
          <a:bodyPr lIns="90000"/>
          <a:lstStyle/>
          <a:p>
            <a:pPr marL="361950" indent="-361950" eaLnBrk="1" hangingPunct="1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For each surface point</a:t>
            </a:r>
          </a:p>
          <a:p>
            <a:pPr marL="901700" lvl="1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Compute % of hemisphere that is occluded</a:t>
            </a:r>
          </a:p>
          <a:p>
            <a:pPr marL="901700" lvl="1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Modulate ambient shading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dirty="0" smtClean="0"/>
              <a:t>Ambient Occlusion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idx="10"/>
          </p:nvPr>
        </p:nvSpPr>
        <p:spPr>
          <a:xfrm>
            <a:off x="115888" y="6511925"/>
            <a:ext cx="3757612" cy="298450"/>
          </a:xfrm>
        </p:spPr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3" name="Picture 2" descr="C:\work\tmp\drag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852936"/>
            <a:ext cx="4560508" cy="342038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Conclusions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Consistently better quality and faster than SSAO</a:t>
            </a:r>
          </a:p>
          <a:p>
            <a:r>
              <a:rPr lang="de-AT" sz="2800" dirty="0" smtClean="0"/>
              <a:t>Works well for moderately dynamic scenes</a:t>
            </a:r>
          </a:p>
          <a:p>
            <a:r>
              <a:rPr lang="de-AT" sz="2800" dirty="0" smtClean="0"/>
              <a:t>Quickly converges to exact solution</a:t>
            </a:r>
          </a:p>
          <a:p>
            <a:r>
              <a:rPr lang="de-AT" sz="2800" dirty="0" smtClean="0"/>
              <a:t>Future work</a:t>
            </a:r>
          </a:p>
          <a:p>
            <a:pPr lvl="1">
              <a:buSzPct val="74000"/>
            </a:pPr>
            <a:r>
              <a:rPr lang="de-AT" sz="2800" dirty="0" smtClean="0"/>
              <a:t>Make better use of coherence</a:t>
            </a:r>
          </a:p>
          <a:p>
            <a:pPr lvl="1">
              <a:buSzPct val="74000"/>
            </a:pPr>
            <a:r>
              <a:rPr lang="de-AT" sz="2800" dirty="0" smtClean="0"/>
              <a:t>E.g., use more surfaces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Questions?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D594956D-F1E0-4C41-B967-0884A4BFF5EB}" type="slidenum">
              <a:rPr lang="de-AT" smtClean="0"/>
              <a:pPr>
                <a:defRPr/>
              </a:pPr>
              <a:t>31</a:t>
            </a:fld>
            <a:endParaRPr lang="de-AT"/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9" name="mattausch-2010-tao-video-vienna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908720"/>
            <a:ext cx="7392821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Results: Sibenik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D594956D-F1E0-4C41-B967-0884A4BFF5EB}" type="slidenum">
              <a:rPr lang="de-AT" smtClean="0"/>
              <a:pPr>
                <a:defRPr/>
              </a:pPr>
              <a:t>32</a:t>
            </a:fld>
            <a:endParaRPr lang="de-AT"/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6" name="mattausch-2010-tao-video-sibenik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921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4450"/>
            <a:ext cx="7761287" cy="757238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5661248"/>
            <a:ext cx="5397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200" dirty="0" smtClean="0">
                <a:solidFill>
                  <a:schemeClr val="tx1"/>
                </a:solidFill>
              </a:rPr>
              <a:t>Thank you for your attention!</a:t>
            </a:r>
            <a:endParaRPr lang="de-AT" sz="3200" dirty="0">
              <a:solidFill>
                <a:schemeClr val="tx1"/>
              </a:solidFill>
            </a:endParaRPr>
          </a:p>
        </p:txBody>
      </p:sp>
      <p:pic>
        <p:nvPicPr>
          <p:cNvPr id="79876" name="Picture 4" descr="C:\work\svn\svnmatt\trunk\AmbientOcclusion\images\vienna_snap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12776"/>
            <a:ext cx="5529131" cy="41468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Results: Handle Undersampled Pixels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3" name="filte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59632" y="1268760"/>
            <a:ext cx="6244952" cy="468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Results: Happy Buddha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D594956D-F1E0-4C41-B967-0884A4BFF5EB}" type="slidenum">
              <a:rPr lang="de-AT" smtClean="0"/>
              <a:pPr>
                <a:defRPr/>
              </a:pPr>
              <a:t>35</a:t>
            </a:fld>
            <a:endParaRPr lang="de-AT"/>
          </a:p>
        </p:txBody>
      </p:sp>
      <p:sp>
        <p:nvSpPr>
          <p:cNvPr id="8" name="TextBox 7"/>
          <p:cNvSpPr txBox="1"/>
          <p:nvPr/>
        </p:nvSpPr>
        <p:spPr>
          <a:xfrm>
            <a:off x="179512" y="5013176"/>
            <a:ext cx="1965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SSAO</a:t>
            </a:r>
          </a:p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(32 samples)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5013176"/>
            <a:ext cx="1965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SSAO</a:t>
            </a:r>
            <a:br>
              <a:rPr lang="de-AT" sz="2400" dirty="0" smtClean="0">
                <a:solidFill>
                  <a:schemeClr val="tx1"/>
                </a:solidFill>
              </a:rPr>
            </a:br>
            <a:r>
              <a:rPr lang="de-AT" sz="2400" dirty="0" smtClean="0">
                <a:solidFill>
                  <a:schemeClr val="tx1"/>
                </a:solidFill>
              </a:rPr>
              <a:t>(32 samples)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55356" y="5024751"/>
            <a:ext cx="21371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Reference</a:t>
            </a:r>
          </a:p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(480 samples)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4098" name="Picture 2" descr="C:\Users\matt\svnmatt\trunk\TssaoForShaderX\images\ssao_blurry_n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412776"/>
            <a:ext cx="2160240" cy="3606661"/>
          </a:xfrm>
          <a:prstGeom prst="rect">
            <a:avLst/>
          </a:prstGeom>
          <a:noFill/>
        </p:spPr>
      </p:pic>
      <p:pic>
        <p:nvPicPr>
          <p:cNvPr id="4099" name="Picture 3" descr="C:\Users\matt\svnmatt\trunk\TssaoForShaderX\images\ssao_noisy_n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220" y="1442392"/>
            <a:ext cx="2138751" cy="3570784"/>
          </a:xfrm>
          <a:prstGeom prst="rect">
            <a:avLst/>
          </a:prstGeom>
          <a:noFill/>
        </p:spPr>
      </p:pic>
      <p:pic>
        <p:nvPicPr>
          <p:cNvPr id="4100" name="Picture 4" descr="C:\Users\matt\svnmatt\trunk\TssaoForShaderX\images\tssao_n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5150" y="1412776"/>
            <a:ext cx="2160240" cy="3614520"/>
          </a:xfrm>
          <a:prstGeom prst="rect">
            <a:avLst/>
          </a:prstGeom>
          <a:noFill/>
        </p:spPr>
      </p:pic>
      <p:pic>
        <p:nvPicPr>
          <p:cNvPr id="4101" name="Picture 5" descr="C:\Users\matt\svnmatt\trunk\TssaoForShaderX\images\ssao_ground_n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412775"/>
            <a:ext cx="2160240" cy="360666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348507" y="5046275"/>
            <a:ext cx="22397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TSSAO</a:t>
            </a:r>
            <a:br>
              <a:rPr lang="de-AT" sz="2400" dirty="0" smtClean="0">
                <a:solidFill>
                  <a:schemeClr val="tx1"/>
                </a:solidFill>
              </a:rPr>
            </a:br>
            <a:r>
              <a:rPr lang="de-AT" sz="2400" dirty="0" smtClean="0">
                <a:solidFill>
                  <a:schemeClr val="tx1"/>
                </a:solidFill>
              </a:rPr>
              <a:t>(8-32 samples)</a:t>
            </a:r>
            <a:endParaRPr lang="de-AT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Results: Dragon (~1.1M triangles)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8" name="TextBox 7"/>
          <p:cNvSpPr txBox="1"/>
          <p:nvPr/>
        </p:nvSpPr>
        <p:spPr>
          <a:xfrm>
            <a:off x="636290" y="4572008"/>
            <a:ext cx="1811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SSAO</a:t>
            </a:r>
          </a:p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32 Samples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4572008"/>
            <a:ext cx="2324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TSSAO</a:t>
            </a:r>
            <a:br>
              <a:rPr lang="de-AT" sz="2400" dirty="0" smtClean="0">
                <a:solidFill>
                  <a:schemeClr val="tx1"/>
                </a:solidFill>
              </a:rPr>
            </a:br>
            <a:r>
              <a:rPr lang="de-AT" sz="2400" dirty="0" smtClean="0">
                <a:solidFill>
                  <a:schemeClr val="tx1"/>
                </a:solidFill>
              </a:rPr>
              <a:t>8 – 32 Samples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7855" y="4572008"/>
            <a:ext cx="19832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Reference</a:t>
            </a:r>
          </a:p>
          <a:p>
            <a:pPr algn="ctr"/>
            <a:r>
              <a:rPr lang="de-AT" sz="2400" dirty="0" smtClean="0">
                <a:solidFill>
                  <a:schemeClr val="tx1"/>
                </a:solidFill>
              </a:rPr>
              <a:t>480 Samples</a:t>
            </a:r>
            <a:endParaRPr lang="de-AT" sz="2400" dirty="0">
              <a:solidFill>
                <a:schemeClr val="tx1"/>
              </a:solidFill>
            </a:endParaRPr>
          </a:p>
        </p:txBody>
      </p:sp>
      <p:pic>
        <p:nvPicPr>
          <p:cNvPr id="39938" name="Picture 2" descr="D:\oli\mysvn\trunk\AmbientOcclusion\images\dragon_ritschel_4_groun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285992"/>
            <a:ext cx="2880000" cy="2160000"/>
          </a:xfrm>
          <a:prstGeom prst="rect">
            <a:avLst/>
          </a:prstGeom>
          <a:noFill/>
        </p:spPr>
      </p:pic>
      <p:pic>
        <p:nvPicPr>
          <p:cNvPr id="39940" name="Picture 4" descr="D:\oli\mysvn\trunk\AmbientOcclusion\images\dragon_ritschel_4_nois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285992"/>
            <a:ext cx="2880000" cy="2160000"/>
          </a:xfrm>
          <a:prstGeom prst="rect">
            <a:avLst/>
          </a:prstGeom>
          <a:noFill/>
        </p:spPr>
      </p:pic>
      <p:pic>
        <p:nvPicPr>
          <p:cNvPr id="39941" name="Picture 5" descr="D:\oli\mysvn\trunk\AmbientOcclusion\images\dragon_ritschel_4_tssa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285992"/>
            <a:ext cx="2880000" cy="2160000"/>
          </a:xfrm>
          <a:prstGeom prst="rect">
            <a:avLst/>
          </a:prstGeom>
          <a:noFill/>
        </p:spPr>
      </p:pic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-112713"/>
            <a:ext cx="8175653" cy="1066801"/>
          </a:xfrm>
        </p:spPr>
        <p:txBody>
          <a:bodyPr/>
          <a:lstStyle/>
          <a:p>
            <a:r>
              <a:rPr lang="de-AT" dirty="0" smtClean="0"/>
              <a:t>Optimization: Adaptive Sample Generation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D594956D-F1E0-4C41-B967-0884A4BFF5EB}" type="slidenum">
              <a:rPr lang="de-AT" smtClean="0"/>
              <a:pPr>
                <a:defRPr/>
              </a:pPr>
              <a:t>37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cxnSp>
        <p:nvCxnSpPr>
          <p:cNvPr id="7" name="Elbow Connector 6"/>
          <p:cNvCxnSpPr/>
          <p:nvPr/>
        </p:nvCxnSpPr>
        <p:spPr bwMode="auto">
          <a:xfrm>
            <a:off x="2987824" y="3212976"/>
            <a:ext cx="1008112" cy="720080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Elbow Connector 7"/>
          <p:cNvCxnSpPr/>
          <p:nvPr/>
        </p:nvCxnSpPr>
        <p:spPr bwMode="auto">
          <a:xfrm flipV="1">
            <a:off x="2987824" y="2348880"/>
            <a:ext cx="1008112" cy="720080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395536" y="2924944"/>
            <a:ext cx="2584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Pixel invalidated?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12875" y="357301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</a:rPr>
              <a:t>No</a:t>
            </a:r>
            <a:endParaRPr lang="de-AT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3808" y="2276872"/>
            <a:ext cx="68698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00B050"/>
                </a:solidFill>
              </a:rPr>
              <a:t>Yes</a:t>
            </a:r>
            <a:endParaRPr lang="de-AT" sz="2400" dirty="0">
              <a:solidFill>
                <a:srgbClr val="00B05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67944" y="2132856"/>
            <a:ext cx="3474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Use k</a:t>
            </a:r>
            <a:r>
              <a:rPr lang="de-AT" sz="2400" baseline="-25000" dirty="0" smtClean="0">
                <a:solidFill>
                  <a:schemeClr val="tx1"/>
                </a:solidFill>
              </a:rPr>
              <a:t>min</a:t>
            </a:r>
            <a:r>
              <a:rPr lang="de-AT" sz="2400" dirty="0" smtClean="0">
                <a:solidFill>
                  <a:schemeClr val="tx1"/>
                </a:solidFill>
              </a:rPr>
              <a:t> SSAO samples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67944" y="3717032"/>
            <a:ext cx="3143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Use k SSAO samples</a:t>
            </a:r>
            <a:endParaRPr lang="de-AT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Results: Dynamic Objects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D594956D-F1E0-4C41-B967-0884A4BFF5EB}" type="slidenum">
              <a:rPr lang="de-AT" smtClean="0"/>
              <a:pPr>
                <a:defRPr/>
              </a:pPr>
              <a:t>38</a:t>
            </a:fld>
            <a:endParaRPr lang="de-AT"/>
          </a:p>
        </p:txBody>
      </p:sp>
      <p:sp>
        <p:nvSpPr>
          <p:cNvPr id="11" name="Footer Placeholder 10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7" name="mattausch-2010-tao-video-movements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908720"/>
            <a:ext cx="7008780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92075" y="825500"/>
            <a:ext cx="8907463" cy="5473700"/>
          </a:xfrm>
        </p:spPr>
        <p:txBody>
          <a:bodyPr lIns="90000"/>
          <a:lstStyle/>
          <a:p>
            <a:pPr marL="361950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Integrate binary visibility function over hemisphere </a:t>
            </a:r>
            <a:br>
              <a:rPr lang="en-US" sz="2800" dirty="0" smtClean="0"/>
            </a:br>
            <a:r>
              <a:rPr lang="en-US" sz="2800" dirty="0" smtClean="0"/>
              <a:t>(direction occluded </a:t>
            </a:r>
            <a:r>
              <a:rPr lang="en-US" sz="2800" dirty="0" smtClean="0">
                <a:solidFill>
                  <a:schemeClr val="tx1"/>
                </a:solidFill>
              </a:rPr>
              <a:t>→ 1</a:t>
            </a:r>
            <a:r>
              <a:rPr lang="en-US" sz="2800" dirty="0" smtClean="0"/>
              <a:t>)</a:t>
            </a:r>
          </a:p>
          <a:p>
            <a:pPr marL="361950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Evaluation: Monte Carlo sampling (cast rays)</a:t>
            </a:r>
          </a:p>
          <a:p>
            <a:pPr marL="361950" indent="-361950">
              <a:buSzPct val="74000"/>
              <a:tabLst>
                <a:tab pos="696913" algn="l"/>
                <a:tab pos="1146175" algn="l"/>
                <a:tab pos="1595438" algn="l"/>
                <a:tab pos="2044700" algn="l"/>
                <a:tab pos="2493963" algn="l"/>
                <a:tab pos="2943225" algn="l"/>
                <a:tab pos="3392488" algn="l"/>
                <a:tab pos="3841750" algn="l"/>
                <a:tab pos="4291013" algn="l"/>
                <a:tab pos="4740275" algn="l"/>
                <a:tab pos="5189538" algn="l"/>
                <a:tab pos="5638800" algn="l"/>
                <a:tab pos="6088063" algn="l"/>
                <a:tab pos="6537325" algn="l"/>
                <a:tab pos="6986588" algn="l"/>
                <a:tab pos="7435850" algn="l"/>
                <a:tab pos="7885113" algn="l"/>
                <a:tab pos="8334375" algn="l"/>
                <a:tab pos="8783638" algn="l"/>
                <a:tab pos="9232900" algn="l"/>
              </a:tabLst>
            </a:pPr>
            <a:r>
              <a:rPr lang="en-US" sz="2800" dirty="0" smtClean="0"/>
              <a:t>Maximal ray length bounded</a:t>
            </a:r>
            <a:br>
              <a:rPr lang="en-US" sz="2800" dirty="0" smtClean="0"/>
            </a:br>
            <a:r>
              <a:rPr lang="en-US" sz="2800" dirty="0" smtClean="0">
                <a:solidFill>
                  <a:schemeClr val="tx1"/>
                </a:solidFill>
              </a:rPr>
              <a:t>→ AO depends on local neighborhood</a:t>
            </a:r>
            <a:endParaRPr lang="en-US" sz="2800" dirty="0" smtClean="0"/>
          </a:p>
        </p:txBody>
      </p:sp>
      <p:sp>
        <p:nvSpPr>
          <p:cNvPr id="16" name="Freeform 15"/>
          <p:cNvSpPr/>
          <p:nvPr/>
        </p:nvSpPr>
        <p:spPr bwMode="auto">
          <a:xfrm>
            <a:off x="3203848" y="4632355"/>
            <a:ext cx="2733675" cy="1285875"/>
          </a:xfrm>
          <a:custGeom>
            <a:avLst/>
            <a:gdLst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341620 w 2908092"/>
              <a:gd name="connsiteY3" fmla="*/ 719528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57396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341620 w 2908092"/>
              <a:gd name="connsiteY3" fmla="*/ 719528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356565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91500 w 2908092"/>
              <a:gd name="connsiteY2" fmla="*/ 68686 h 1723869"/>
              <a:gd name="connsiteX3" fmla="*/ 1356565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91500 w 2908092"/>
              <a:gd name="connsiteY2" fmla="*/ 6868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91500 w 2908092"/>
              <a:gd name="connsiteY2" fmla="*/ 68686 h 1723869"/>
              <a:gd name="connsiteX3" fmla="*/ 1447831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68686 h 1723869"/>
              <a:gd name="connsiteX3" fmla="*/ 1447831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6868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21395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6868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21395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34914 w 2920521"/>
              <a:gd name="connsiteY0" fmla="*/ 1723869 h 1723869"/>
              <a:gd name="connsiteX1" fmla="*/ 0 w 2920521"/>
              <a:gd name="connsiteY1" fmla="*/ 21395 h 1723869"/>
              <a:gd name="connsiteX2" fmla="*/ 958296 w 2920521"/>
              <a:gd name="connsiteY2" fmla="*/ 21395 h 1723869"/>
              <a:gd name="connsiteX3" fmla="*/ 1414627 w 2920521"/>
              <a:gd name="connsiteY3" fmla="*/ 730759 h 1723869"/>
              <a:gd name="connsiteX4" fmla="*/ 1938665 w 2920521"/>
              <a:gd name="connsiteY4" fmla="*/ 22486 h 1723869"/>
              <a:gd name="connsiteX5" fmla="*/ 2883045 w 2920521"/>
              <a:gd name="connsiteY5" fmla="*/ 0 h 1723869"/>
              <a:gd name="connsiteX6" fmla="*/ 2920521 w 2920521"/>
              <a:gd name="connsiteY6" fmla="*/ 1676578 h 1723869"/>
              <a:gd name="connsiteX0" fmla="*/ 34914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74888 w 2920521"/>
              <a:gd name="connsiteY5" fmla="*/ 0 h 1702474"/>
              <a:gd name="connsiteX6" fmla="*/ 2920521 w 2920521"/>
              <a:gd name="connsiteY6" fmla="*/ 1655183 h 1702474"/>
              <a:gd name="connsiteX0" fmla="*/ 34914 w 2920522"/>
              <a:gd name="connsiteY0" fmla="*/ 1702474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0 h 1702474"/>
              <a:gd name="connsiteX6" fmla="*/ 2920522 w 2920522"/>
              <a:gd name="connsiteY6" fmla="*/ 1702474 h 1702474"/>
              <a:gd name="connsiteX0" fmla="*/ 0 w 2920522"/>
              <a:gd name="connsiteY0" fmla="*/ 1702474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0 h 1702474"/>
              <a:gd name="connsiteX6" fmla="*/ 2920522 w 2920522"/>
              <a:gd name="connsiteY6" fmla="*/ 1702474 h 1702474"/>
              <a:gd name="connsiteX0" fmla="*/ 0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74888 w 2920521"/>
              <a:gd name="connsiteY5" fmla="*/ 0 h 1702474"/>
              <a:gd name="connsiteX6" fmla="*/ 2920521 w 2920521"/>
              <a:gd name="connsiteY6" fmla="*/ 1702474 h 1702474"/>
              <a:gd name="connsiteX0" fmla="*/ 0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29255 w 2920521"/>
              <a:gd name="connsiteY5" fmla="*/ 1 h 1702474"/>
              <a:gd name="connsiteX6" fmla="*/ 2920521 w 2920521"/>
              <a:gd name="connsiteY6" fmla="*/ 1702474 h 1702474"/>
              <a:gd name="connsiteX0" fmla="*/ 0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74888 w 2920521"/>
              <a:gd name="connsiteY5" fmla="*/ 1 h 1702474"/>
              <a:gd name="connsiteX6" fmla="*/ 2920521 w 2920521"/>
              <a:gd name="connsiteY6" fmla="*/ 1702474 h 1702474"/>
              <a:gd name="connsiteX0" fmla="*/ 0 w 2920522"/>
              <a:gd name="connsiteY0" fmla="*/ 1702474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1 h 1702474"/>
              <a:gd name="connsiteX6" fmla="*/ 2920522 w 2920522"/>
              <a:gd name="connsiteY6" fmla="*/ 1 h 1702474"/>
              <a:gd name="connsiteX7" fmla="*/ 2920521 w 2920522"/>
              <a:gd name="connsiteY7" fmla="*/ 1702474 h 1702474"/>
              <a:gd name="connsiteX0" fmla="*/ 0 w 2920522"/>
              <a:gd name="connsiteY0" fmla="*/ 1261092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1 h 1702474"/>
              <a:gd name="connsiteX6" fmla="*/ 2920522 w 2920522"/>
              <a:gd name="connsiteY6" fmla="*/ 1 h 1702474"/>
              <a:gd name="connsiteX7" fmla="*/ 2920521 w 2920522"/>
              <a:gd name="connsiteY7" fmla="*/ 1702474 h 1702474"/>
              <a:gd name="connsiteX0" fmla="*/ 0 w 2920522"/>
              <a:gd name="connsiteY0" fmla="*/ 1008873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1 h 1702474"/>
              <a:gd name="connsiteX6" fmla="*/ 2920522 w 2920522"/>
              <a:gd name="connsiteY6" fmla="*/ 1 h 1702474"/>
              <a:gd name="connsiteX7" fmla="*/ 2920521 w 2920522"/>
              <a:gd name="connsiteY7" fmla="*/ 1702474 h 1702474"/>
              <a:gd name="connsiteX0" fmla="*/ 0 w 2920522"/>
              <a:gd name="connsiteY0" fmla="*/ 1008873 h 1071928"/>
              <a:gd name="connsiteX1" fmla="*/ 0 w 2920522"/>
              <a:gd name="connsiteY1" fmla="*/ 0 h 1071928"/>
              <a:gd name="connsiteX2" fmla="*/ 958296 w 2920522"/>
              <a:gd name="connsiteY2" fmla="*/ 0 h 1071928"/>
              <a:gd name="connsiteX3" fmla="*/ 1414627 w 2920522"/>
              <a:gd name="connsiteY3" fmla="*/ 709364 h 1071928"/>
              <a:gd name="connsiteX4" fmla="*/ 1938665 w 2920522"/>
              <a:gd name="connsiteY4" fmla="*/ 1091 h 1071928"/>
              <a:gd name="connsiteX5" fmla="*/ 2874888 w 2920522"/>
              <a:gd name="connsiteY5" fmla="*/ 1 h 1071928"/>
              <a:gd name="connsiteX6" fmla="*/ 2920522 w 2920522"/>
              <a:gd name="connsiteY6" fmla="*/ 1 h 1071928"/>
              <a:gd name="connsiteX7" fmla="*/ 2920521 w 2920522"/>
              <a:gd name="connsiteY7" fmla="*/ 1071928 h 1071928"/>
              <a:gd name="connsiteX0" fmla="*/ 0 w 2920522"/>
              <a:gd name="connsiteY0" fmla="*/ 1008873 h 1008873"/>
              <a:gd name="connsiteX1" fmla="*/ 0 w 2920522"/>
              <a:gd name="connsiteY1" fmla="*/ 0 h 1008873"/>
              <a:gd name="connsiteX2" fmla="*/ 958296 w 2920522"/>
              <a:gd name="connsiteY2" fmla="*/ 0 h 1008873"/>
              <a:gd name="connsiteX3" fmla="*/ 1414627 w 2920522"/>
              <a:gd name="connsiteY3" fmla="*/ 709364 h 1008873"/>
              <a:gd name="connsiteX4" fmla="*/ 1938665 w 2920522"/>
              <a:gd name="connsiteY4" fmla="*/ 1091 h 1008873"/>
              <a:gd name="connsiteX5" fmla="*/ 2874888 w 2920522"/>
              <a:gd name="connsiteY5" fmla="*/ 1 h 1008873"/>
              <a:gd name="connsiteX6" fmla="*/ 2920522 w 2920522"/>
              <a:gd name="connsiteY6" fmla="*/ 1 h 1008873"/>
              <a:gd name="connsiteX7" fmla="*/ 2920521 w 2920522"/>
              <a:gd name="connsiteY7" fmla="*/ 945819 h 1008873"/>
              <a:gd name="connsiteX0" fmla="*/ 0 w 2920522"/>
              <a:gd name="connsiteY0" fmla="*/ 1008873 h 1008873"/>
              <a:gd name="connsiteX1" fmla="*/ 0 w 2920522"/>
              <a:gd name="connsiteY1" fmla="*/ 0 h 1008873"/>
              <a:gd name="connsiteX2" fmla="*/ 958296 w 2920522"/>
              <a:gd name="connsiteY2" fmla="*/ 0 h 1008873"/>
              <a:gd name="connsiteX3" fmla="*/ 1414627 w 2920522"/>
              <a:gd name="connsiteY3" fmla="*/ 709364 h 1008873"/>
              <a:gd name="connsiteX4" fmla="*/ 1938665 w 2920522"/>
              <a:gd name="connsiteY4" fmla="*/ 1091 h 1008873"/>
              <a:gd name="connsiteX5" fmla="*/ 2874888 w 2920522"/>
              <a:gd name="connsiteY5" fmla="*/ 1 h 1008873"/>
              <a:gd name="connsiteX6" fmla="*/ 2920522 w 2920522"/>
              <a:gd name="connsiteY6" fmla="*/ 1 h 1008873"/>
              <a:gd name="connsiteX7" fmla="*/ 2920521 w 2920522"/>
              <a:gd name="connsiteY7" fmla="*/ 1008873 h 1008873"/>
              <a:gd name="connsiteX0" fmla="*/ 0 w 2920522"/>
              <a:gd name="connsiteY0" fmla="*/ 1008873 h 1008873"/>
              <a:gd name="connsiteX1" fmla="*/ 0 w 2920522"/>
              <a:gd name="connsiteY1" fmla="*/ 0 h 1008873"/>
              <a:gd name="connsiteX2" fmla="*/ 958296 w 2920522"/>
              <a:gd name="connsiteY2" fmla="*/ 0 h 1008873"/>
              <a:gd name="connsiteX3" fmla="*/ 1414627 w 2920522"/>
              <a:gd name="connsiteY3" fmla="*/ 709364 h 1008873"/>
              <a:gd name="connsiteX4" fmla="*/ 1938665 w 2920522"/>
              <a:gd name="connsiteY4" fmla="*/ 1091 h 1008873"/>
              <a:gd name="connsiteX5" fmla="*/ 2874888 w 2920522"/>
              <a:gd name="connsiteY5" fmla="*/ 1 h 1008873"/>
              <a:gd name="connsiteX6" fmla="*/ 2920522 w 2920522"/>
              <a:gd name="connsiteY6" fmla="*/ 1 h 1008873"/>
              <a:gd name="connsiteX7" fmla="*/ 2692356 w 2920522"/>
              <a:gd name="connsiteY7" fmla="*/ 945818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692356 w 2874888"/>
              <a:gd name="connsiteY6" fmla="*/ 0 h 1008873"/>
              <a:gd name="connsiteX7" fmla="*/ 2692356 w 2874888"/>
              <a:gd name="connsiteY7" fmla="*/ 945818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692356 w 2874888"/>
              <a:gd name="connsiteY7" fmla="*/ 945818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236024 w 2874888"/>
              <a:gd name="connsiteY7" fmla="*/ 882764 h 1008873"/>
              <a:gd name="connsiteX0" fmla="*/ 0 w 2874888"/>
              <a:gd name="connsiteY0" fmla="*/ 1008873 h 1071928"/>
              <a:gd name="connsiteX1" fmla="*/ 0 w 2874888"/>
              <a:gd name="connsiteY1" fmla="*/ 0 h 1071928"/>
              <a:gd name="connsiteX2" fmla="*/ 958296 w 2874888"/>
              <a:gd name="connsiteY2" fmla="*/ 0 h 1071928"/>
              <a:gd name="connsiteX3" fmla="*/ 1414627 w 2874888"/>
              <a:gd name="connsiteY3" fmla="*/ 709364 h 1071928"/>
              <a:gd name="connsiteX4" fmla="*/ 1938665 w 2874888"/>
              <a:gd name="connsiteY4" fmla="*/ 1091 h 1071928"/>
              <a:gd name="connsiteX5" fmla="*/ 2874888 w 2874888"/>
              <a:gd name="connsiteY5" fmla="*/ 1 h 1071928"/>
              <a:gd name="connsiteX6" fmla="*/ 2236024 w 2874888"/>
              <a:gd name="connsiteY6" fmla="*/ 0 h 1071928"/>
              <a:gd name="connsiteX7" fmla="*/ 2236024 w 2874888"/>
              <a:gd name="connsiteY7" fmla="*/ 1071928 h 1071928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236024 w 2874888"/>
              <a:gd name="connsiteY7" fmla="*/ 945819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236024 w 2874888"/>
              <a:gd name="connsiteY7" fmla="*/ 1008873 h 1008873"/>
              <a:gd name="connsiteX0" fmla="*/ 0 w 2236024"/>
              <a:gd name="connsiteY0" fmla="*/ 1008873 h 1008873"/>
              <a:gd name="connsiteX1" fmla="*/ 0 w 2236024"/>
              <a:gd name="connsiteY1" fmla="*/ 0 h 1008873"/>
              <a:gd name="connsiteX2" fmla="*/ 958296 w 2236024"/>
              <a:gd name="connsiteY2" fmla="*/ 0 h 1008873"/>
              <a:gd name="connsiteX3" fmla="*/ 1414627 w 2236024"/>
              <a:gd name="connsiteY3" fmla="*/ 709364 h 1008873"/>
              <a:gd name="connsiteX4" fmla="*/ 1938665 w 2236024"/>
              <a:gd name="connsiteY4" fmla="*/ 1091 h 1008873"/>
              <a:gd name="connsiteX5" fmla="*/ 2236024 w 2236024"/>
              <a:gd name="connsiteY5" fmla="*/ 0 h 1008873"/>
              <a:gd name="connsiteX6" fmla="*/ 2236024 w 2236024"/>
              <a:gd name="connsiteY6" fmla="*/ 1008873 h 1008873"/>
              <a:gd name="connsiteX0" fmla="*/ 674 w 2236698"/>
              <a:gd name="connsiteY0" fmla="*/ 1008873 h 1008873"/>
              <a:gd name="connsiteX1" fmla="*/ 685171 w 2236698"/>
              <a:gd name="connsiteY1" fmla="*/ 1008873 h 1008873"/>
              <a:gd name="connsiteX2" fmla="*/ 674 w 2236698"/>
              <a:gd name="connsiteY2" fmla="*/ 0 h 1008873"/>
              <a:gd name="connsiteX3" fmla="*/ 958970 w 2236698"/>
              <a:gd name="connsiteY3" fmla="*/ 0 h 1008873"/>
              <a:gd name="connsiteX4" fmla="*/ 1415301 w 2236698"/>
              <a:gd name="connsiteY4" fmla="*/ 709364 h 1008873"/>
              <a:gd name="connsiteX5" fmla="*/ 1939339 w 2236698"/>
              <a:gd name="connsiteY5" fmla="*/ 1091 h 1008873"/>
              <a:gd name="connsiteX6" fmla="*/ 2236698 w 2236698"/>
              <a:gd name="connsiteY6" fmla="*/ 0 h 1008873"/>
              <a:gd name="connsiteX7" fmla="*/ 2236698 w 2236698"/>
              <a:gd name="connsiteY7" fmla="*/ 1008873 h 1008873"/>
              <a:gd name="connsiteX0" fmla="*/ 0 w 2236024"/>
              <a:gd name="connsiteY0" fmla="*/ 1008873 h 1008873"/>
              <a:gd name="connsiteX1" fmla="*/ 684497 w 2236024"/>
              <a:gd name="connsiteY1" fmla="*/ 1008873 h 1008873"/>
              <a:gd name="connsiteX2" fmla="*/ 684497 w 2236024"/>
              <a:gd name="connsiteY2" fmla="*/ 0 h 1008873"/>
              <a:gd name="connsiteX3" fmla="*/ 958296 w 2236024"/>
              <a:gd name="connsiteY3" fmla="*/ 0 h 1008873"/>
              <a:gd name="connsiteX4" fmla="*/ 1414627 w 2236024"/>
              <a:gd name="connsiteY4" fmla="*/ 709364 h 1008873"/>
              <a:gd name="connsiteX5" fmla="*/ 1938665 w 2236024"/>
              <a:gd name="connsiteY5" fmla="*/ 1091 h 1008873"/>
              <a:gd name="connsiteX6" fmla="*/ 2236024 w 2236024"/>
              <a:gd name="connsiteY6" fmla="*/ 0 h 1008873"/>
              <a:gd name="connsiteX7" fmla="*/ 2236024 w 2236024"/>
              <a:gd name="connsiteY7" fmla="*/ 1008873 h 1008873"/>
              <a:gd name="connsiteX0" fmla="*/ 0 w 2236024"/>
              <a:gd name="connsiteY0" fmla="*/ 1008873 h 1008873"/>
              <a:gd name="connsiteX1" fmla="*/ 684497 w 2236024"/>
              <a:gd name="connsiteY1" fmla="*/ 1008873 h 1008873"/>
              <a:gd name="connsiteX2" fmla="*/ 684497 w 2236024"/>
              <a:gd name="connsiteY2" fmla="*/ 0 h 1008873"/>
              <a:gd name="connsiteX3" fmla="*/ 958296 w 2236024"/>
              <a:gd name="connsiteY3" fmla="*/ 0 h 1008873"/>
              <a:gd name="connsiteX4" fmla="*/ 1414627 w 2236024"/>
              <a:gd name="connsiteY4" fmla="*/ 709364 h 1008873"/>
              <a:gd name="connsiteX5" fmla="*/ 1938665 w 2236024"/>
              <a:gd name="connsiteY5" fmla="*/ 1091 h 1008873"/>
              <a:gd name="connsiteX6" fmla="*/ 2236024 w 2236024"/>
              <a:gd name="connsiteY6" fmla="*/ 0 h 1008873"/>
              <a:gd name="connsiteX7" fmla="*/ 2236024 w 2236024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730804 w 1552201"/>
              <a:gd name="connsiteY3" fmla="*/ 709364 h 1008873"/>
              <a:gd name="connsiteX4" fmla="*/ 1254842 w 1552201"/>
              <a:gd name="connsiteY4" fmla="*/ 1091 h 1008873"/>
              <a:gd name="connsiteX5" fmla="*/ 1552201 w 1552201"/>
              <a:gd name="connsiteY5" fmla="*/ 0 h 1008873"/>
              <a:gd name="connsiteX6" fmla="*/ 1552201 w 1552201"/>
              <a:gd name="connsiteY6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613300 w 1552201"/>
              <a:gd name="connsiteY3" fmla="*/ 517417 h 1008873"/>
              <a:gd name="connsiteX4" fmla="*/ 730804 w 1552201"/>
              <a:gd name="connsiteY4" fmla="*/ 709364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531527 w 1552201"/>
              <a:gd name="connsiteY3" fmla="*/ 686905 h 1008873"/>
              <a:gd name="connsiteX4" fmla="*/ 730804 w 1552201"/>
              <a:gd name="connsiteY4" fmla="*/ 709364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531527 w 1552201"/>
              <a:gd name="connsiteY3" fmla="*/ 686905 h 1008873"/>
              <a:gd name="connsiteX4" fmla="*/ 899507 w 1552201"/>
              <a:gd name="connsiteY4" fmla="*/ 686905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531527 w 1552201"/>
              <a:gd name="connsiteY3" fmla="*/ 686905 h 1008873"/>
              <a:gd name="connsiteX4" fmla="*/ 940394 w 1552201"/>
              <a:gd name="connsiteY4" fmla="*/ 686905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2201" h="1008873">
                <a:moveTo>
                  <a:pt x="674" y="1008873"/>
                </a:moveTo>
                <a:cubicBezTo>
                  <a:pt x="1348" y="673455"/>
                  <a:pt x="0" y="335418"/>
                  <a:pt x="674" y="0"/>
                </a:cubicBezTo>
                <a:lnTo>
                  <a:pt x="274473" y="0"/>
                </a:lnTo>
                <a:lnTo>
                  <a:pt x="531527" y="686905"/>
                </a:lnTo>
                <a:lnTo>
                  <a:pt x="940394" y="686905"/>
                </a:lnTo>
                <a:lnTo>
                  <a:pt x="1254842" y="1091"/>
                </a:lnTo>
                <a:lnTo>
                  <a:pt x="1552201" y="0"/>
                </a:lnTo>
                <a:lnTo>
                  <a:pt x="1552201" y="1008873"/>
                </a:lnTo>
              </a:path>
            </a:pathLst>
          </a:custGeom>
          <a:solidFill>
            <a:schemeClr val="bg1">
              <a:lumMod val="7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de-AT">
              <a:solidFill>
                <a:schemeClr val="bg1"/>
              </a:solidFill>
              <a:ea typeface="MS Gothic" charset="-128"/>
              <a:cs typeface="+mn-cs"/>
            </a:endParaRPr>
          </a:p>
        </p:txBody>
      </p:sp>
      <p:cxnSp>
        <p:nvCxnSpPr>
          <p:cNvPr id="25" name="Straight Connector 24"/>
          <p:cNvCxnSpPr>
            <a:cxnSpLocks noChangeShapeType="1"/>
            <a:stCxn id="33" idx="4"/>
          </p:cNvCxnSpPr>
          <p:nvPr/>
        </p:nvCxnSpPr>
        <p:spPr bwMode="auto">
          <a:xfrm rot="5400000" flipH="1" flipV="1">
            <a:off x="3736905" y="4772494"/>
            <a:ext cx="1602524" cy="67666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dirty="0" smtClean="0"/>
              <a:t>Ambient Occlusion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idx="10"/>
          </p:nvPr>
        </p:nvSpPr>
        <p:spPr>
          <a:xfrm>
            <a:off x="115888" y="6511925"/>
            <a:ext cx="3757612" cy="298450"/>
          </a:xfrm>
        </p:spPr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cxnSp>
        <p:nvCxnSpPr>
          <p:cNvPr id="14" name="Straight Connector 13"/>
          <p:cNvCxnSpPr>
            <a:cxnSpLocks noChangeShapeType="1"/>
          </p:cNvCxnSpPr>
          <p:nvPr/>
        </p:nvCxnSpPr>
        <p:spPr bwMode="auto">
          <a:xfrm rot="16200000" flipV="1">
            <a:off x="3565798" y="4558437"/>
            <a:ext cx="1364332" cy="504056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Straight Connector 14"/>
          <p:cNvCxnSpPr>
            <a:cxnSpLocks noChangeShapeType="1"/>
            <a:stCxn id="32" idx="7"/>
          </p:cNvCxnSpPr>
          <p:nvPr/>
        </p:nvCxnSpPr>
        <p:spPr bwMode="auto">
          <a:xfrm rot="5400000" flipH="1" flipV="1">
            <a:off x="4162158" y="4478784"/>
            <a:ext cx="1336393" cy="635424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/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4342122" y="5579869"/>
            <a:ext cx="381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dirty="0">
                <a:solidFill>
                  <a:schemeClr val="accent2"/>
                </a:solidFill>
                <a:ea typeface="MS Gothic" pitchFamily="49" charset="-128"/>
              </a:rPr>
              <a:t>P</a:t>
            </a:r>
          </a:p>
        </p:txBody>
      </p:sp>
      <p:cxnSp>
        <p:nvCxnSpPr>
          <p:cNvPr id="21" name="Straight Connector 20"/>
          <p:cNvCxnSpPr>
            <a:cxnSpLocks noChangeShapeType="1"/>
            <a:endCxn id="32" idx="1"/>
          </p:cNvCxnSpPr>
          <p:nvPr/>
        </p:nvCxnSpPr>
        <p:spPr bwMode="auto">
          <a:xfrm>
            <a:off x="3851920" y="4920387"/>
            <a:ext cx="628393" cy="544305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 rot="10800000" flipV="1">
            <a:off x="4499992" y="4992395"/>
            <a:ext cx="720080" cy="500940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23" name="Cross 22"/>
          <p:cNvSpPr>
            <a:spLocks noChangeArrowheads="1"/>
          </p:cNvSpPr>
          <p:nvPr/>
        </p:nvSpPr>
        <p:spPr bwMode="auto">
          <a:xfrm rot="18739795">
            <a:off x="3738441" y="4813835"/>
            <a:ext cx="250174" cy="250174"/>
          </a:xfrm>
          <a:prstGeom prst="plus">
            <a:avLst>
              <a:gd name="adj" fmla="val 4023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24" name="Cross 23"/>
          <p:cNvSpPr>
            <a:spLocks noChangeArrowheads="1"/>
          </p:cNvSpPr>
          <p:nvPr/>
        </p:nvSpPr>
        <p:spPr bwMode="auto">
          <a:xfrm rot="18739795">
            <a:off x="5064408" y="4866842"/>
            <a:ext cx="262076" cy="262076"/>
          </a:xfrm>
          <a:prstGeom prst="plus">
            <a:avLst>
              <a:gd name="adj" fmla="val 4023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4473618" y="5457997"/>
            <a:ext cx="45719" cy="45719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12" name="Chord 11"/>
          <p:cNvSpPr/>
          <p:nvPr/>
        </p:nvSpPr>
        <p:spPr bwMode="auto">
          <a:xfrm rot="5400000">
            <a:off x="3090278" y="4149080"/>
            <a:ext cx="2952328" cy="2664296"/>
          </a:xfrm>
          <a:prstGeom prst="chord">
            <a:avLst>
              <a:gd name="adj1" fmla="val 5353182"/>
              <a:gd name="adj2" fmla="val 16253631"/>
            </a:avLst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51920" y="3768259"/>
            <a:ext cx="312906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chemeClr val="tx1"/>
                </a:solidFill>
              </a:rPr>
              <a:t>0</a:t>
            </a: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48064" y="3840267"/>
            <a:ext cx="312906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chemeClr val="tx1"/>
                </a:solidFill>
              </a:rPr>
              <a:t>0</a:t>
            </a: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07904" y="4560347"/>
            <a:ext cx="312906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chemeClr val="tx1"/>
                </a:solidFill>
              </a:rPr>
              <a:t>1</a:t>
            </a: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76056" y="4560347"/>
            <a:ext cx="312906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chemeClr val="tx1"/>
                </a:solidFill>
              </a:rPr>
              <a:t>1</a:t>
            </a: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27984" y="3645024"/>
            <a:ext cx="312906" cy="3693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chemeClr val="tx1"/>
                </a:solidFill>
              </a:rPr>
              <a:t>0</a:t>
            </a: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4383684" y="5366289"/>
            <a:ext cx="241300" cy="241300"/>
          </a:xfrm>
          <a:prstGeom prst="ellipse">
            <a:avLst/>
          </a:prstGeom>
          <a:solidFill>
            <a:schemeClr val="accent2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rgbClr val="00B050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3" grpId="0" animBg="1"/>
      <p:bldP spid="24" grpId="0" animBg="1"/>
      <p:bldP spid="32" grpId="0" animBg="1"/>
      <p:bldP spid="12" grpId="0" animBg="1"/>
      <p:bldP spid="66" grpId="0"/>
      <p:bldP spid="67" grpId="0"/>
      <p:bldP spid="68" grpId="0"/>
      <p:bldP spid="69" grpId="0"/>
      <p:bldP spid="29" grpId="0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work\svn\svnmatt\trunk\AmbientOcclusion\talk\sibenik_dept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016" y="3386608"/>
            <a:ext cx="3704928" cy="27786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-112713"/>
            <a:ext cx="8104215" cy="1066801"/>
          </a:xfrm>
        </p:spPr>
        <p:txBody>
          <a:bodyPr/>
          <a:lstStyle/>
          <a:p>
            <a:r>
              <a:rPr lang="en-US" dirty="0" smtClean="0"/>
              <a:t>Screen-Space Ambient Occlusion (SSAO)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2800" dirty="0" smtClean="0"/>
              <a:t>Depth buffer </a:t>
            </a:r>
            <a:r>
              <a:rPr lang="en-US" sz="2800" dirty="0" smtClean="0">
                <a:solidFill>
                  <a:schemeClr val="tx1"/>
                </a:solidFill>
              </a:rPr>
              <a:t>→ </a:t>
            </a:r>
            <a:r>
              <a:rPr lang="de-AT" sz="2800" dirty="0" smtClean="0">
                <a:solidFill>
                  <a:srgbClr val="00B0F0"/>
                </a:solidFill>
              </a:rPr>
              <a:t>discrete scene approximation</a:t>
            </a:r>
          </a:p>
          <a:p>
            <a:r>
              <a:rPr lang="de-AT" sz="2800" dirty="0" smtClean="0">
                <a:solidFill>
                  <a:schemeClr val="tx1"/>
                </a:solidFill>
              </a:rPr>
              <a:t>Sample depth buffer around each pixel</a:t>
            </a:r>
          </a:p>
          <a:p>
            <a:pPr>
              <a:buClr>
                <a:srgbClr val="00B050"/>
              </a:buClr>
              <a:buSzPct val="100000"/>
              <a:buFont typeface="Arial" pitchFamily="34" charset="0"/>
              <a:buChar char="+"/>
            </a:pPr>
            <a:r>
              <a:rPr lang="de-AT" sz="2800" dirty="0" smtClean="0"/>
              <a:t>Shading cost independent from scene complexity!</a:t>
            </a:r>
          </a:p>
          <a:p>
            <a:pPr>
              <a:buClr>
                <a:srgbClr val="00B050"/>
              </a:buClr>
              <a:buSzPct val="100000"/>
              <a:buFont typeface="Arial" pitchFamily="34" charset="0"/>
              <a:buChar char="+"/>
            </a:pPr>
            <a:r>
              <a:rPr lang="de-AT" sz="2800" dirty="0" smtClean="0"/>
              <a:t>Suited for real-time applications and games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33794" name="Picture 2" descr="C:\work\svn\svnmatt\trunk\AmbientOcclusion\talk\sibeni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39" y="3356992"/>
            <a:ext cx="3744417" cy="2808313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 bwMode="auto">
          <a:xfrm>
            <a:off x="4211960" y="4437112"/>
            <a:ext cx="648072" cy="432048"/>
          </a:xfrm>
          <a:prstGeom prst="rightArrow">
            <a:avLst/>
          </a:prstGeom>
          <a:noFill/>
          <a:ln w="25400" algn="ctr">
            <a:solidFill>
              <a:srgbClr val="00B0F0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731168" y="4293096"/>
            <a:ext cx="144016" cy="144016"/>
          </a:xfrm>
          <a:prstGeom prst="ellipse">
            <a:avLst/>
          </a:prstGeom>
          <a:solidFill>
            <a:schemeClr val="accent2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1731168" y="4509120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1875184" y="4437112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1659160" y="4221088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626567" y="4365104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947192" y="4293096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18942" y="4180612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523256" y="4797152"/>
            <a:ext cx="144016" cy="144016"/>
          </a:xfrm>
          <a:prstGeom prst="ellipse">
            <a:avLst/>
          </a:prstGeom>
          <a:solidFill>
            <a:schemeClr val="accent2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523256" y="5013176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2667272" y="4941168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2451248" y="4725144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418655" y="4869160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2739280" y="4797152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2611030" y="4684668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1011088" y="5013176"/>
            <a:ext cx="144016" cy="144016"/>
          </a:xfrm>
          <a:prstGeom prst="ellipse">
            <a:avLst/>
          </a:prstGeom>
          <a:solidFill>
            <a:schemeClr val="accent2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1011088" y="5229200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1155104" y="5157192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939080" y="4941168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906487" y="5085184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1227112" y="5013176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098862" y="4900692"/>
            <a:ext cx="72008" cy="72008"/>
          </a:xfrm>
          <a:prstGeom prst="ellipse">
            <a:avLst/>
          </a:prstGeom>
          <a:solidFill>
            <a:srgbClr val="00B050"/>
          </a:solidFill>
          <a:ln w="635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 dirty="0">
              <a:solidFill>
                <a:schemeClr val="accent2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18" grpId="0" animBg="1"/>
      <p:bldP spid="19" grpId="0" animBg="1"/>
      <p:bldP spid="20" grpId="1" animBg="1"/>
      <p:bldP spid="21" grpId="0" animBg="1"/>
      <p:bldP spid="23" grpId="0" animBg="1"/>
      <p:bldP spid="23" grpId="1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2987824" y="5209530"/>
            <a:ext cx="2733675" cy="1285875"/>
          </a:xfrm>
          <a:custGeom>
            <a:avLst/>
            <a:gdLst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341620 w 2908092"/>
              <a:gd name="connsiteY3" fmla="*/ 719528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57396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341620 w 2908092"/>
              <a:gd name="connsiteY3" fmla="*/ 719528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06905 w 2908092"/>
              <a:gd name="connsiteY2" fmla="*/ 52466 h 1723869"/>
              <a:gd name="connsiteX3" fmla="*/ 1356565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91500 w 2908092"/>
              <a:gd name="connsiteY2" fmla="*/ 68686 h 1723869"/>
              <a:gd name="connsiteX3" fmla="*/ 1356565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91500 w 2908092"/>
              <a:gd name="connsiteY2" fmla="*/ 6868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91500 w 2908092"/>
              <a:gd name="connsiteY2" fmla="*/ 68686 h 1723869"/>
              <a:gd name="connsiteX3" fmla="*/ 1447831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68686 h 1723869"/>
              <a:gd name="connsiteX3" fmla="*/ 1447831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6868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21395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68686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22485 w 2908092"/>
              <a:gd name="connsiteY0" fmla="*/ 1723869 h 1723869"/>
              <a:gd name="connsiteX1" fmla="*/ 0 w 2908092"/>
              <a:gd name="connsiteY1" fmla="*/ 74951 h 1723869"/>
              <a:gd name="connsiteX2" fmla="*/ 945867 w 2908092"/>
              <a:gd name="connsiteY2" fmla="*/ 21395 h 1723869"/>
              <a:gd name="connsiteX3" fmla="*/ 1402198 w 2908092"/>
              <a:gd name="connsiteY3" fmla="*/ 730759 h 1723869"/>
              <a:gd name="connsiteX4" fmla="*/ 1926236 w 2908092"/>
              <a:gd name="connsiteY4" fmla="*/ 22486 h 1723869"/>
              <a:gd name="connsiteX5" fmla="*/ 2870616 w 2908092"/>
              <a:gd name="connsiteY5" fmla="*/ 0 h 1723869"/>
              <a:gd name="connsiteX6" fmla="*/ 2908092 w 2908092"/>
              <a:gd name="connsiteY6" fmla="*/ 1676578 h 1723869"/>
              <a:gd name="connsiteX0" fmla="*/ 34914 w 2920521"/>
              <a:gd name="connsiteY0" fmla="*/ 1723869 h 1723869"/>
              <a:gd name="connsiteX1" fmla="*/ 0 w 2920521"/>
              <a:gd name="connsiteY1" fmla="*/ 21395 h 1723869"/>
              <a:gd name="connsiteX2" fmla="*/ 958296 w 2920521"/>
              <a:gd name="connsiteY2" fmla="*/ 21395 h 1723869"/>
              <a:gd name="connsiteX3" fmla="*/ 1414627 w 2920521"/>
              <a:gd name="connsiteY3" fmla="*/ 730759 h 1723869"/>
              <a:gd name="connsiteX4" fmla="*/ 1938665 w 2920521"/>
              <a:gd name="connsiteY4" fmla="*/ 22486 h 1723869"/>
              <a:gd name="connsiteX5" fmla="*/ 2883045 w 2920521"/>
              <a:gd name="connsiteY5" fmla="*/ 0 h 1723869"/>
              <a:gd name="connsiteX6" fmla="*/ 2920521 w 2920521"/>
              <a:gd name="connsiteY6" fmla="*/ 1676578 h 1723869"/>
              <a:gd name="connsiteX0" fmla="*/ 34914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74888 w 2920521"/>
              <a:gd name="connsiteY5" fmla="*/ 0 h 1702474"/>
              <a:gd name="connsiteX6" fmla="*/ 2920521 w 2920521"/>
              <a:gd name="connsiteY6" fmla="*/ 1655183 h 1702474"/>
              <a:gd name="connsiteX0" fmla="*/ 34914 w 2920522"/>
              <a:gd name="connsiteY0" fmla="*/ 1702474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0 h 1702474"/>
              <a:gd name="connsiteX6" fmla="*/ 2920522 w 2920522"/>
              <a:gd name="connsiteY6" fmla="*/ 1702474 h 1702474"/>
              <a:gd name="connsiteX0" fmla="*/ 0 w 2920522"/>
              <a:gd name="connsiteY0" fmla="*/ 1702474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0 h 1702474"/>
              <a:gd name="connsiteX6" fmla="*/ 2920522 w 2920522"/>
              <a:gd name="connsiteY6" fmla="*/ 1702474 h 1702474"/>
              <a:gd name="connsiteX0" fmla="*/ 0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74888 w 2920521"/>
              <a:gd name="connsiteY5" fmla="*/ 0 h 1702474"/>
              <a:gd name="connsiteX6" fmla="*/ 2920521 w 2920521"/>
              <a:gd name="connsiteY6" fmla="*/ 1702474 h 1702474"/>
              <a:gd name="connsiteX0" fmla="*/ 0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29255 w 2920521"/>
              <a:gd name="connsiteY5" fmla="*/ 1 h 1702474"/>
              <a:gd name="connsiteX6" fmla="*/ 2920521 w 2920521"/>
              <a:gd name="connsiteY6" fmla="*/ 1702474 h 1702474"/>
              <a:gd name="connsiteX0" fmla="*/ 0 w 2920521"/>
              <a:gd name="connsiteY0" fmla="*/ 1702474 h 1702474"/>
              <a:gd name="connsiteX1" fmla="*/ 0 w 2920521"/>
              <a:gd name="connsiteY1" fmla="*/ 0 h 1702474"/>
              <a:gd name="connsiteX2" fmla="*/ 958296 w 2920521"/>
              <a:gd name="connsiteY2" fmla="*/ 0 h 1702474"/>
              <a:gd name="connsiteX3" fmla="*/ 1414627 w 2920521"/>
              <a:gd name="connsiteY3" fmla="*/ 709364 h 1702474"/>
              <a:gd name="connsiteX4" fmla="*/ 1938665 w 2920521"/>
              <a:gd name="connsiteY4" fmla="*/ 1091 h 1702474"/>
              <a:gd name="connsiteX5" fmla="*/ 2874888 w 2920521"/>
              <a:gd name="connsiteY5" fmla="*/ 1 h 1702474"/>
              <a:gd name="connsiteX6" fmla="*/ 2920521 w 2920521"/>
              <a:gd name="connsiteY6" fmla="*/ 1702474 h 1702474"/>
              <a:gd name="connsiteX0" fmla="*/ 0 w 2920522"/>
              <a:gd name="connsiteY0" fmla="*/ 1702474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1 h 1702474"/>
              <a:gd name="connsiteX6" fmla="*/ 2920522 w 2920522"/>
              <a:gd name="connsiteY6" fmla="*/ 1 h 1702474"/>
              <a:gd name="connsiteX7" fmla="*/ 2920521 w 2920522"/>
              <a:gd name="connsiteY7" fmla="*/ 1702474 h 1702474"/>
              <a:gd name="connsiteX0" fmla="*/ 0 w 2920522"/>
              <a:gd name="connsiteY0" fmla="*/ 1261092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1 h 1702474"/>
              <a:gd name="connsiteX6" fmla="*/ 2920522 w 2920522"/>
              <a:gd name="connsiteY6" fmla="*/ 1 h 1702474"/>
              <a:gd name="connsiteX7" fmla="*/ 2920521 w 2920522"/>
              <a:gd name="connsiteY7" fmla="*/ 1702474 h 1702474"/>
              <a:gd name="connsiteX0" fmla="*/ 0 w 2920522"/>
              <a:gd name="connsiteY0" fmla="*/ 1008873 h 1702474"/>
              <a:gd name="connsiteX1" fmla="*/ 0 w 2920522"/>
              <a:gd name="connsiteY1" fmla="*/ 0 h 1702474"/>
              <a:gd name="connsiteX2" fmla="*/ 958296 w 2920522"/>
              <a:gd name="connsiteY2" fmla="*/ 0 h 1702474"/>
              <a:gd name="connsiteX3" fmla="*/ 1414627 w 2920522"/>
              <a:gd name="connsiteY3" fmla="*/ 709364 h 1702474"/>
              <a:gd name="connsiteX4" fmla="*/ 1938665 w 2920522"/>
              <a:gd name="connsiteY4" fmla="*/ 1091 h 1702474"/>
              <a:gd name="connsiteX5" fmla="*/ 2874888 w 2920522"/>
              <a:gd name="connsiteY5" fmla="*/ 1 h 1702474"/>
              <a:gd name="connsiteX6" fmla="*/ 2920522 w 2920522"/>
              <a:gd name="connsiteY6" fmla="*/ 1 h 1702474"/>
              <a:gd name="connsiteX7" fmla="*/ 2920521 w 2920522"/>
              <a:gd name="connsiteY7" fmla="*/ 1702474 h 1702474"/>
              <a:gd name="connsiteX0" fmla="*/ 0 w 2920522"/>
              <a:gd name="connsiteY0" fmla="*/ 1008873 h 1071928"/>
              <a:gd name="connsiteX1" fmla="*/ 0 w 2920522"/>
              <a:gd name="connsiteY1" fmla="*/ 0 h 1071928"/>
              <a:gd name="connsiteX2" fmla="*/ 958296 w 2920522"/>
              <a:gd name="connsiteY2" fmla="*/ 0 h 1071928"/>
              <a:gd name="connsiteX3" fmla="*/ 1414627 w 2920522"/>
              <a:gd name="connsiteY3" fmla="*/ 709364 h 1071928"/>
              <a:gd name="connsiteX4" fmla="*/ 1938665 w 2920522"/>
              <a:gd name="connsiteY4" fmla="*/ 1091 h 1071928"/>
              <a:gd name="connsiteX5" fmla="*/ 2874888 w 2920522"/>
              <a:gd name="connsiteY5" fmla="*/ 1 h 1071928"/>
              <a:gd name="connsiteX6" fmla="*/ 2920522 w 2920522"/>
              <a:gd name="connsiteY6" fmla="*/ 1 h 1071928"/>
              <a:gd name="connsiteX7" fmla="*/ 2920521 w 2920522"/>
              <a:gd name="connsiteY7" fmla="*/ 1071928 h 1071928"/>
              <a:gd name="connsiteX0" fmla="*/ 0 w 2920522"/>
              <a:gd name="connsiteY0" fmla="*/ 1008873 h 1008873"/>
              <a:gd name="connsiteX1" fmla="*/ 0 w 2920522"/>
              <a:gd name="connsiteY1" fmla="*/ 0 h 1008873"/>
              <a:gd name="connsiteX2" fmla="*/ 958296 w 2920522"/>
              <a:gd name="connsiteY2" fmla="*/ 0 h 1008873"/>
              <a:gd name="connsiteX3" fmla="*/ 1414627 w 2920522"/>
              <a:gd name="connsiteY3" fmla="*/ 709364 h 1008873"/>
              <a:gd name="connsiteX4" fmla="*/ 1938665 w 2920522"/>
              <a:gd name="connsiteY4" fmla="*/ 1091 h 1008873"/>
              <a:gd name="connsiteX5" fmla="*/ 2874888 w 2920522"/>
              <a:gd name="connsiteY5" fmla="*/ 1 h 1008873"/>
              <a:gd name="connsiteX6" fmla="*/ 2920522 w 2920522"/>
              <a:gd name="connsiteY6" fmla="*/ 1 h 1008873"/>
              <a:gd name="connsiteX7" fmla="*/ 2920521 w 2920522"/>
              <a:gd name="connsiteY7" fmla="*/ 945819 h 1008873"/>
              <a:gd name="connsiteX0" fmla="*/ 0 w 2920522"/>
              <a:gd name="connsiteY0" fmla="*/ 1008873 h 1008873"/>
              <a:gd name="connsiteX1" fmla="*/ 0 w 2920522"/>
              <a:gd name="connsiteY1" fmla="*/ 0 h 1008873"/>
              <a:gd name="connsiteX2" fmla="*/ 958296 w 2920522"/>
              <a:gd name="connsiteY2" fmla="*/ 0 h 1008873"/>
              <a:gd name="connsiteX3" fmla="*/ 1414627 w 2920522"/>
              <a:gd name="connsiteY3" fmla="*/ 709364 h 1008873"/>
              <a:gd name="connsiteX4" fmla="*/ 1938665 w 2920522"/>
              <a:gd name="connsiteY4" fmla="*/ 1091 h 1008873"/>
              <a:gd name="connsiteX5" fmla="*/ 2874888 w 2920522"/>
              <a:gd name="connsiteY5" fmla="*/ 1 h 1008873"/>
              <a:gd name="connsiteX6" fmla="*/ 2920522 w 2920522"/>
              <a:gd name="connsiteY6" fmla="*/ 1 h 1008873"/>
              <a:gd name="connsiteX7" fmla="*/ 2920521 w 2920522"/>
              <a:gd name="connsiteY7" fmla="*/ 1008873 h 1008873"/>
              <a:gd name="connsiteX0" fmla="*/ 0 w 2920522"/>
              <a:gd name="connsiteY0" fmla="*/ 1008873 h 1008873"/>
              <a:gd name="connsiteX1" fmla="*/ 0 w 2920522"/>
              <a:gd name="connsiteY1" fmla="*/ 0 h 1008873"/>
              <a:gd name="connsiteX2" fmla="*/ 958296 w 2920522"/>
              <a:gd name="connsiteY2" fmla="*/ 0 h 1008873"/>
              <a:gd name="connsiteX3" fmla="*/ 1414627 w 2920522"/>
              <a:gd name="connsiteY3" fmla="*/ 709364 h 1008873"/>
              <a:gd name="connsiteX4" fmla="*/ 1938665 w 2920522"/>
              <a:gd name="connsiteY4" fmla="*/ 1091 h 1008873"/>
              <a:gd name="connsiteX5" fmla="*/ 2874888 w 2920522"/>
              <a:gd name="connsiteY5" fmla="*/ 1 h 1008873"/>
              <a:gd name="connsiteX6" fmla="*/ 2920522 w 2920522"/>
              <a:gd name="connsiteY6" fmla="*/ 1 h 1008873"/>
              <a:gd name="connsiteX7" fmla="*/ 2692356 w 2920522"/>
              <a:gd name="connsiteY7" fmla="*/ 945818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692356 w 2874888"/>
              <a:gd name="connsiteY6" fmla="*/ 0 h 1008873"/>
              <a:gd name="connsiteX7" fmla="*/ 2692356 w 2874888"/>
              <a:gd name="connsiteY7" fmla="*/ 945818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692356 w 2874888"/>
              <a:gd name="connsiteY7" fmla="*/ 945818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236024 w 2874888"/>
              <a:gd name="connsiteY7" fmla="*/ 882764 h 1008873"/>
              <a:gd name="connsiteX0" fmla="*/ 0 w 2874888"/>
              <a:gd name="connsiteY0" fmla="*/ 1008873 h 1071928"/>
              <a:gd name="connsiteX1" fmla="*/ 0 w 2874888"/>
              <a:gd name="connsiteY1" fmla="*/ 0 h 1071928"/>
              <a:gd name="connsiteX2" fmla="*/ 958296 w 2874888"/>
              <a:gd name="connsiteY2" fmla="*/ 0 h 1071928"/>
              <a:gd name="connsiteX3" fmla="*/ 1414627 w 2874888"/>
              <a:gd name="connsiteY3" fmla="*/ 709364 h 1071928"/>
              <a:gd name="connsiteX4" fmla="*/ 1938665 w 2874888"/>
              <a:gd name="connsiteY4" fmla="*/ 1091 h 1071928"/>
              <a:gd name="connsiteX5" fmla="*/ 2874888 w 2874888"/>
              <a:gd name="connsiteY5" fmla="*/ 1 h 1071928"/>
              <a:gd name="connsiteX6" fmla="*/ 2236024 w 2874888"/>
              <a:gd name="connsiteY6" fmla="*/ 0 h 1071928"/>
              <a:gd name="connsiteX7" fmla="*/ 2236024 w 2874888"/>
              <a:gd name="connsiteY7" fmla="*/ 1071928 h 1071928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236024 w 2874888"/>
              <a:gd name="connsiteY7" fmla="*/ 945819 h 1008873"/>
              <a:gd name="connsiteX0" fmla="*/ 0 w 2874888"/>
              <a:gd name="connsiteY0" fmla="*/ 1008873 h 1008873"/>
              <a:gd name="connsiteX1" fmla="*/ 0 w 2874888"/>
              <a:gd name="connsiteY1" fmla="*/ 0 h 1008873"/>
              <a:gd name="connsiteX2" fmla="*/ 958296 w 2874888"/>
              <a:gd name="connsiteY2" fmla="*/ 0 h 1008873"/>
              <a:gd name="connsiteX3" fmla="*/ 1414627 w 2874888"/>
              <a:gd name="connsiteY3" fmla="*/ 709364 h 1008873"/>
              <a:gd name="connsiteX4" fmla="*/ 1938665 w 2874888"/>
              <a:gd name="connsiteY4" fmla="*/ 1091 h 1008873"/>
              <a:gd name="connsiteX5" fmla="*/ 2874888 w 2874888"/>
              <a:gd name="connsiteY5" fmla="*/ 1 h 1008873"/>
              <a:gd name="connsiteX6" fmla="*/ 2236024 w 2874888"/>
              <a:gd name="connsiteY6" fmla="*/ 0 h 1008873"/>
              <a:gd name="connsiteX7" fmla="*/ 2236024 w 2874888"/>
              <a:gd name="connsiteY7" fmla="*/ 1008873 h 1008873"/>
              <a:gd name="connsiteX0" fmla="*/ 0 w 2236024"/>
              <a:gd name="connsiteY0" fmla="*/ 1008873 h 1008873"/>
              <a:gd name="connsiteX1" fmla="*/ 0 w 2236024"/>
              <a:gd name="connsiteY1" fmla="*/ 0 h 1008873"/>
              <a:gd name="connsiteX2" fmla="*/ 958296 w 2236024"/>
              <a:gd name="connsiteY2" fmla="*/ 0 h 1008873"/>
              <a:gd name="connsiteX3" fmla="*/ 1414627 w 2236024"/>
              <a:gd name="connsiteY3" fmla="*/ 709364 h 1008873"/>
              <a:gd name="connsiteX4" fmla="*/ 1938665 w 2236024"/>
              <a:gd name="connsiteY4" fmla="*/ 1091 h 1008873"/>
              <a:gd name="connsiteX5" fmla="*/ 2236024 w 2236024"/>
              <a:gd name="connsiteY5" fmla="*/ 0 h 1008873"/>
              <a:gd name="connsiteX6" fmla="*/ 2236024 w 2236024"/>
              <a:gd name="connsiteY6" fmla="*/ 1008873 h 1008873"/>
              <a:gd name="connsiteX0" fmla="*/ 674 w 2236698"/>
              <a:gd name="connsiteY0" fmla="*/ 1008873 h 1008873"/>
              <a:gd name="connsiteX1" fmla="*/ 685171 w 2236698"/>
              <a:gd name="connsiteY1" fmla="*/ 1008873 h 1008873"/>
              <a:gd name="connsiteX2" fmla="*/ 674 w 2236698"/>
              <a:gd name="connsiteY2" fmla="*/ 0 h 1008873"/>
              <a:gd name="connsiteX3" fmla="*/ 958970 w 2236698"/>
              <a:gd name="connsiteY3" fmla="*/ 0 h 1008873"/>
              <a:gd name="connsiteX4" fmla="*/ 1415301 w 2236698"/>
              <a:gd name="connsiteY4" fmla="*/ 709364 h 1008873"/>
              <a:gd name="connsiteX5" fmla="*/ 1939339 w 2236698"/>
              <a:gd name="connsiteY5" fmla="*/ 1091 h 1008873"/>
              <a:gd name="connsiteX6" fmla="*/ 2236698 w 2236698"/>
              <a:gd name="connsiteY6" fmla="*/ 0 h 1008873"/>
              <a:gd name="connsiteX7" fmla="*/ 2236698 w 2236698"/>
              <a:gd name="connsiteY7" fmla="*/ 1008873 h 1008873"/>
              <a:gd name="connsiteX0" fmla="*/ 0 w 2236024"/>
              <a:gd name="connsiteY0" fmla="*/ 1008873 h 1008873"/>
              <a:gd name="connsiteX1" fmla="*/ 684497 w 2236024"/>
              <a:gd name="connsiteY1" fmla="*/ 1008873 h 1008873"/>
              <a:gd name="connsiteX2" fmla="*/ 684497 w 2236024"/>
              <a:gd name="connsiteY2" fmla="*/ 0 h 1008873"/>
              <a:gd name="connsiteX3" fmla="*/ 958296 w 2236024"/>
              <a:gd name="connsiteY3" fmla="*/ 0 h 1008873"/>
              <a:gd name="connsiteX4" fmla="*/ 1414627 w 2236024"/>
              <a:gd name="connsiteY4" fmla="*/ 709364 h 1008873"/>
              <a:gd name="connsiteX5" fmla="*/ 1938665 w 2236024"/>
              <a:gd name="connsiteY5" fmla="*/ 1091 h 1008873"/>
              <a:gd name="connsiteX6" fmla="*/ 2236024 w 2236024"/>
              <a:gd name="connsiteY6" fmla="*/ 0 h 1008873"/>
              <a:gd name="connsiteX7" fmla="*/ 2236024 w 2236024"/>
              <a:gd name="connsiteY7" fmla="*/ 1008873 h 1008873"/>
              <a:gd name="connsiteX0" fmla="*/ 0 w 2236024"/>
              <a:gd name="connsiteY0" fmla="*/ 1008873 h 1008873"/>
              <a:gd name="connsiteX1" fmla="*/ 684497 w 2236024"/>
              <a:gd name="connsiteY1" fmla="*/ 1008873 h 1008873"/>
              <a:gd name="connsiteX2" fmla="*/ 684497 w 2236024"/>
              <a:gd name="connsiteY2" fmla="*/ 0 h 1008873"/>
              <a:gd name="connsiteX3" fmla="*/ 958296 w 2236024"/>
              <a:gd name="connsiteY3" fmla="*/ 0 h 1008873"/>
              <a:gd name="connsiteX4" fmla="*/ 1414627 w 2236024"/>
              <a:gd name="connsiteY4" fmla="*/ 709364 h 1008873"/>
              <a:gd name="connsiteX5" fmla="*/ 1938665 w 2236024"/>
              <a:gd name="connsiteY5" fmla="*/ 1091 h 1008873"/>
              <a:gd name="connsiteX6" fmla="*/ 2236024 w 2236024"/>
              <a:gd name="connsiteY6" fmla="*/ 0 h 1008873"/>
              <a:gd name="connsiteX7" fmla="*/ 2236024 w 2236024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730804 w 1552201"/>
              <a:gd name="connsiteY3" fmla="*/ 709364 h 1008873"/>
              <a:gd name="connsiteX4" fmla="*/ 1254842 w 1552201"/>
              <a:gd name="connsiteY4" fmla="*/ 1091 h 1008873"/>
              <a:gd name="connsiteX5" fmla="*/ 1552201 w 1552201"/>
              <a:gd name="connsiteY5" fmla="*/ 0 h 1008873"/>
              <a:gd name="connsiteX6" fmla="*/ 1552201 w 1552201"/>
              <a:gd name="connsiteY6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613300 w 1552201"/>
              <a:gd name="connsiteY3" fmla="*/ 517417 h 1008873"/>
              <a:gd name="connsiteX4" fmla="*/ 730804 w 1552201"/>
              <a:gd name="connsiteY4" fmla="*/ 709364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531527 w 1552201"/>
              <a:gd name="connsiteY3" fmla="*/ 686905 h 1008873"/>
              <a:gd name="connsiteX4" fmla="*/ 730804 w 1552201"/>
              <a:gd name="connsiteY4" fmla="*/ 709364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531527 w 1552201"/>
              <a:gd name="connsiteY3" fmla="*/ 686905 h 1008873"/>
              <a:gd name="connsiteX4" fmla="*/ 899507 w 1552201"/>
              <a:gd name="connsiteY4" fmla="*/ 686905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  <a:gd name="connsiteX0" fmla="*/ 674 w 1552201"/>
              <a:gd name="connsiteY0" fmla="*/ 1008873 h 1008873"/>
              <a:gd name="connsiteX1" fmla="*/ 674 w 1552201"/>
              <a:gd name="connsiteY1" fmla="*/ 0 h 1008873"/>
              <a:gd name="connsiteX2" fmla="*/ 274473 w 1552201"/>
              <a:gd name="connsiteY2" fmla="*/ 0 h 1008873"/>
              <a:gd name="connsiteX3" fmla="*/ 531527 w 1552201"/>
              <a:gd name="connsiteY3" fmla="*/ 686905 h 1008873"/>
              <a:gd name="connsiteX4" fmla="*/ 940394 w 1552201"/>
              <a:gd name="connsiteY4" fmla="*/ 686905 h 1008873"/>
              <a:gd name="connsiteX5" fmla="*/ 1254842 w 1552201"/>
              <a:gd name="connsiteY5" fmla="*/ 1091 h 1008873"/>
              <a:gd name="connsiteX6" fmla="*/ 1552201 w 1552201"/>
              <a:gd name="connsiteY6" fmla="*/ 0 h 1008873"/>
              <a:gd name="connsiteX7" fmla="*/ 1552201 w 1552201"/>
              <a:gd name="connsiteY7" fmla="*/ 1008873 h 100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2201" h="1008873">
                <a:moveTo>
                  <a:pt x="674" y="1008873"/>
                </a:moveTo>
                <a:cubicBezTo>
                  <a:pt x="1348" y="673455"/>
                  <a:pt x="0" y="335418"/>
                  <a:pt x="674" y="0"/>
                </a:cubicBezTo>
                <a:lnTo>
                  <a:pt x="274473" y="0"/>
                </a:lnTo>
                <a:lnTo>
                  <a:pt x="531527" y="686905"/>
                </a:lnTo>
                <a:lnTo>
                  <a:pt x="940394" y="686905"/>
                </a:lnTo>
                <a:lnTo>
                  <a:pt x="1254842" y="1091"/>
                </a:lnTo>
                <a:lnTo>
                  <a:pt x="1552201" y="0"/>
                </a:lnTo>
                <a:lnTo>
                  <a:pt x="1552201" y="1008873"/>
                </a:lnTo>
              </a:path>
            </a:pathLst>
          </a:custGeom>
          <a:solidFill>
            <a:schemeClr val="bg1">
              <a:lumMod val="7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de-AT">
              <a:solidFill>
                <a:schemeClr val="bg1"/>
              </a:solidFill>
              <a:ea typeface="MS Gothic" charset="-128"/>
              <a:cs typeface="+mn-cs"/>
            </a:endParaRPr>
          </a:p>
        </p:txBody>
      </p:sp>
      <p:cxnSp>
        <p:nvCxnSpPr>
          <p:cNvPr id="74" name="Straight Connector 73"/>
          <p:cNvCxnSpPr>
            <a:cxnSpLocks noChangeShapeType="1"/>
            <a:stCxn id="9" idx="0"/>
          </p:cNvCxnSpPr>
          <p:nvPr/>
        </p:nvCxnSpPr>
        <p:spPr bwMode="auto">
          <a:xfrm rot="5400000" flipH="1" flipV="1">
            <a:off x="3946934" y="4460119"/>
            <a:ext cx="576064" cy="242019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77" name="Straight Connector 76"/>
          <p:cNvCxnSpPr>
            <a:cxnSpLocks noChangeShapeType="1"/>
            <a:stCxn id="10" idx="0"/>
            <a:endCxn id="114" idx="3"/>
          </p:cNvCxnSpPr>
          <p:nvPr/>
        </p:nvCxnSpPr>
        <p:spPr bwMode="auto">
          <a:xfrm rot="16200000" flipV="1">
            <a:off x="4082655" y="4549826"/>
            <a:ext cx="799015" cy="271702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218114" name="Title 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/>
          <a:lstStyle/>
          <a:p>
            <a:r>
              <a:rPr lang="en-US" dirty="0" smtClean="0"/>
              <a:t>SSAO [Mittring07,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Ritschel09</a:t>
            </a:r>
            <a:r>
              <a:rPr lang="en-US" dirty="0" smtClean="0"/>
              <a:t>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19063" y="908050"/>
            <a:ext cx="8904287" cy="2520950"/>
          </a:xfrm>
        </p:spPr>
        <p:txBody>
          <a:bodyPr lIns="90000" tIns="46800" rIns="90000" bIns="46800"/>
          <a:lstStyle/>
          <a:p>
            <a:pPr>
              <a:buSzPct val="74000"/>
            </a:pPr>
            <a:r>
              <a:rPr lang="de-AT" sz="2800" dirty="0" smtClean="0"/>
              <a:t>Rasterize scene from camera </a:t>
            </a:r>
            <a:endParaRPr lang="en-US" sz="2800" dirty="0" smtClean="0">
              <a:solidFill>
                <a:schemeClr val="tx1"/>
              </a:solidFill>
            </a:endParaRPr>
          </a:p>
          <a:p>
            <a:pPr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Take samples in hemisphere (8 – 32 for real-time)</a:t>
            </a:r>
          </a:p>
          <a:p>
            <a:pPr marL="357188" indent="-357188" defTabSz="449263" eaLnBrk="1" hangingPunct="1"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Failed depth test → direction occluded</a:t>
            </a:r>
          </a:p>
          <a:p>
            <a:pPr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Evaluate % of occluded samples</a:t>
            </a:r>
          </a:p>
          <a:p>
            <a:pPr>
              <a:buClr>
                <a:srgbClr val="FF0000"/>
              </a:buClr>
              <a:buSzPct val="100000"/>
              <a:buFont typeface="Arial" pitchFamily="34" charset="0"/>
              <a:buChar char="−"/>
            </a:pPr>
            <a:r>
              <a:rPr lang="en-US" sz="2800" dirty="0" smtClean="0">
                <a:solidFill>
                  <a:schemeClr val="tx1"/>
                </a:solidFill>
              </a:rPr>
              <a:t>More samples needed for high quality (&gt;256)</a:t>
            </a:r>
          </a:p>
        </p:txBody>
      </p:sp>
      <p:sp>
        <p:nvSpPr>
          <p:cNvPr id="218122" name="TextBox 17"/>
          <p:cNvSpPr txBox="1">
            <a:spLocks noChangeArrowheads="1"/>
          </p:cNvSpPr>
          <p:nvPr/>
        </p:nvSpPr>
        <p:spPr bwMode="auto">
          <a:xfrm>
            <a:off x="4139952" y="6157044"/>
            <a:ext cx="381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dirty="0">
                <a:solidFill>
                  <a:schemeClr val="accent2"/>
                </a:solidFill>
                <a:ea typeface="MS Gothic" pitchFamily="49" charset="-128"/>
              </a:rPr>
              <a:t>P</a:t>
            </a:r>
          </a:p>
        </p:txBody>
      </p: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rot="5400000" flipH="1" flipV="1">
            <a:off x="3382554" y="4543809"/>
            <a:ext cx="1224137" cy="722712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 type="non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cxnSp>
        <p:nvCxnSpPr>
          <p:cNvPr id="43" name="Straight Connector 42"/>
          <p:cNvCxnSpPr>
            <a:cxnSpLocks noChangeShapeType="1"/>
            <a:endCxn id="114" idx="3"/>
          </p:cNvCxnSpPr>
          <p:nvPr/>
        </p:nvCxnSpPr>
        <p:spPr bwMode="auto">
          <a:xfrm rot="16200000" flipV="1">
            <a:off x="4130343" y="4502138"/>
            <a:ext cx="1159057" cy="727119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56" name="Cross 55"/>
          <p:cNvSpPr>
            <a:spLocks noChangeArrowheads="1"/>
          </p:cNvSpPr>
          <p:nvPr/>
        </p:nvSpPr>
        <p:spPr bwMode="auto">
          <a:xfrm rot="-2860205">
            <a:off x="3511779" y="5364075"/>
            <a:ext cx="277568" cy="277568"/>
          </a:xfrm>
          <a:prstGeom prst="plus">
            <a:avLst>
              <a:gd name="adj" fmla="val 4023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59" name="Cross 58"/>
          <p:cNvSpPr>
            <a:spLocks noChangeArrowheads="1"/>
          </p:cNvSpPr>
          <p:nvPr/>
        </p:nvSpPr>
        <p:spPr bwMode="auto">
          <a:xfrm rot="-2860205">
            <a:off x="4919292" y="5313477"/>
            <a:ext cx="277200" cy="277200"/>
          </a:xfrm>
          <a:prstGeom prst="plus">
            <a:avLst>
              <a:gd name="adj" fmla="val 4023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37" name="Footer Placeholder 5"/>
          <p:cNvSpPr>
            <a:spLocks noGrp="1"/>
          </p:cNvSpPr>
          <p:nvPr>
            <p:ph type="ftr" idx="10"/>
          </p:nvPr>
        </p:nvSpPr>
        <p:spPr>
          <a:xfrm>
            <a:off x="115888" y="6511925"/>
            <a:ext cx="3757612" cy="298450"/>
          </a:xfrm>
        </p:spPr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50" name="Oval 49"/>
          <p:cNvSpPr/>
          <p:nvPr/>
        </p:nvSpPr>
        <p:spPr bwMode="auto">
          <a:xfrm>
            <a:off x="4257594" y="6035172"/>
            <a:ext cx="45719" cy="45719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64088" y="393305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3/5 samples occluded</a:t>
            </a:r>
            <a:br>
              <a:rPr lang="de-AT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→ </a:t>
            </a:r>
            <a:r>
              <a:rPr lang="de-AT" sz="2400" dirty="0" smtClean="0">
                <a:solidFill>
                  <a:schemeClr val="tx1"/>
                </a:solidFill>
              </a:rPr>
              <a:t>AO=0.6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5217443" y="5661248"/>
            <a:ext cx="241300" cy="241300"/>
          </a:xfrm>
          <a:prstGeom prst="ellipse">
            <a:avLst/>
          </a:prstGeom>
          <a:solidFill>
            <a:srgbClr val="00B05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347864" y="5724996"/>
            <a:ext cx="241300" cy="241300"/>
          </a:xfrm>
          <a:prstGeom prst="ellipse">
            <a:avLst/>
          </a:prstGeom>
          <a:solidFill>
            <a:srgbClr val="00B05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497363" y="5085184"/>
            <a:ext cx="241300" cy="241300"/>
          </a:xfrm>
          <a:prstGeom prst="ellipse">
            <a:avLst/>
          </a:prstGeom>
          <a:solidFill>
            <a:srgbClr val="00B05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993307" y="4869160"/>
            <a:ext cx="241300" cy="241300"/>
          </a:xfrm>
          <a:prstGeom prst="ellipse">
            <a:avLst/>
          </a:prstGeom>
          <a:solidFill>
            <a:srgbClr val="00B05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rgbClr val="00B050"/>
              </a:solidFill>
              <a:ea typeface="MS Gothic" pitchFamily="49" charset="-128"/>
            </a:endParaRPr>
          </a:p>
        </p:txBody>
      </p:sp>
      <p:pic>
        <p:nvPicPr>
          <p:cNvPr id="114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86271" y="3566089"/>
            <a:ext cx="7200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TextBox 114"/>
          <p:cNvSpPr txBox="1"/>
          <p:nvPr/>
        </p:nvSpPr>
        <p:spPr>
          <a:xfrm>
            <a:off x="5793507" y="6165304"/>
            <a:ext cx="2090862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depth buffer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4160842" y="5547678"/>
            <a:ext cx="241300" cy="241300"/>
          </a:xfrm>
          <a:prstGeom prst="ellipse">
            <a:avLst/>
          </a:prstGeom>
          <a:solidFill>
            <a:srgbClr val="00B05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rgbClr val="00B050"/>
              </a:solidFill>
              <a:ea typeface="MS Gothic" pitchFamily="49" charset="-128"/>
            </a:endParaRPr>
          </a:p>
        </p:txBody>
      </p:sp>
      <p:cxnSp>
        <p:nvCxnSpPr>
          <p:cNvPr id="28" name="Straight Connector 27"/>
          <p:cNvCxnSpPr>
            <a:cxnSpLocks noChangeShapeType="1"/>
            <a:stCxn id="27" idx="0"/>
            <a:endCxn id="114" idx="3"/>
          </p:cNvCxnSpPr>
          <p:nvPr/>
        </p:nvCxnSpPr>
        <p:spPr bwMode="auto">
          <a:xfrm rot="5400000" flipH="1" flipV="1">
            <a:off x="3683147" y="4884515"/>
            <a:ext cx="1261509" cy="64819"/>
          </a:xfrm>
          <a:prstGeom prst="line">
            <a:avLst/>
          </a:prstGeom>
          <a:noFill/>
          <a:ln w="25400" cap="rnd" algn="ctr">
            <a:solidFill>
              <a:schemeClr val="accent1"/>
            </a:solidFill>
            <a:prstDash val="sysDot"/>
            <a:round/>
            <a:headEnd type="triangle"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cxnSp>
      <p:sp>
        <p:nvSpPr>
          <p:cNvPr id="32" name="Chord 31"/>
          <p:cNvSpPr/>
          <p:nvPr/>
        </p:nvSpPr>
        <p:spPr bwMode="auto">
          <a:xfrm rot="5400000">
            <a:off x="2885479" y="4725144"/>
            <a:ext cx="2952328" cy="2664296"/>
          </a:xfrm>
          <a:prstGeom prst="chord">
            <a:avLst>
              <a:gd name="adj1" fmla="val 5353182"/>
              <a:gd name="adj2" fmla="val 16253631"/>
            </a:avLst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69" name="Oval 68"/>
          <p:cNvSpPr>
            <a:spLocks noChangeArrowheads="1"/>
          </p:cNvSpPr>
          <p:nvPr/>
        </p:nvSpPr>
        <p:spPr bwMode="auto">
          <a:xfrm>
            <a:off x="4185586" y="5949280"/>
            <a:ext cx="241300" cy="255184"/>
          </a:xfrm>
          <a:prstGeom prst="ellipse">
            <a:avLst/>
          </a:prstGeom>
          <a:solidFill>
            <a:schemeClr val="accent2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AT">
              <a:solidFill>
                <a:srgbClr val="00B050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8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8122" grpId="0"/>
      <p:bldP spid="56" grpId="0" animBg="1"/>
      <p:bldP spid="59" grpId="0" animBg="1"/>
      <p:bldP spid="71" grpId="0"/>
      <p:bldP spid="13" grpId="0" animBg="1"/>
      <p:bldP spid="11" grpId="0" animBg="1"/>
      <p:bldP spid="10" grpId="0" animBg="1"/>
      <p:bldP spid="9" grpId="0" animBg="1"/>
      <p:bldP spid="115" grpId="0"/>
      <p:bldP spid="27" grpId="0" animBg="1"/>
      <p:bldP spid="32" grpId="0" animBg="1"/>
      <p:bldP spid="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itle 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/>
          <a:lstStyle/>
          <a:p>
            <a:pPr eaLnBrk="1" hangingPunct="1"/>
            <a:r>
              <a:rPr lang="en-US" dirty="0" smtClean="0"/>
              <a:t>SSAO Variants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19063" y="908050"/>
            <a:ext cx="8904287" cy="2520949"/>
          </a:xfrm>
        </p:spPr>
        <p:txBody>
          <a:bodyPr lIns="90000" tIns="46800" rIns="90000" bIns="46800"/>
          <a:lstStyle/>
          <a:p>
            <a:pPr marL="357188" indent="-357188" defTabSz="449263" eaLnBrk="1" hangingPunct="1"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Crease Shading [Fox08]</a:t>
            </a:r>
          </a:p>
          <a:p>
            <a:pPr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Horizon-Based Ambient Occlusion [Bavoil08]</a:t>
            </a:r>
          </a:p>
          <a:p>
            <a:pPr>
              <a:buSzPct val="74000"/>
            </a:pPr>
            <a:r>
              <a:rPr lang="en-US" sz="2800" dirty="0" smtClean="0">
                <a:solidFill>
                  <a:schemeClr val="tx1"/>
                </a:solidFill>
              </a:rPr>
              <a:t>SSDO [Ritschel09]</a:t>
            </a:r>
          </a:p>
          <a:p>
            <a:pPr>
              <a:buSzPct val="74000"/>
            </a:pPr>
            <a:r>
              <a:rPr lang="de-AT" sz="2800" dirty="0" smtClean="0"/>
              <a:t>Volumetric Obscurances [Loos10, Szirmay10]</a:t>
            </a:r>
          </a:p>
        </p:txBody>
      </p:sp>
      <p:sp>
        <p:nvSpPr>
          <p:cNvPr id="37" name="Footer Placeholder 5"/>
          <p:cNvSpPr>
            <a:spLocks noGrp="1"/>
          </p:cNvSpPr>
          <p:nvPr>
            <p:ph type="ftr" idx="10"/>
          </p:nvPr>
        </p:nvSpPr>
        <p:spPr>
          <a:xfrm>
            <a:off x="115888" y="6511925"/>
            <a:ext cx="3757612" cy="298450"/>
          </a:xfrm>
        </p:spPr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sp>
        <p:nvSpPr>
          <p:cNvPr id="7" name="Rounded Rectangular Callout 6"/>
          <p:cNvSpPr/>
          <p:nvPr/>
        </p:nvSpPr>
        <p:spPr bwMode="auto">
          <a:xfrm>
            <a:off x="467544" y="836712"/>
            <a:ext cx="7632848" cy="2448272"/>
          </a:xfrm>
          <a:prstGeom prst="wedgeRoundRectCallout">
            <a:avLst>
              <a:gd name="adj1" fmla="val -21020"/>
              <a:gd name="adj2" fmla="val 68919"/>
              <a:gd name="adj3" fmla="val 16667"/>
            </a:avLst>
          </a:prstGeom>
          <a:noFill/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de-AT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S Gothic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717032"/>
            <a:ext cx="7515134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de-AT" sz="2800" dirty="0" smtClean="0">
                <a:solidFill>
                  <a:schemeClr val="tx1"/>
                </a:solidFill>
              </a:rPr>
              <a:t>Our method can enhance </a:t>
            </a:r>
            <a:r>
              <a:rPr lang="de-AT" sz="2800" dirty="0" smtClean="0">
                <a:solidFill>
                  <a:srgbClr val="00B0F0"/>
                </a:solidFill>
              </a:rPr>
              <a:t>any SSAO method</a:t>
            </a:r>
          </a:p>
          <a:p>
            <a:r>
              <a:rPr lang="de-AT" sz="2800" dirty="0" smtClean="0">
                <a:solidFill>
                  <a:schemeClr val="tx1"/>
                </a:solidFill>
              </a:rPr>
              <a:t>to effectively achieve more samples per frame</a:t>
            </a:r>
          </a:p>
          <a:p>
            <a:r>
              <a:rPr lang="de-AT" sz="2800" dirty="0" smtClean="0">
                <a:solidFill>
                  <a:schemeClr val="tx1"/>
                </a:solidFill>
              </a:rPr>
              <a:t>using </a:t>
            </a:r>
            <a:r>
              <a:rPr lang="de-AT" sz="2800" dirty="0" smtClean="0">
                <a:solidFill>
                  <a:srgbClr val="00B0F0"/>
                </a:solidFill>
              </a:rPr>
              <a:t>temporal coherence</a:t>
            </a:r>
            <a:endParaRPr lang="de-AT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-104793"/>
            <a:ext cx="8318529" cy="1066801"/>
          </a:xfrm>
        </p:spPr>
        <p:txBody>
          <a:bodyPr/>
          <a:lstStyle/>
          <a:p>
            <a:r>
              <a:rPr lang="de-AT" dirty="0" smtClean="0"/>
              <a:t>Our Algorithm: Temporal SSAO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24579" name="Picture 3" descr="C:\work\svn\svnmatt\trunk\AmbientOcclusion\talk\tssao_nois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3384376" cy="5304492"/>
          </a:xfrm>
          <a:prstGeom prst="rect">
            <a:avLst/>
          </a:prstGeom>
          <a:noFill/>
        </p:spPr>
      </p:pic>
      <p:pic>
        <p:nvPicPr>
          <p:cNvPr id="24578" name="Picture 2" descr="C:\work\svn\svnmatt\trunk\AmbientOcclusion\talk\tssao_blurr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24744"/>
            <a:ext cx="3384376" cy="5304492"/>
          </a:xfrm>
          <a:prstGeom prst="rect">
            <a:avLst/>
          </a:prstGeom>
          <a:noFill/>
        </p:spPr>
      </p:pic>
      <p:pic>
        <p:nvPicPr>
          <p:cNvPr id="24582" name="Picture 6" descr="C:\work\svn\svnmatt\trunk\AmbientOcclusion\talk\tssa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124744"/>
            <a:ext cx="3384376" cy="5304491"/>
          </a:xfrm>
          <a:prstGeom prst="rect">
            <a:avLst/>
          </a:prstGeom>
          <a:noFill/>
        </p:spPr>
      </p:pic>
      <p:pic>
        <p:nvPicPr>
          <p:cNvPr id="24592" name="Picture 16" descr="C:\work\svn\svnmatt\trunk\AmbientOcclusion\talk\tssao_noisy_crop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1124744"/>
            <a:ext cx="2880320" cy="2880320"/>
          </a:xfrm>
          <a:prstGeom prst="rect">
            <a:avLst/>
          </a:prstGeom>
          <a:noFill/>
        </p:spPr>
      </p:pic>
      <p:pic>
        <p:nvPicPr>
          <p:cNvPr id="24593" name="Picture 17" descr="C:\work\svn\svnmatt\trunk\AmbientOcclusion\talk\tssao_blurry_crop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124744"/>
            <a:ext cx="2880320" cy="2880320"/>
          </a:xfrm>
          <a:prstGeom prst="rect">
            <a:avLst/>
          </a:prstGeom>
          <a:noFill/>
        </p:spPr>
      </p:pic>
      <p:pic>
        <p:nvPicPr>
          <p:cNvPr id="24594" name="Picture 18" descr="C:\work\svn\svnmatt\trunk\AmbientOcclusion\talk\tssao_crop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1124744"/>
            <a:ext cx="2880320" cy="2880320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499992" y="5013176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dirty="0" smtClean="0">
                <a:solidFill>
                  <a:schemeClr val="tx1"/>
                </a:solidFill>
              </a:rPr>
              <a:t>SSAO</a:t>
            </a:r>
            <a:endParaRPr lang="de-AT" sz="28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99992" y="5013176"/>
            <a:ext cx="47051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dirty="0" smtClean="0">
                <a:solidFill>
                  <a:schemeClr val="tx1"/>
                </a:solidFill>
              </a:rPr>
              <a:t>SSAO + </a:t>
            </a:r>
            <a:br>
              <a:rPr lang="de-AT" sz="2800" dirty="0" smtClean="0">
                <a:solidFill>
                  <a:schemeClr val="tx1"/>
                </a:solidFill>
              </a:rPr>
            </a:br>
            <a:r>
              <a:rPr lang="de-AT" sz="2800" dirty="0" smtClean="0">
                <a:solidFill>
                  <a:schemeClr val="tx1"/>
                </a:solidFill>
              </a:rPr>
              <a:t>geometry-aware spatial filter</a:t>
            </a:r>
            <a:endParaRPr lang="de-AT" sz="280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4611" y="5013176"/>
            <a:ext cx="431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dirty="0" smtClean="0">
                <a:solidFill>
                  <a:schemeClr val="tx1"/>
                </a:solidFill>
              </a:rPr>
              <a:t>Temporal SSAO (TSSAO)</a:t>
            </a:r>
            <a:endParaRPr lang="de-AT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8" grpId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-104793"/>
            <a:ext cx="8318529" cy="1066801"/>
          </a:xfrm>
        </p:spPr>
        <p:txBody>
          <a:bodyPr/>
          <a:lstStyle/>
          <a:p>
            <a:r>
              <a:rPr lang="de-AT" dirty="0" smtClean="0"/>
              <a:t>Our Algorithm: TSSAO (~1M Triangles)</a:t>
            </a:r>
            <a:endParaRPr lang="de-AT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de-AT" dirty="0" smtClean="0"/>
              <a:t>TSSAO</a:t>
            </a:r>
            <a:endParaRPr lang="de-AT" dirty="0"/>
          </a:p>
        </p:txBody>
      </p:sp>
      <p:pic>
        <p:nvPicPr>
          <p:cNvPr id="100354" name="Picture 2" descr="C:\work\svn\svnmatt\trunk\AmbientOcclusion\talk\tssao_noisy_crop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80728"/>
            <a:ext cx="2664296" cy="2664296"/>
          </a:xfrm>
          <a:prstGeom prst="rect">
            <a:avLst/>
          </a:prstGeom>
          <a:noFill/>
        </p:spPr>
      </p:pic>
      <p:pic>
        <p:nvPicPr>
          <p:cNvPr id="100355" name="Picture 3" descr="C:\work\svn\svnmatt\trunk\AmbientOcclusion\talk\tssao_blurry_crop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80728"/>
            <a:ext cx="2664296" cy="2664296"/>
          </a:xfrm>
          <a:prstGeom prst="rect">
            <a:avLst/>
          </a:prstGeom>
          <a:noFill/>
        </p:spPr>
      </p:pic>
      <p:pic>
        <p:nvPicPr>
          <p:cNvPr id="100356" name="Picture 4" descr="C:\work\svn\svnmatt\trunk\AmbientOcclusion\talk\tssao_crop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17032"/>
            <a:ext cx="2664296" cy="2664296"/>
          </a:xfrm>
          <a:prstGeom prst="rect">
            <a:avLst/>
          </a:prstGeom>
          <a:noFill/>
        </p:spPr>
      </p:pic>
      <p:pic>
        <p:nvPicPr>
          <p:cNvPr id="100357" name="Picture 5" descr="C:\work\svn\svnmatt\trunk\AmbientOcclusion\talk\ground_crop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717032"/>
            <a:ext cx="2664296" cy="266429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1520" y="993502"/>
            <a:ext cx="16401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SSAO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8 Samples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~80 FPS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75337" y="1004535"/>
            <a:ext cx="1733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SSAO+blur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8 Samples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~80 FPS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5229200"/>
            <a:ext cx="16401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TSSAO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8 Samples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~140 FPS</a:t>
            </a:r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5157192"/>
            <a:ext cx="19832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chemeClr val="tx1"/>
                </a:solidFill>
              </a:rPr>
              <a:t>SSAO</a:t>
            </a:r>
          </a:p>
          <a:p>
            <a:r>
              <a:rPr lang="de-AT" sz="2400" dirty="0" smtClean="0">
                <a:solidFill>
                  <a:srgbClr val="FF0000"/>
                </a:solidFill>
              </a:rPr>
              <a:t>500</a:t>
            </a:r>
            <a:r>
              <a:rPr lang="de-AT" sz="2400" dirty="0" smtClean="0">
                <a:solidFill>
                  <a:schemeClr val="tx1"/>
                </a:solidFill>
              </a:rPr>
              <a:t> Samples</a:t>
            </a:r>
          </a:p>
          <a:p>
            <a:r>
              <a:rPr lang="de-AT" sz="2400" dirty="0" smtClean="0">
                <a:solidFill>
                  <a:schemeClr val="tx1"/>
                </a:solidFill>
              </a:rPr>
              <a:t>~</a:t>
            </a:r>
            <a:r>
              <a:rPr lang="de-AT" sz="2400" dirty="0" smtClean="0">
                <a:solidFill>
                  <a:srgbClr val="FF0000"/>
                </a:solidFill>
              </a:rPr>
              <a:t>7</a:t>
            </a:r>
            <a:r>
              <a:rPr lang="de-AT" sz="2400" dirty="0" smtClean="0">
                <a:solidFill>
                  <a:schemeClr val="tx1"/>
                </a:solidFill>
              </a:rPr>
              <a:t> FPS</a:t>
            </a:r>
            <a:endParaRPr lang="de-AT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0000"/>
        </a:solidFill>
        <a:ln w="25400" algn="ctr">
          <a:solidFill>
            <a:schemeClr val="tx1"/>
          </a:solidFill>
          <a:round/>
          <a:headEnd/>
          <a:tailEnd/>
        </a:ln>
      </a:spPr>
      <a:bodyPr/>
      <a:lstStyle>
        <a:defPPr defTabSz="449263">
          <a:buClr>
            <a:srgbClr val="000000"/>
          </a:buClr>
          <a:buSzPct val="100000"/>
          <a:buFont typeface="Arial" charset="0"/>
          <a:buNone/>
          <a:defRPr>
            <a:solidFill>
              <a:schemeClr val="bg1"/>
            </a:solidFill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Microsoft Office PowerPoint</Application>
  <PresentationFormat>On-screen Show (4:3)</PresentationFormat>
  <Paragraphs>361</Paragraphs>
  <Slides>38</Slides>
  <Notes>34</Notes>
  <HiddenSlides>2</HiddenSlides>
  <MMClips>15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Office Theme</vt:lpstr>
      <vt:lpstr>Office Theme</vt:lpstr>
      <vt:lpstr>2_Office Theme</vt:lpstr>
      <vt:lpstr>Equation</vt:lpstr>
      <vt:lpstr>Acrobat Document</vt:lpstr>
      <vt:lpstr>High-Quality Screen-Space Ambient Occlusion Using Temporal Coherence</vt:lpstr>
      <vt:lpstr>Ambient Occlusion</vt:lpstr>
      <vt:lpstr>Ambient Occlusion</vt:lpstr>
      <vt:lpstr>Ambient Occlusion</vt:lpstr>
      <vt:lpstr>Screen-Space Ambient Occlusion (SSAO)</vt:lpstr>
      <vt:lpstr>SSAO [Mittring07, Ritschel09]</vt:lpstr>
      <vt:lpstr>SSAO Variants</vt:lpstr>
      <vt:lpstr>Our Algorithm: Temporal SSAO</vt:lpstr>
      <vt:lpstr>Our Algorithm: TSSAO (~1M Triangles)</vt:lpstr>
      <vt:lpstr>TSSAO: Large-Scale vs. Details</vt:lpstr>
      <vt:lpstr>Dynamic scenes: SSAO vs. TSSAO</vt:lpstr>
      <vt:lpstr>Temporal Coherence</vt:lpstr>
      <vt:lpstr>Temporal Reprojection [Scherzer07]</vt:lpstr>
      <vt:lpstr>TSSAO: Our Method</vt:lpstr>
      <vt:lpstr>TSSAO: Amortized SSAO Sampling</vt:lpstr>
      <vt:lpstr>TSSAO: Which samples to use?</vt:lpstr>
      <vt:lpstr>TSSAO: Our Method</vt:lpstr>
      <vt:lpstr>TSSAO: Coherence in Dynamic Scenes</vt:lpstr>
      <vt:lpstr>TSSAO: Detecting Invalid pixels</vt:lpstr>
      <vt:lpstr>Detecting Relevant AO Changes</vt:lpstr>
      <vt:lpstr>TSSAO: Our Method</vt:lpstr>
      <vt:lpstr>TSSAO: Handling invalidated pixels</vt:lpstr>
      <vt:lpstr>Smooth Invalidation</vt:lpstr>
      <vt:lpstr>Spatial Convergence-Aware Filter</vt:lpstr>
      <vt:lpstr>Adaptive Convergence-Aware Filter</vt:lpstr>
      <vt:lpstr>Results: Handling Undersampled Pixels</vt:lpstr>
      <vt:lpstr>TSSAO: Our Method</vt:lpstr>
      <vt:lpstr>TSSAO: Performance Optimizations</vt:lpstr>
      <vt:lpstr>Interactive Walkthrough Timings</vt:lpstr>
      <vt:lpstr>Conclusions</vt:lpstr>
      <vt:lpstr>Questions?</vt:lpstr>
      <vt:lpstr>Results: Sibenik</vt:lpstr>
      <vt:lpstr>Discussion</vt:lpstr>
      <vt:lpstr>Results: Handle Undersampled Pixels</vt:lpstr>
      <vt:lpstr>Results: Happy Buddha</vt:lpstr>
      <vt:lpstr>Results: Dragon (~1.1M triangles)</vt:lpstr>
      <vt:lpstr>Optimization: Adaptive Sample Generation</vt:lpstr>
      <vt:lpstr>Results: Dynamic Objects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Insitute of Computer Graphics and Algorithms, Vienna University of Technology</dc:title>
  <dc:creator>Insitute of Computer Graphics and Algorithms, Vienna University of Technology</dc:creator>
  <cp:lastModifiedBy>matt</cp:lastModifiedBy>
  <cp:revision>1243</cp:revision>
  <dcterms:modified xsi:type="dcterms:W3CDTF">2011-04-19T16:08:41Z</dcterms:modified>
</cp:coreProperties>
</file>