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vi" ContentType="video/avi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29"/>
  </p:notesMasterIdLst>
  <p:handoutMasterIdLst>
    <p:handoutMasterId r:id="rId30"/>
  </p:handoutMasterIdLst>
  <p:sldIdLst>
    <p:sldId id="256" r:id="rId2"/>
    <p:sldId id="340" r:id="rId3"/>
    <p:sldId id="339" r:id="rId4"/>
    <p:sldId id="365" r:id="rId5"/>
    <p:sldId id="368" r:id="rId6"/>
    <p:sldId id="351" r:id="rId7"/>
    <p:sldId id="354" r:id="rId8"/>
    <p:sldId id="352" r:id="rId9"/>
    <p:sldId id="348" r:id="rId10"/>
    <p:sldId id="360" r:id="rId11"/>
    <p:sldId id="363" r:id="rId12"/>
    <p:sldId id="355" r:id="rId13"/>
    <p:sldId id="361" r:id="rId14"/>
    <p:sldId id="366" r:id="rId15"/>
    <p:sldId id="334" r:id="rId16"/>
    <p:sldId id="364" r:id="rId17"/>
    <p:sldId id="344" r:id="rId18"/>
    <p:sldId id="362" r:id="rId19"/>
    <p:sldId id="353" r:id="rId20"/>
    <p:sldId id="343" r:id="rId21"/>
    <p:sldId id="357" r:id="rId22"/>
    <p:sldId id="367" r:id="rId23"/>
    <p:sldId id="342" r:id="rId24"/>
    <p:sldId id="358" r:id="rId25"/>
    <p:sldId id="346" r:id="rId26"/>
    <p:sldId id="336" r:id="rId27"/>
    <p:sldId id="338" r:id="rId28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C72"/>
    <a:srgbClr val="EAEAEA"/>
    <a:srgbClr val="F8F8F8"/>
    <a:srgbClr val="434454"/>
    <a:srgbClr val="101119"/>
    <a:srgbClr val="1C1C24"/>
    <a:srgbClr val="FF0000"/>
    <a:srgbClr val="5D9F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73" autoAdjust="0"/>
    <p:restoredTop sz="94660"/>
  </p:normalViewPr>
  <p:slideViewPr>
    <p:cSldViewPr snapToGrid="0">
      <p:cViewPr varScale="1">
        <p:scale>
          <a:sx n="85" d="100"/>
          <a:sy n="85" d="100"/>
        </p:scale>
        <p:origin x="-835" y="-82"/>
      </p:cViewPr>
      <p:guideLst>
        <p:guide orient="horz" pos="4197"/>
        <p:guide orient="horz" pos="4142"/>
        <p:guide orient="horz" pos="3995"/>
        <p:guide pos="5428"/>
        <p:guide pos="5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-2388" y="-96"/>
      </p:cViewPr>
      <p:guideLst>
        <p:guide orient="horz" pos="3024"/>
        <p:guide pos="230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t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de-D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t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endParaRPr lang="de-DE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b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de-DE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b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fld id="{2B9DFBFD-EB46-496A-A66A-D03A43D261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3252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t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t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6313" y="4559300"/>
            <a:ext cx="5362575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b" anchorCtr="0" compatLnSpc="1">
            <a:prstTxWarp prst="textNoShape">
              <a:avLst/>
            </a:prstTxWarp>
          </a:bodyPr>
          <a:lstStyle>
            <a:lvl1pPr defTabSz="950913">
              <a:defRPr sz="1200"/>
            </a:lvl1pPr>
          </a:lstStyle>
          <a:p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149" tIns="47575" rIns="95149" bIns="47575" numCol="1" anchor="b" anchorCtr="0" compatLnSpc="1">
            <a:prstTxWarp prst="textNoShape">
              <a:avLst/>
            </a:prstTxWarp>
          </a:bodyPr>
          <a:lstStyle>
            <a:lvl1pPr algn="r" defTabSz="950913">
              <a:defRPr sz="1200"/>
            </a:lvl1pPr>
          </a:lstStyle>
          <a:p>
            <a:fld id="{BB6CAAB2-7B80-44E9-AB6E-F8EE02544EE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1708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ETH Light" pitchFamily="2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3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CAAB2-7B80-44E9-AB6E-F8EE02544EEB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503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7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8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Show</a:t>
            </a:r>
            <a:r>
              <a:rPr lang="de-AT" baseline="0" dirty="0" smtClean="0"/>
              <a:t> illustration of</a:t>
            </a:r>
          </a:p>
          <a:p>
            <a:r>
              <a:rPr lang="de-AT" baseline="0" dirty="0" smtClean="0"/>
              <a:t>Light, sphere, coarse silhouette</a:t>
            </a:r>
          </a:p>
          <a:p>
            <a:r>
              <a:rPr lang="de-AT" baseline="0" dirty="0" smtClean="0"/>
              <a:t>Show same illustration with smooth silhouettes</a:t>
            </a:r>
          </a:p>
          <a:p>
            <a:r>
              <a:rPr lang="de-AT" baseline="0" dirty="0" smtClean="0"/>
              <a:t>2) Show shadow volumes from smooth silhouettes</a:t>
            </a:r>
          </a:p>
          <a:p>
            <a:r>
              <a:rPr lang="de-AT" baseline="0" dirty="0" smtClean="0"/>
              <a:t>Show gap filling</a:t>
            </a:r>
          </a:p>
          <a:p>
            <a:r>
              <a:rPr lang="de-AT" baseline="0" dirty="0" smtClean="0"/>
              <a:t>3) Show shadowing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CAAB2-7B80-44E9-AB6E-F8EE02544EEB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688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Show</a:t>
            </a:r>
            <a:r>
              <a:rPr lang="de-AT" baseline="0" dirty="0" smtClean="0"/>
              <a:t> lobe on left image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CAAB2-7B80-44E9-AB6E-F8EE02544EEB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647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Edge</a:t>
            </a:r>
            <a:r>
              <a:rPr lang="de-AT" baseline="0" dirty="0" smtClean="0"/>
              <a:t> should be in green. Show subdivision process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CAAB2-7B80-44E9-AB6E-F8EE02544EEB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2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 smtClean="0"/>
              <a:t>Smooth contours should be green</a:t>
            </a:r>
          </a:p>
          <a:p>
            <a:r>
              <a:rPr lang="de-AT" dirty="0" smtClean="0"/>
              <a:t>Discrete mesh in something</a:t>
            </a:r>
            <a:r>
              <a:rPr lang="de-AT" baseline="0" dirty="0" smtClean="0"/>
              <a:t> else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CAAB2-7B80-44E9-AB6E-F8EE02544EEB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117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20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22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1BC882-F62E-4FAA-A6D4-A93DCBFA8BBE}" type="slidenum">
              <a:rPr lang="de-AT"/>
              <a:pPr/>
              <a:t>27</a:t>
            </a:fld>
            <a:endParaRPr lang="de-AT"/>
          </a:p>
        </p:txBody>
      </p:sp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219200" y="720090"/>
            <a:ext cx="4876800" cy="36004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lIns="96661" tIns="48331" rIns="96661" bIns="48331" anchor="ctr"/>
          <a:lstStyle/>
          <a:p>
            <a:endParaRPr lang="de-AT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731521" y="4560570"/>
            <a:ext cx="5850467" cy="432054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66750" y="95567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083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060950"/>
            <a:ext cx="6400800" cy="482600"/>
          </a:xfrm>
        </p:spPr>
        <p:txBody>
          <a:bodyPr/>
          <a:lstStyle>
            <a:lvl1pPr marL="0" indent="0" algn="ctr">
              <a:buFontTx/>
              <a:buNone/>
              <a:defRPr sz="2200"/>
            </a:lvl1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34043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142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5811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20900"/>
            <a:ext cx="381000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20900"/>
            <a:ext cx="3810000" cy="4400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11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403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608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460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869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7915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7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58763"/>
            <a:ext cx="1943100" cy="6262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58763"/>
            <a:ext cx="5676900" cy="6262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77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100000">
              <a:srgbClr val="50506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98500" y="258763"/>
            <a:ext cx="77517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120900"/>
            <a:ext cx="77724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55090" name="Rectangle 18"/>
          <p:cNvSpPr>
            <a:spLocks noChangeArrowheads="1"/>
          </p:cNvSpPr>
          <p:nvPr userDrawn="1"/>
        </p:nvSpPr>
        <p:spPr bwMode="auto">
          <a:xfrm>
            <a:off x="0" y="1519238"/>
            <a:ext cx="9144000" cy="115887"/>
          </a:xfrm>
          <a:prstGeom prst="rect">
            <a:avLst/>
          </a:prstGeom>
          <a:gradFill rotWithShape="0">
            <a:gsLst>
              <a:gs pos="0">
                <a:srgbClr val="434454">
                  <a:gamma/>
                  <a:shade val="0"/>
                  <a:invGamma/>
                  <a:alpha val="0"/>
                </a:srgbClr>
              </a:gs>
              <a:gs pos="50000">
                <a:srgbClr val="434454"/>
              </a:gs>
              <a:gs pos="100000">
                <a:srgbClr val="434454">
                  <a:gamma/>
                  <a:shade val="0"/>
                  <a:invGamma/>
                  <a:alpha val="0"/>
                </a:srgbClr>
              </a:gs>
            </a:gsLst>
            <a:lin ang="0" scaled="1"/>
          </a:gradFill>
          <a:ln w="0">
            <a:noFill/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1pPr>
            <a:lvl2pPr marL="37931725" indent="-37474525" eaLnBrk="0" hangingPunct="0"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2pPr>
            <a:lvl3pPr eaLnBrk="0" hangingPunct="0"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3pPr>
            <a:lvl4pPr eaLnBrk="0" hangingPunct="0"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4pPr>
            <a:lvl5pPr eaLnBrk="0" hangingPunct="0"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ETH Light" pitchFamily="2" charset="0"/>
                <a:ea typeface="ＭＳ Ｐゴシック" pitchFamily="1" charset="-128"/>
              </a:defRPr>
            </a:lvl9pPr>
          </a:lstStyle>
          <a:p>
            <a:pPr eaLnBrk="1" hangingPunct="1"/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 MT" pitchFamily="34" charset="0"/>
          <a:ea typeface="ＭＳ Ｐゴシック" pitchFamily="1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" pitchFamily="-6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" pitchFamily="-6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" pitchFamily="-6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Gill Sans" pitchFamily="-6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800">
          <a:solidFill>
            <a:schemeClr val="bg1"/>
          </a:solidFill>
          <a:latin typeface="Gill Sans MT" pitchFamily="34" charset="0"/>
          <a:ea typeface="ＭＳ Ｐゴシック" pitchFamily="1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4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0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16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Gill Sans MT" pitchFamily="34" charset="0"/>
          <a:ea typeface="ＭＳ Ｐゴシック" pitchFamily="1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024730" y="4759419"/>
            <a:ext cx="6400800" cy="1673412"/>
          </a:xfrm>
        </p:spPr>
        <p:txBody>
          <a:bodyPr/>
          <a:lstStyle/>
          <a:p>
            <a:pPr eaLnBrk="1" hangingPunct="1"/>
            <a:r>
              <a:rPr lang="de-DE" dirty="0" smtClean="0">
                <a:latin typeface="Gill Sans MT" pitchFamily="1" charset="0"/>
              </a:rPr>
              <a:t>Oliver Mattausch</a:t>
            </a:r>
            <a:r>
              <a:rPr lang="de-DE" baseline="30000" dirty="0" smtClean="0">
                <a:latin typeface="Gill Sans MT" pitchFamily="1" charset="0"/>
              </a:rPr>
              <a:t>1</a:t>
            </a:r>
            <a:r>
              <a:rPr lang="de-DE" dirty="0" smtClean="0">
                <a:latin typeface="Gill Sans MT" pitchFamily="1" charset="0"/>
              </a:rPr>
              <a:t>, Daniel Scherzer</a:t>
            </a:r>
            <a:r>
              <a:rPr lang="de-DE" baseline="30000" dirty="0">
                <a:latin typeface="Gill Sans MT" pitchFamily="1" charset="0"/>
              </a:rPr>
              <a:t>2</a:t>
            </a:r>
            <a:r>
              <a:rPr lang="de-DE" dirty="0" smtClean="0">
                <a:latin typeface="Gill Sans MT" pitchFamily="1" charset="0"/>
              </a:rPr>
              <a:t>, Michael Wimmer</a:t>
            </a:r>
            <a:r>
              <a:rPr lang="de-DE" baseline="30000" dirty="0">
                <a:latin typeface="Gill Sans MT" pitchFamily="1" charset="0"/>
              </a:rPr>
              <a:t>3</a:t>
            </a:r>
            <a:r>
              <a:rPr lang="de-DE" dirty="0" smtClean="0">
                <a:latin typeface="Gill Sans MT" pitchFamily="1" charset="0"/>
              </a:rPr>
              <a:t>, Takeo Igarashi</a:t>
            </a:r>
            <a:r>
              <a:rPr lang="de-DE" baseline="30000" dirty="0">
                <a:latin typeface="Gill Sans MT" pitchFamily="1" charset="0"/>
              </a:rPr>
              <a:t>4</a:t>
            </a:r>
            <a:endParaRPr lang="de-DE" dirty="0" smtClean="0">
              <a:latin typeface="Gill Sans MT" pitchFamily="1" charset="0"/>
            </a:endParaRPr>
          </a:p>
          <a:p>
            <a:pPr eaLnBrk="1" hangingPunct="1"/>
            <a:r>
              <a:rPr lang="de-DE" dirty="0" smtClean="0">
                <a:latin typeface="Gill Sans MT" pitchFamily="1" charset="0"/>
              </a:rPr>
              <a:t>University of Zurich</a:t>
            </a:r>
            <a:r>
              <a:rPr lang="de-DE" baseline="30000" dirty="0">
                <a:latin typeface="Gill Sans MT" pitchFamily="1" charset="0"/>
              </a:rPr>
              <a:t>1</a:t>
            </a:r>
            <a:r>
              <a:rPr lang="de-DE" dirty="0" smtClean="0">
                <a:latin typeface="Gill Sans MT" pitchFamily="1" charset="0"/>
              </a:rPr>
              <a:t>, MPI</a:t>
            </a:r>
            <a:r>
              <a:rPr lang="de-DE" baseline="30000" dirty="0" smtClean="0">
                <a:latin typeface="Gill Sans MT" pitchFamily="1" charset="0"/>
              </a:rPr>
              <a:t>2, </a:t>
            </a:r>
            <a:r>
              <a:rPr lang="de-DE" dirty="0" smtClean="0">
                <a:latin typeface="Gill Sans MT" pitchFamily="1" charset="0"/>
              </a:rPr>
              <a:t>Vienna University of Technology</a:t>
            </a:r>
            <a:r>
              <a:rPr lang="de-DE" baseline="30000" dirty="0">
                <a:latin typeface="Gill Sans MT" pitchFamily="1" charset="0"/>
              </a:rPr>
              <a:t>3</a:t>
            </a:r>
            <a:r>
              <a:rPr lang="de-DE" dirty="0" smtClean="0">
                <a:latin typeface="Gill Sans MT" pitchFamily="1" charset="0"/>
              </a:rPr>
              <a:t>, The University of Tokyo</a:t>
            </a:r>
            <a:r>
              <a:rPr lang="de-DE" baseline="30000" dirty="0">
                <a:latin typeface="Gill Sans MT" pitchFamily="1" charset="0"/>
              </a:rPr>
              <a:t>4</a:t>
            </a:r>
            <a:endParaRPr lang="de-DE" dirty="0">
              <a:latin typeface="Gill Sans MT" pitchFamily="1" charset="0"/>
            </a:endParaRPr>
          </a:p>
        </p:txBody>
      </p:sp>
      <p:pic>
        <p:nvPicPr>
          <p:cNvPr id="15367" name="Picture 9" descr="uzh_logo_e_neg.pd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80" y="6121681"/>
            <a:ext cx="19558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843" y="6121681"/>
            <a:ext cx="2382837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176" y="173355"/>
            <a:ext cx="7772400" cy="1470025"/>
          </a:xfrm>
        </p:spPr>
        <p:txBody>
          <a:bodyPr/>
          <a:lstStyle/>
          <a:p>
            <a:r>
              <a:rPr lang="en-US" sz="3600" dirty="0" smtClean="0"/>
              <a:t>Tessellation-Independent Smooth Shadow Boundaries</a:t>
            </a:r>
            <a:endParaRPr lang="de-AT" sz="3600" dirty="0"/>
          </a:p>
        </p:txBody>
      </p:sp>
      <p:pic>
        <p:nvPicPr>
          <p:cNvPr id="1026" name="Picture 2" descr="C:\work\svn\svnmatt\trunk\smoothstencil\images\ghost-teaser2-smooth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44" y="1613646"/>
            <a:ext cx="5137236" cy="3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Motivation: Coarse Tessellation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r>
              <a:rPr lang="de-AT" dirty="0" smtClean="0"/>
              <a:t>Discontinuities partly hidden by (Phong) shading</a:t>
            </a:r>
          </a:p>
          <a:p>
            <a:r>
              <a:rPr lang="de-AT" dirty="0" smtClean="0"/>
              <a:t>Remaining discontinuities </a:t>
            </a:r>
          </a:p>
          <a:p>
            <a:pPr lvl="1"/>
            <a:r>
              <a:rPr lang="de-AT" sz="2800" dirty="0"/>
              <a:t>O</a:t>
            </a:r>
            <a:r>
              <a:rPr lang="de-AT" sz="2800" dirty="0" smtClean="0"/>
              <a:t>bject contours</a:t>
            </a:r>
          </a:p>
          <a:p>
            <a:pPr lvl="1"/>
            <a:r>
              <a:rPr lang="de-AT" sz="2800" dirty="0" smtClean="0"/>
              <a:t>Shadow boundaries</a:t>
            </a:r>
          </a:p>
          <a:p>
            <a:r>
              <a:rPr lang="de-AT" dirty="0" smtClean="0"/>
              <a:t>Goal: </a:t>
            </a:r>
            <a:r>
              <a:rPr lang="de-AT" dirty="0"/>
              <a:t>S</a:t>
            </a:r>
            <a:r>
              <a:rPr lang="de-AT" dirty="0" smtClean="0"/>
              <a:t>hadow quality independent of tessellation</a:t>
            </a:r>
          </a:p>
        </p:txBody>
      </p:sp>
      <p:pic>
        <p:nvPicPr>
          <p:cNvPr id="4" name="Picture 3" descr="C:\work\svn\svnmatt\trunk\smoothstencil\images\ghost-teaser2-disc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69" y="3790776"/>
            <a:ext cx="4979096" cy="299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5530735" y="5379108"/>
            <a:ext cx="1205615" cy="1205615"/>
          </a:xfrm>
          <a:prstGeom prst="ellips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rgbClr val="FFC000"/>
              </a:solidFill>
              <a:effectLst/>
              <a:latin typeface="ETH Light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1137" y="5689709"/>
            <a:ext cx="198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accent1"/>
                </a:solidFill>
                <a:latin typeface="+mn-lt"/>
              </a:rPr>
              <a:t>d</a:t>
            </a:r>
            <a:r>
              <a:rPr lang="de-AT" dirty="0" smtClean="0">
                <a:solidFill>
                  <a:schemeClr val="accent1"/>
                </a:solidFill>
                <a:latin typeface="+mn-lt"/>
              </a:rPr>
              <a:t>iscontinuity</a:t>
            </a:r>
          </a:p>
          <a:p>
            <a:r>
              <a:rPr lang="de-AT" dirty="0">
                <a:solidFill>
                  <a:schemeClr val="accent1"/>
                </a:solidFill>
                <a:latin typeface="+mn-lt"/>
              </a:rPr>
              <a:t>i</a:t>
            </a:r>
            <a:r>
              <a:rPr lang="de-AT" dirty="0" smtClean="0">
                <a:solidFill>
                  <a:schemeClr val="accent1"/>
                </a:solidFill>
                <a:latin typeface="+mn-lt"/>
              </a:rPr>
              <a:t>n shadow boundary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2" name="Line Callout 1 1"/>
          <p:cNvSpPr/>
          <p:nvPr/>
        </p:nvSpPr>
        <p:spPr bwMode="auto">
          <a:xfrm>
            <a:off x="905435" y="2497848"/>
            <a:ext cx="3274782" cy="448236"/>
          </a:xfrm>
          <a:prstGeom prst="borderCallout1">
            <a:avLst>
              <a:gd name="adj1" fmla="val 48750"/>
              <a:gd name="adj2" fmla="val 100589"/>
              <a:gd name="adj3" fmla="val 42500"/>
              <a:gd name="adj4" fmla="val 122262"/>
            </a:avLst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41236" y="2521911"/>
            <a:ext cx="2384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Topic of this talk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9" name="Line Callout 1 8"/>
          <p:cNvSpPr/>
          <p:nvPr/>
        </p:nvSpPr>
        <p:spPr bwMode="auto">
          <a:xfrm>
            <a:off x="905435" y="1968932"/>
            <a:ext cx="3274782" cy="448236"/>
          </a:xfrm>
          <a:prstGeom prst="borderCallout1">
            <a:avLst>
              <a:gd name="adj1" fmla="val 48750"/>
              <a:gd name="adj2" fmla="val 100589"/>
              <a:gd name="adj3" fmla="val 42500"/>
              <a:gd name="adj4" fmla="val 122262"/>
            </a:avLst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41235" y="1968932"/>
            <a:ext cx="25711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Well researched 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381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2" grpId="0" animBg="1"/>
      <p:bldP spid="3" grpId="0"/>
      <p:bldP spid="9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3" y="908050"/>
            <a:ext cx="8907462" cy="5473700"/>
          </a:xfrm>
          <a:ln/>
        </p:spPr>
        <p:txBody>
          <a:bodyPr/>
          <a:lstStyle/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600" dirty="0"/>
          </a:p>
        </p:txBody>
      </p:sp>
      <p:pic>
        <p:nvPicPr>
          <p:cNvPr id="2051" name="Picture 3" descr="C:\work\svn\svnmatt\trunk\smoothstencil\images\ghost-teaser2-disc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77" r="-40977"/>
          <a:stretch/>
        </p:blipFill>
        <p:spPr bwMode="auto">
          <a:xfrm>
            <a:off x="147198" y="1480176"/>
            <a:ext cx="74676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work\svn\svnmatt\trunk\smoothstencil\images\ghost-teaser2-smooth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77" r="-40977"/>
          <a:stretch/>
        </p:blipFill>
        <p:spPr bwMode="auto">
          <a:xfrm>
            <a:off x="4623993" y="1488077"/>
            <a:ext cx="74676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6551" y="5964296"/>
            <a:ext cx="2984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Discrete boundaries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6057" y="5975976"/>
            <a:ext cx="40079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Smooth boundaries</a:t>
            </a:r>
            <a:br>
              <a:rPr lang="de-AT" dirty="0" smtClean="0">
                <a:solidFill>
                  <a:schemeClr val="bg1"/>
                </a:solidFill>
                <a:latin typeface="+mn-lt"/>
              </a:rPr>
            </a:br>
            <a:r>
              <a:rPr lang="de-AT" dirty="0" smtClean="0">
                <a:solidFill>
                  <a:schemeClr val="bg1"/>
                </a:solidFill>
                <a:latin typeface="+mn-lt"/>
              </a:rPr>
              <a:t>(our algorithm)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en-US" sz="3600" dirty="0"/>
              <a:t>Smooth Shadow Boundaries</a:t>
            </a:r>
            <a:endParaRPr lang="de-AT" sz="3600" dirty="0" smtClean="0"/>
          </a:p>
        </p:txBody>
      </p:sp>
    </p:spTree>
    <p:extLst>
      <p:ext uri="{BB962C8B-B14F-4D97-AF65-F5344CB8AC3E}">
        <p14:creationId xmlns:p14="http://schemas.microsoft.com/office/powerpoint/2010/main" val="28309686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Related Work: Object Contours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r>
              <a:rPr lang="de-AT" dirty="0" smtClean="0"/>
              <a:t>Phong Tessellation [Boubekeur08]</a:t>
            </a:r>
          </a:p>
          <a:p>
            <a:pPr lvl="1"/>
            <a:r>
              <a:rPr lang="de-AT" sz="2800" dirty="0" smtClean="0"/>
              <a:t>Fast and simple </a:t>
            </a:r>
            <a:r>
              <a:rPr lang="de-AT" sz="2800" dirty="0" smtClean="0"/>
              <a:t>(local on </a:t>
            </a:r>
            <a:r>
              <a:rPr lang="de-AT" sz="2800" dirty="0" smtClean="0"/>
              <a:t>triangle)</a:t>
            </a:r>
          </a:p>
          <a:p>
            <a:pPr lvl="1"/>
            <a:r>
              <a:rPr lang="de-AT" sz="2800" dirty="0" smtClean="0"/>
              <a:t>Adaptive (e.g., emphasize contours)</a:t>
            </a:r>
          </a:p>
          <a:p>
            <a:pPr lvl="1">
              <a:buClr>
                <a:srgbClr val="FF0000"/>
              </a:buClr>
              <a:buFont typeface="Symbol" pitchFamily="18" charset="2"/>
              <a:buChar char="-"/>
            </a:pPr>
            <a:r>
              <a:rPr lang="de-AT" sz="2800" dirty="0" smtClean="0">
                <a:solidFill>
                  <a:srgbClr val="FF0000"/>
                </a:solidFill>
              </a:rPr>
              <a:t>Not continuous over faces</a:t>
            </a:r>
            <a:br>
              <a:rPr lang="de-AT" sz="2800" dirty="0" smtClean="0">
                <a:solidFill>
                  <a:srgbClr val="FF0000"/>
                </a:solidFill>
              </a:rPr>
            </a:br>
            <a:r>
              <a:rPr lang="de-AT" sz="2800" dirty="0" smtClean="0">
                <a:solidFill>
                  <a:srgbClr val="FF0000"/>
                </a:solidFill>
              </a:rPr>
              <a:t>(problematic for shadowing)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Silhouette smoothing for real-time </a:t>
            </a:r>
            <a:br>
              <a:rPr lang="en-US" dirty="0" smtClean="0"/>
            </a:br>
            <a:r>
              <a:rPr lang="en-US" dirty="0" smtClean="0"/>
              <a:t>rendering of mesh </a:t>
            </a:r>
            <a:r>
              <a:rPr lang="de-AT" dirty="0" smtClean="0"/>
              <a:t>surfaces [Wang08]</a:t>
            </a:r>
          </a:p>
          <a:p>
            <a:pPr lvl="1"/>
            <a:r>
              <a:rPr lang="de-AT" sz="2800" dirty="0" smtClean="0"/>
              <a:t>Continuous </a:t>
            </a:r>
            <a:r>
              <a:rPr lang="de-AT" sz="2800" dirty="0" smtClean="0"/>
              <a:t>(Hermite splines)</a:t>
            </a:r>
          </a:p>
          <a:p>
            <a:pPr lvl="1">
              <a:buClr>
                <a:srgbClr val="FF0000"/>
              </a:buClr>
              <a:buFont typeface="Symbol" pitchFamily="18" charset="2"/>
              <a:buChar char="-"/>
            </a:pPr>
            <a:r>
              <a:rPr lang="de-AT" sz="2800" dirty="0" smtClean="0">
                <a:solidFill>
                  <a:srgbClr val="FF0000"/>
                </a:solidFill>
              </a:rPr>
              <a:t>Requires remeshing</a:t>
            </a:r>
          </a:p>
        </p:txBody>
      </p:sp>
      <p:pic>
        <p:nvPicPr>
          <p:cNvPr id="5" name="Picture 3" descr="C:\work\svn\svnmatt\trunk\smoothstencil\images\phongtess-disc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066" y="1339992"/>
            <a:ext cx="1905134" cy="2359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74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05442" y="-117755"/>
            <a:ext cx="8678582" cy="1143000"/>
          </a:xfrm>
        </p:spPr>
        <p:txBody>
          <a:bodyPr/>
          <a:lstStyle/>
          <a:p>
            <a:r>
              <a:rPr lang="de-AT" sz="3600" dirty="0" smtClean="0"/>
              <a:t>Smooth Boundaries: Possible Strategy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526962" cy="5473700"/>
          </a:xfrm>
        </p:spPr>
        <p:txBody>
          <a:bodyPr/>
          <a:lstStyle/>
          <a:p>
            <a:r>
              <a:rPr lang="de-AT" dirty="0" smtClean="0"/>
              <a:t>(Phong) Tesselate </a:t>
            </a:r>
            <a:r>
              <a:rPr lang="de-AT" dirty="0" smtClean="0">
                <a:solidFill>
                  <a:schemeClr val="accent1"/>
                </a:solidFill>
              </a:rPr>
              <a:t>full</a:t>
            </a:r>
            <a:r>
              <a:rPr lang="de-AT" dirty="0" smtClean="0"/>
              <a:t> mesh</a:t>
            </a:r>
          </a:p>
          <a:p>
            <a:r>
              <a:rPr lang="de-AT" dirty="0" smtClean="0"/>
              <a:t>Render shadows from smooth mesh</a:t>
            </a:r>
          </a:p>
          <a:p>
            <a:pPr>
              <a:buClr>
                <a:srgbClr val="FF0000"/>
              </a:buClr>
              <a:buFont typeface="Symbol" pitchFamily="18" charset="2"/>
              <a:buChar char="-"/>
            </a:pPr>
            <a:r>
              <a:rPr lang="de-AT" dirty="0" smtClean="0">
                <a:solidFill>
                  <a:srgbClr val="FF0000"/>
                </a:solidFill>
              </a:rPr>
              <a:t>Discontinuities visible in self shadows</a:t>
            </a:r>
          </a:p>
          <a:p>
            <a:pPr>
              <a:buClr>
                <a:srgbClr val="FF0000"/>
              </a:buClr>
              <a:buFont typeface="Symbol" pitchFamily="18" charset="2"/>
              <a:buChar char="-"/>
            </a:pPr>
            <a:r>
              <a:rPr lang="de-AT" dirty="0" smtClean="0">
                <a:solidFill>
                  <a:srgbClr val="FF0000"/>
                </a:solidFill>
              </a:rPr>
              <a:t>Adaptive on light countours: Morphing artifacts</a:t>
            </a:r>
          </a:p>
        </p:txBody>
      </p:sp>
      <p:pic>
        <p:nvPicPr>
          <p:cNvPr id="1026" name="Picture 2" descr="C:\work\svn\svnmatt\trunk\smoothstencil\images\phongtess-n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506" y="3711389"/>
            <a:ext cx="2460776" cy="304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work\svn\svnmatt\trunk\smoothstencil\images\phongtess-disc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561" y="3702424"/>
            <a:ext cx="2460776" cy="304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ight Arrow 5"/>
          <p:cNvSpPr/>
          <p:nvPr/>
        </p:nvSpPr>
        <p:spPr bwMode="auto">
          <a:xfrm>
            <a:off x="4432972" y="4894078"/>
            <a:ext cx="559458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9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106823" y="-108790"/>
            <a:ext cx="8902705" cy="1143000"/>
          </a:xfrm>
        </p:spPr>
        <p:txBody>
          <a:bodyPr/>
          <a:lstStyle/>
          <a:p>
            <a:r>
              <a:rPr lang="en-US" sz="3600" dirty="0"/>
              <a:t>Smooth Shadow </a:t>
            </a:r>
            <a:r>
              <a:rPr lang="en-US" sz="3600" dirty="0" smtClean="0"/>
              <a:t>Boundaries: Our Strategy</a:t>
            </a:r>
            <a:endParaRPr lang="de-AT" sz="3600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34470" y="908050"/>
            <a:ext cx="9368117" cy="5473700"/>
          </a:xfrm>
        </p:spPr>
        <p:txBody>
          <a:bodyPr/>
          <a:lstStyle/>
          <a:p>
            <a:r>
              <a:rPr lang="de-AT" dirty="0" smtClean="0"/>
              <a:t>Extract </a:t>
            </a:r>
            <a:r>
              <a:rPr lang="de-AT" dirty="0" smtClean="0"/>
              <a:t>silhouette curves </a:t>
            </a:r>
            <a:r>
              <a:rPr lang="de-AT" dirty="0" smtClean="0"/>
              <a:t>from light</a:t>
            </a:r>
          </a:p>
          <a:p>
            <a:r>
              <a:rPr lang="de-AT" dirty="0" smtClean="0"/>
              <a:t>Tessellate </a:t>
            </a:r>
            <a:r>
              <a:rPr lang="de-AT" dirty="0" smtClean="0">
                <a:solidFill>
                  <a:schemeClr val="accent1"/>
                </a:solidFill>
              </a:rPr>
              <a:t>only</a:t>
            </a:r>
            <a:r>
              <a:rPr lang="de-AT" dirty="0" smtClean="0"/>
              <a:t> 1D silhouette curves </a:t>
            </a:r>
            <a:r>
              <a:rPr lang="de-AT" dirty="0">
                <a:sym typeface="Symbol"/>
              </a:rPr>
              <a:t> </a:t>
            </a:r>
            <a:r>
              <a:rPr lang="de-AT" dirty="0" smtClean="0">
                <a:sym typeface="Symbol"/>
              </a:rPr>
              <a:t>efficient</a:t>
            </a:r>
            <a:endParaRPr lang="de-AT" dirty="0" smtClean="0"/>
          </a:p>
          <a:p>
            <a:r>
              <a:rPr lang="de-AT" dirty="0" smtClean="0"/>
              <a:t>Render smooth shadows from silhouettes</a:t>
            </a:r>
            <a:br>
              <a:rPr lang="de-AT" dirty="0" smtClean="0"/>
            </a:br>
            <a:r>
              <a:rPr lang="de-AT" dirty="0" smtClean="0"/>
              <a:t>(</a:t>
            </a:r>
            <a:r>
              <a:rPr lang="en-US" dirty="0">
                <a:sym typeface="Symbol"/>
              </a:rPr>
              <a:t> </a:t>
            </a:r>
            <a:r>
              <a:rPr lang="de-AT" dirty="0" smtClean="0">
                <a:solidFill>
                  <a:schemeClr val="accent1"/>
                </a:solidFill>
              </a:rPr>
              <a:t>shadow volumes</a:t>
            </a:r>
            <a:r>
              <a:rPr lang="de-AT" dirty="0" smtClean="0"/>
              <a:t>)</a:t>
            </a:r>
            <a:endParaRPr lang="en-US" sz="2800" dirty="0" smtClean="0">
              <a:solidFill>
                <a:schemeClr val="accent1"/>
              </a:solidFill>
              <a:sym typeface="Symbol"/>
            </a:endParaRPr>
          </a:p>
        </p:txBody>
      </p:sp>
      <p:sp>
        <p:nvSpPr>
          <p:cNvPr id="7" name="Right Arrow 6"/>
          <p:cNvSpPr/>
          <p:nvPr/>
        </p:nvSpPr>
        <p:spPr bwMode="auto">
          <a:xfrm>
            <a:off x="4222139" y="4235730"/>
            <a:ext cx="559458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pic>
        <p:nvPicPr>
          <p:cNvPr id="1026" name="Picture 2" descr="C:\work\svn\svnmatt\trunk\smoothstencil\images\sphere-ours10-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574" y="3308758"/>
            <a:ext cx="2668613" cy="330563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work\svn\svnmatt\trunk\smoothstencil\images\sphere-hertz10-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58" y="3308758"/>
            <a:ext cx="2672918" cy="3305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Block Arc 15"/>
          <p:cNvSpPr/>
          <p:nvPr/>
        </p:nvSpPr>
        <p:spPr bwMode="auto">
          <a:xfrm flipV="1">
            <a:off x="5148608" y="4124244"/>
            <a:ext cx="2587933" cy="587579"/>
          </a:xfrm>
          <a:prstGeom prst="blockArc">
            <a:avLst>
              <a:gd name="adj1" fmla="val 10522686"/>
              <a:gd name="adj2" fmla="val 406175"/>
              <a:gd name="adj3" fmla="val 13014"/>
            </a:avLst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67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07504" y="907628"/>
            <a:ext cx="8907462" cy="5473700"/>
          </a:xfrm>
          <a:ln>
            <a:noFill/>
          </a:ln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Extrude volume faces from silhouette edges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Perform inside-outside test 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Shade parts outside of the volume (=not in shadow)</a:t>
            </a:r>
          </a:p>
        </p:txBody>
      </p:sp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1068" y="44450"/>
            <a:ext cx="8406744" cy="75723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3600" dirty="0" smtClean="0"/>
              <a:t>Shadow Volumes </a:t>
            </a:r>
            <a:r>
              <a:rPr lang="en-US" sz="3600" dirty="0"/>
              <a:t>[</a:t>
            </a:r>
            <a:r>
              <a:rPr lang="en-US" sz="3600" dirty="0" smtClean="0"/>
              <a:t>Crow77]</a:t>
            </a:r>
            <a:endParaRPr lang="en-US" sz="3600" dirty="0"/>
          </a:p>
        </p:txBody>
      </p:sp>
      <p:pic>
        <p:nvPicPr>
          <p:cNvPr id="6" name="Picture 2" descr="C:\work\svn\svnmatt\trunk\shadowtweak\images\shadow volum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3202490"/>
            <a:ext cx="4540181" cy="340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18" y="5610147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rgbClr val="00B050"/>
                </a:solidFill>
                <a:latin typeface="+mn-lt"/>
              </a:rPr>
              <a:t>shadow volumes (green)</a:t>
            </a:r>
            <a:endParaRPr lang="de-AT" sz="2400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51702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07504" y="907628"/>
            <a:ext cx="8907462" cy="5473700"/>
          </a:xfrm>
          <a:ln>
            <a:noFill/>
          </a:ln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High </a:t>
            </a:r>
            <a:r>
              <a:rPr lang="en-US" dirty="0"/>
              <a:t>shadow </a:t>
            </a:r>
            <a:r>
              <a:rPr lang="en-US" dirty="0" smtClean="0"/>
              <a:t>quality </a:t>
            </a:r>
            <a:r>
              <a:rPr lang="en-US" dirty="0" smtClean="0"/>
              <a:t>for</a:t>
            </a:r>
            <a:r>
              <a:rPr lang="en-US" dirty="0" smtClean="0"/>
              <a:t> sufficient tessellation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ym typeface="Symbol"/>
              </a:rPr>
              <a:t> </a:t>
            </a:r>
            <a:r>
              <a:rPr lang="en-US" dirty="0">
                <a:sym typeface="Symbol"/>
              </a:rPr>
              <a:t>T</a:t>
            </a:r>
            <a:r>
              <a:rPr lang="en-US" dirty="0" smtClean="0"/>
              <a:t>essellate </a:t>
            </a:r>
            <a:r>
              <a:rPr lang="en-US" dirty="0" smtClean="0">
                <a:solidFill>
                  <a:schemeClr val="accent1"/>
                </a:solidFill>
              </a:rPr>
              <a:t>only</a:t>
            </a:r>
            <a:r>
              <a:rPr lang="en-US" dirty="0" smtClean="0"/>
              <a:t> the extracted silhouette curves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Mainly fill-rate </a:t>
            </a:r>
            <a:r>
              <a:rPr lang="en-US" dirty="0" smtClean="0"/>
              <a:t>bound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ym typeface="Symbol"/>
              </a:rPr>
              <a:t> Rendering overhead of tessellation </a:t>
            </a:r>
            <a:r>
              <a:rPr lang="en-US" dirty="0" smtClean="0">
                <a:solidFill>
                  <a:schemeClr val="accent1"/>
                </a:solidFill>
                <a:sym typeface="Symbol"/>
              </a:rPr>
              <a:t>small</a:t>
            </a:r>
            <a:endParaRPr lang="en-US" dirty="0" smtClean="0">
              <a:solidFill>
                <a:schemeClr val="accent1"/>
              </a:solidFill>
            </a:endParaRPr>
          </a:p>
        </p:txBody>
      </p:sp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531068" y="44450"/>
            <a:ext cx="8075050" cy="757238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3600" dirty="0"/>
              <a:t>Shadow </a:t>
            </a:r>
            <a:r>
              <a:rPr lang="en-US" sz="3600" dirty="0" smtClean="0"/>
              <a:t>Volumes: Properties</a:t>
            </a:r>
            <a:endParaRPr lang="en-US" sz="3600" dirty="0"/>
          </a:p>
        </p:txBody>
      </p:sp>
      <p:pic>
        <p:nvPicPr>
          <p:cNvPr id="6" name="Picture 2" descr="C:\work\svn\svnmatt\trunk\shadowtweak\images\shadow volume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8" y="3202490"/>
            <a:ext cx="4540181" cy="340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1518" y="5610147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rgbClr val="00B050"/>
                </a:solidFill>
                <a:latin typeface="+mn-lt"/>
              </a:rPr>
              <a:t>shadow volumes (green)</a:t>
            </a:r>
            <a:endParaRPr lang="de-AT" sz="2400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78456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Algorithm Overview </a:t>
            </a:r>
          </a:p>
        </p:txBody>
      </p:sp>
      <p:sp>
        <p:nvSpPr>
          <p:cNvPr id="5" name="Right Arrow 4"/>
          <p:cNvSpPr/>
          <p:nvPr/>
        </p:nvSpPr>
        <p:spPr bwMode="auto">
          <a:xfrm>
            <a:off x="5350958" y="2025373"/>
            <a:ext cx="559458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297" y="1054631"/>
            <a:ext cx="52556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1) Smooth silhouette </a:t>
            </a:r>
            <a:br>
              <a:rPr lang="de-AT" dirty="0" smtClean="0">
                <a:solidFill>
                  <a:schemeClr val="bg1"/>
                </a:solidFill>
                <a:latin typeface="+mn-lt"/>
              </a:rPr>
            </a:br>
            <a:r>
              <a:rPr lang="de-AT" dirty="0" smtClean="0">
                <a:solidFill>
                  <a:schemeClr val="bg1"/>
                </a:solidFill>
                <a:latin typeface="+mn-lt"/>
              </a:rPr>
              <a:t>construction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5297" y="3835093"/>
            <a:ext cx="30478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latin typeface="+mn-lt"/>
              </a:rPr>
              <a:t>2</a:t>
            </a:r>
            <a:r>
              <a:rPr lang="de-AT" dirty="0" smtClean="0">
                <a:solidFill>
                  <a:schemeClr val="bg1"/>
                </a:solidFill>
                <a:latin typeface="+mn-lt"/>
              </a:rPr>
              <a:t>) Modified shadow </a:t>
            </a:r>
            <a:br>
              <a:rPr lang="de-AT" dirty="0" smtClean="0">
                <a:solidFill>
                  <a:schemeClr val="bg1"/>
                </a:solidFill>
                <a:latin typeface="+mn-lt"/>
              </a:rPr>
            </a:br>
            <a:r>
              <a:rPr lang="de-AT" dirty="0" smtClean="0">
                <a:solidFill>
                  <a:schemeClr val="bg1"/>
                </a:solidFill>
                <a:latin typeface="+mn-lt"/>
              </a:rPr>
              <a:t>volume construction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1229" y="3788926"/>
            <a:ext cx="27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3) Shadow rendering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Right Arrow 9"/>
          <p:cNvSpPr/>
          <p:nvPr/>
        </p:nvSpPr>
        <p:spPr bwMode="auto">
          <a:xfrm>
            <a:off x="1851077" y="5289847"/>
            <a:ext cx="559458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14" name="Right Arrow 13"/>
          <p:cNvSpPr/>
          <p:nvPr/>
        </p:nvSpPr>
        <p:spPr bwMode="auto">
          <a:xfrm>
            <a:off x="5350958" y="5295482"/>
            <a:ext cx="559458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pic>
        <p:nvPicPr>
          <p:cNvPr id="1026" name="Picture 2" descr="C:\work\svn\svnmatt\trunk\smoothstencil\figs\svol-sha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180" y="3683465"/>
            <a:ext cx="2197908" cy="307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work\svn\svnmatt\trunk\smoothstencil\figs\svo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229" y="3678164"/>
            <a:ext cx="2208116" cy="308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work\svn\svnmatt\trunk\smoothstencil\figs\overvie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314" y="794655"/>
            <a:ext cx="6245774" cy="266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34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0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1) Smooth Silhouette Construction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514350" indent="-514350">
              <a:buFont typeface="+mj-lt"/>
              <a:buAutoNum type="alphaLcParenR"/>
            </a:pPr>
            <a:endParaRPr lang="de-AT" sz="2400" dirty="0" smtClean="0"/>
          </a:p>
          <a:p>
            <a:pPr marL="514350" indent="-514350">
              <a:buFont typeface="+mj-lt"/>
              <a:buAutoNum type="alphaLcParenR"/>
            </a:pPr>
            <a:endParaRPr lang="de-AT" sz="2400" dirty="0"/>
          </a:p>
          <a:p>
            <a:pPr marL="514350" indent="-514350">
              <a:buFont typeface="+mj-lt"/>
              <a:buAutoNum type="alphaLcParenR"/>
            </a:pPr>
            <a:r>
              <a:rPr lang="de-AT" sz="2400" dirty="0" smtClean="0"/>
              <a:t>Accurate silhouette path</a:t>
            </a:r>
            <a:br>
              <a:rPr lang="de-AT" sz="2400" dirty="0" smtClean="0"/>
            </a:br>
            <a:r>
              <a:rPr lang="de-AT" sz="2400" dirty="0" smtClean="0"/>
              <a:t>[Hertzmann00]</a:t>
            </a:r>
            <a:endParaRPr lang="de-AT" sz="2400" dirty="0"/>
          </a:p>
          <a:p>
            <a:pPr marL="514350" indent="-514350">
              <a:buFont typeface="+mj-lt"/>
              <a:buAutoNum type="alphaLcParenR"/>
            </a:pPr>
            <a:endParaRPr lang="de-AT" sz="2400" dirty="0" smtClean="0"/>
          </a:p>
          <a:p>
            <a:pPr marL="514350" indent="-514350">
              <a:buFont typeface="+mj-lt"/>
              <a:buAutoNum type="alphaLcParenR"/>
            </a:pPr>
            <a:endParaRPr lang="de-AT" sz="2400" dirty="0"/>
          </a:p>
          <a:p>
            <a:pPr marL="514350" indent="-514350">
              <a:buFont typeface="+mj-lt"/>
              <a:buAutoNum type="alphaLcParenR"/>
            </a:pPr>
            <a:endParaRPr lang="de-AT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de-AT" sz="2400" dirty="0" smtClean="0"/>
              <a:t>Silhouette vertex displacement</a:t>
            </a:r>
          </a:p>
          <a:p>
            <a:pPr marL="514350" indent="-514350">
              <a:buFont typeface="+mj-lt"/>
              <a:buAutoNum type="alphaLcParenR"/>
            </a:pPr>
            <a:endParaRPr lang="de-AT" sz="2400" dirty="0"/>
          </a:p>
          <a:p>
            <a:pPr marL="514350" indent="-514350">
              <a:buFont typeface="+mj-lt"/>
              <a:buAutoNum type="alphaLcParenR"/>
            </a:pPr>
            <a:endParaRPr lang="de-AT" sz="2400" dirty="0" smtClean="0"/>
          </a:p>
          <a:p>
            <a:pPr marL="514350" indent="-514350">
              <a:buFont typeface="+mj-lt"/>
              <a:buAutoNum type="alphaLcParenR"/>
            </a:pPr>
            <a:endParaRPr lang="de-AT" sz="2400" dirty="0" smtClean="0"/>
          </a:p>
          <a:p>
            <a:pPr marL="514350" indent="-514350">
              <a:buFont typeface="+mj-lt"/>
              <a:buAutoNum type="alphaLcParenR"/>
            </a:pPr>
            <a:r>
              <a:rPr lang="de-AT" sz="2400" dirty="0" smtClean="0"/>
              <a:t>Adaptive silhouette subdivision</a:t>
            </a:r>
          </a:p>
        </p:txBody>
      </p:sp>
      <p:pic>
        <p:nvPicPr>
          <p:cNvPr id="1026" name="Picture 2" descr="C:\work\svn\svnmatt\trunk\smoothstencil\figs\Untitled-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983" y="1331208"/>
            <a:ext cx="3637844" cy="17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work\svn\svnmatt\trunk\smoothstencil\figs\Untitled-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983" y="3120037"/>
            <a:ext cx="3479916" cy="173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work\svn\svnmatt\trunk\smoothstencil\figs\Untitled-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297" y="4921565"/>
            <a:ext cx="3510602" cy="172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76270" y="822292"/>
            <a:ext cx="34046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Top view (from light source)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48951" y="1420855"/>
            <a:ext cx="29034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600" dirty="0">
                <a:solidFill>
                  <a:srgbClr val="00B0F0"/>
                </a:solidFill>
                <a:latin typeface="+mn-lt"/>
              </a:rPr>
              <a:t>u</a:t>
            </a:r>
            <a:r>
              <a:rPr lang="de-AT" sz="1600" dirty="0" smtClean="0">
                <a:solidFill>
                  <a:srgbClr val="00B0F0"/>
                </a:solidFill>
                <a:latin typeface="+mn-lt"/>
              </a:rPr>
              <a:t>nderlying smooth surface</a:t>
            </a:r>
            <a:endParaRPr lang="de-AT" sz="1600" dirty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63586" y="2781483"/>
            <a:ext cx="26605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AT" sz="1600" dirty="0" smtClean="0">
                <a:solidFill>
                  <a:srgbClr val="00B050"/>
                </a:solidFill>
                <a:latin typeface="+mn-lt"/>
              </a:rPr>
              <a:t>discrete approximation</a:t>
            </a:r>
            <a:endParaRPr lang="de-AT" sz="1600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4820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r>
              <a:rPr lang="en-US" sz="3600" dirty="0" smtClean="0"/>
              <a:t>a) Accurate Silhouette Path </a:t>
            </a:r>
            <a:r>
              <a:rPr lang="en-US" sz="3600" dirty="0"/>
              <a:t>[Hertzmann00</a:t>
            </a:r>
            <a:r>
              <a:rPr lang="en-US" sz="3600" dirty="0" smtClean="0"/>
              <a:t>]</a:t>
            </a:r>
            <a:endParaRPr lang="de-AT" sz="3600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/>
              <a:t>F</a:t>
            </a:r>
            <a:r>
              <a:rPr lang="en-US" dirty="0" smtClean="0"/>
              <a:t>ind silhouette path on </a:t>
            </a:r>
            <a:r>
              <a:rPr lang="en-US" dirty="0">
                <a:solidFill>
                  <a:schemeClr val="accent1"/>
                </a:solidFill>
              </a:rPr>
              <a:t>underlying smooth surface</a:t>
            </a:r>
            <a:endParaRPr lang="en-US" dirty="0" smtClean="0">
              <a:solidFill>
                <a:schemeClr val="accent1"/>
              </a:solidFill>
            </a:endParaRPr>
          </a:p>
          <a:p>
            <a:pPr marL="758825" lvl="1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sz="2800" dirty="0" smtClean="0"/>
              <a:t>Indicated by </a:t>
            </a:r>
            <a:r>
              <a:rPr lang="en-US" sz="2800" dirty="0" smtClean="0">
                <a:solidFill>
                  <a:schemeClr val="accent1"/>
                </a:solidFill>
              </a:rPr>
              <a:t>vertex </a:t>
            </a:r>
            <a:r>
              <a:rPr lang="en-US" sz="2800" dirty="0" err="1" smtClean="0">
                <a:solidFill>
                  <a:schemeClr val="accent1"/>
                </a:solidFill>
              </a:rPr>
              <a:t>normals</a:t>
            </a:r>
            <a:endParaRPr lang="en-US" sz="2800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/>
              <a:t>Interpolate position on edge where </a:t>
            </a:r>
            <a:r>
              <a:rPr lang="en-US" dirty="0" err="1" smtClean="0">
                <a:solidFill>
                  <a:schemeClr val="accent1"/>
                </a:solidFill>
              </a:rPr>
              <a:t>n</a:t>
            </a:r>
            <a:r>
              <a:rPr lang="en-US" dirty="0" err="1" smtClean="0">
                <a:solidFill>
                  <a:schemeClr val="accent1"/>
                </a:solidFill>
                <a:latin typeface="Times New Roman"/>
                <a:cs typeface="Times New Roman"/>
              </a:rPr>
              <a:t>·</a:t>
            </a:r>
            <a:r>
              <a:rPr lang="en-US" dirty="0" err="1" smtClean="0">
                <a:solidFill>
                  <a:schemeClr val="accent1"/>
                </a:solidFill>
              </a:rPr>
              <a:t>l</a:t>
            </a:r>
            <a:r>
              <a:rPr lang="en-US" dirty="0" smtClean="0">
                <a:solidFill>
                  <a:schemeClr val="accent1"/>
                </a:solidFill>
              </a:rPr>
              <a:t>=0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/>
              <a:t>Improves </a:t>
            </a:r>
            <a:r>
              <a:rPr lang="en-US" dirty="0">
                <a:solidFill>
                  <a:schemeClr val="accent1"/>
                </a:solidFill>
              </a:rPr>
              <a:t>self </a:t>
            </a:r>
            <a:r>
              <a:rPr lang="en-US" dirty="0" smtClean="0">
                <a:solidFill>
                  <a:schemeClr val="accent1"/>
                </a:solidFill>
              </a:rPr>
              <a:t>shadows</a:t>
            </a:r>
          </a:p>
          <a:p>
            <a:pPr>
              <a:buClr>
                <a:srgbClr val="FF0000"/>
              </a:buClr>
              <a:buSzPct val="74000"/>
              <a:buFont typeface="Symbol" pitchFamily="18" charset="2"/>
              <a:buChar char="-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>
                <a:solidFill>
                  <a:srgbClr val="FF0000"/>
                </a:solidFill>
              </a:rPr>
              <a:t>But no smooth contours!</a:t>
            </a:r>
          </a:p>
        </p:txBody>
      </p:sp>
      <p:pic>
        <p:nvPicPr>
          <p:cNvPr id="4" name="Picture 2" descr="C:\Users\matt\Pictures\silhouet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311" y="3809999"/>
            <a:ext cx="2877006" cy="290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5136775" y="4434806"/>
            <a:ext cx="41416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49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de-AT" sz="2400" b="0" i="0" u="none" strike="noStrike" kern="0" cap="none" spc="0" normalizeH="0" noProof="0" dirty="0" smtClean="0">
                <a:ln>
                  <a:noFill/>
                </a:ln>
                <a:solidFill>
                  <a:srgbClr val="C32D9B"/>
                </a:solidFill>
                <a:effectLst/>
                <a:uLnTx/>
                <a:uFillTx/>
                <a:latin typeface="+mn-lt"/>
                <a:ea typeface="MS Gothic" charset="-128"/>
              </a:rPr>
              <a:t>discrete mesh silhouettes</a:t>
            </a:r>
          </a:p>
          <a:p>
            <a:pPr marL="0" marR="0" lvl="0" indent="0" algn="ctr" defTabSz="44926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lang="de-AT" sz="2400" kern="0" dirty="0" smtClean="0">
                <a:solidFill>
                  <a:srgbClr val="C32D9B"/>
                </a:solidFill>
                <a:latin typeface="+mn-lt"/>
                <a:ea typeface="MS Gothic" charset="-128"/>
              </a:rPr>
              <a:t>(traditionally used for shadow volumes)</a:t>
            </a:r>
            <a:r>
              <a:rPr kumimoji="0" lang="de-AT" sz="2400" b="0" i="0" u="none" strike="noStrike" kern="0" cap="none" spc="0" normalizeH="0" noProof="0" dirty="0" smtClean="0">
                <a:ln>
                  <a:noFill/>
                </a:ln>
                <a:solidFill>
                  <a:srgbClr val="C32D9B"/>
                </a:solidFill>
                <a:effectLst/>
                <a:uLnTx/>
                <a:uFillTx/>
                <a:latin typeface="+mn-lt"/>
                <a:ea typeface="MS Gothic" charset="-128"/>
              </a:rPr>
              <a:t> </a:t>
            </a:r>
            <a:br>
              <a:rPr kumimoji="0" lang="de-AT" sz="2400" b="0" i="0" u="none" strike="noStrike" kern="0" cap="none" spc="0" normalizeH="0" noProof="0" dirty="0" smtClean="0">
                <a:ln>
                  <a:noFill/>
                </a:ln>
                <a:solidFill>
                  <a:srgbClr val="C32D9B"/>
                </a:solidFill>
                <a:effectLst/>
                <a:uLnTx/>
                <a:uFillTx/>
                <a:latin typeface="+mn-lt"/>
                <a:ea typeface="MS Gothic" charset="-128"/>
              </a:rPr>
            </a:br>
            <a:r>
              <a:rPr kumimoji="0" lang="de-AT" sz="2400" b="0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MS Gothic" charset="-128"/>
              </a:rPr>
              <a:t>vs.</a:t>
            </a:r>
            <a:r>
              <a:rPr kumimoji="0" lang="de-AT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32D9B"/>
                </a:solidFill>
                <a:effectLst/>
                <a:uLnTx/>
                <a:uFillTx/>
                <a:latin typeface="+mn-lt"/>
                <a:ea typeface="MS Gothic" charset="-128"/>
              </a:rPr>
              <a:t/>
            </a:r>
            <a:br>
              <a:rPr kumimoji="0" lang="de-AT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C32D9B"/>
                </a:solidFill>
                <a:effectLst/>
                <a:uLnTx/>
                <a:uFillTx/>
                <a:latin typeface="+mn-lt"/>
                <a:ea typeface="MS Gothic" charset="-128"/>
              </a:rPr>
            </a:br>
            <a:r>
              <a:rPr kumimoji="0" lang="de-AT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MS Gothic" charset="-128"/>
              </a:rPr>
              <a:t>accurate silhouettes</a:t>
            </a:r>
            <a:endParaRPr kumimoji="0" lang="de-AT" sz="1800" b="0" i="0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612" y="5901937"/>
            <a:ext cx="2393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Image courtesy of Hertzman et al.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8554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r>
              <a:rPr lang="en-US" sz="3600" dirty="0"/>
              <a:t>b</a:t>
            </a:r>
            <a:r>
              <a:rPr lang="en-US" sz="3600" dirty="0" smtClean="0"/>
              <a:t>) Silhouette Vertex Displacement</a:t>
            </a:r>
            <a:endParaRPr lang="de-AT" sz="3600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Start from accurate silhouette path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0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Displace silhouette vertex using vertex </a:t>
            </a:r>
            <a:r>
              <a:rPr lang="en-US" dirty="0" err="1" smtClean="0"/>
              <a:t>normals</a:t>
            </a:r>
            <a:endParaRPr lang="en-US" dirty="0" smtClean="0"/>
          </a:p>
          <a:p>
            <a:pPr marL="758825" lvl="1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sz="2800" dirty="0" smtClean="0"/>
              <a:t>Natural choice: </a:t>
            </a:r>
            <a:r>
              <a:rPr lang="en-US" sz="2800" dirty="0" err="1" smtClean="0"/>
              <a:t>Hermite</a:t>
            </a:r>
            <a:r>
              <a:rPr lang="en-US" sz="2800" dirty="0" smtClean="0"/>
              <a:t> splines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</p:txBody>
      </p:sp>
      <p:pic>
        <p:nvPicPr>
          <p:cNvPr id="2050" name="Picture 2" descr="C:\work\svn\svnmatt\trunk\smoothstencil\figs\Untitled-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313" y="5359116"/>
            <a:ext cx="2798762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work\svn\svnmatt\trunk\smoothstencil\figs\Untitled-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08332">
            <a:off x="4866280" y="2032912"/>
            <a:ext cx="2338993" cy="102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64833" y="3889586"/>
            <a:ext cx="4741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rgbClr val="00B050"/>
                </a:solidFill>
                <a:latin typeface="+mn-lt"/>
              </a:rPr>
              <a:t>accurate silhouette vertices (n·l=0)</a:t>
            </a:r>
            <a:endParaRPr lang="de-AT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43" name="Picture 3" descr="C:\work\svn\svnmatt\trunk\smoothstencil\figs\Untitled-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665" y="5644866"/>
            <a:ext cx="2798763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ight Arrow 43"/>
          <p:cNvSpPr/>
          <p:nvPr/>
        </p:nvSpPr>
        <p:spPr bwMode="auto">
          <a:xfrm>
            <a:off x="4088714" y="5962666"/>
            <a:ext cx="644652" cy="47609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45238" y="1589188"/>
            <a:ext cx="2798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600" dirty="0">
                <a:solidFill>
                  <a:srgbClr val="00B0F0"/>
                </a:solidFill>
                <a:latin typeface="+mn-lt"/>
              </a:rPr>
              <a:t>u</a:t>
            </a:r>
            <a:r>
              <a:rPr lang="de-AT" sz="1600" dirty="0" smtClean="0">
                <a:solidFill>
                  <a:srgbClr val="00B0F0"/>
                </a:solidFill>
                <a:latin typeface="+mn-lt"/>
              </a:rPr>
              <a:t>nderlying smooth</a:t>
            </a:r>
            <a:br>
              <a:rPr lang="de-AT" sz="1600" dirty="0" smtClean="0">
                <a:solidFill>
                  <a:srgbClr val="00B0F0"/>
                </a:solidFill>
                <a:latin typeface="+mn-lt"/>
              </a:rPr>
            </a:br>
            <a:r>
              <a:rPr lang="de-AT" sz="1600" dirty="0" smtClean="0">
                <a:solidFill>
                  <a:srgbClr val="00B0F0"/>
                </a:solidFill>
                <a:latin typeface="+mn-lt"/>
              </a:rPr>
              <a:t>surface</a:t>
            </a:r>
            <a:endParaRPr lang="de-AT" sz="1600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4" name="Picture 2" descr="C:\work\svn\svnmatt\trunk\smoothstencil\figs\frontvie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72" y="1500650"/>
            <a:ext cx="4891347" cy="231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24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4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r>
              <a:rPr lang="en-US" sz="3600" dirty="0"/>
              <a:t>b</a:t>
            </a:r>
            <a:r>
              <a:rPr lang="en-US" sz="3600" dirty="0" smtClean="0"/>
              <a:t>) Silhouette Vertex Displacement</a:t>
            </a:r>
            <a:endParaRPr lang="de-AT" sz="3600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err="1" smtClean="0"/>
              <a:t>Hermite</a:t>
            </a:r>
            <a:r>
              <a:rPr lang="en-US" dirty="0" smtClean="0"/>
              <a:t> </a:t>
            </a:r>
            <a:r>
              <a:rPr lang="en-US" dirty="0" smtClean="0"/>
              <a:t>splines (uses first derivative)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637061" y="1603841"/>
                <a:ext cx="6916682" cy="1471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AT" sz="2400" dirty="0" smtClean="0">
                    <a:solidFill>
                      <a:srgbClr val="00B050"/>
                    </a:solidFill>
                    <a:latin typeface="Cambria Math" pitchFamily="18" charset="0"/>
                    <a:ea typeface="Cambria Math" pitchFamily="18" charset="0"/>
                  </a:rPr>
                  <a:t>p(u)</a:t>
                </a:r>
                <a:r>
                  <a:rPr lang="de-AT" sz="2400" dirty="0" smtClean="0">
                    <a:solidFill>
                      <a:schemeClr val="bg1"/>
                    </a:solidFill>
                    <a:latin typeface="Cambria Math" pitchFamily="18" charset="0"/>
                    <a:ea typeface="Cambria Math" pitchFamily="18" charset="0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de-AT" sz="240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de-AT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sSupPr>
                          <m:e>
                            <m:r>
                              <a:rPr lang="de-AT" sz="2400" i="1">
                                <a:solidFill>
                                  <a:schemeClr val="bg1"/>
                                </a:solidFill>
                                <a:latin typeface="Cambria Math" pitchFamily="18" charset="0"/>
                                <a:ea typeface="Cambria Math" pitchFamily="18" charset="0"/>
                              </a:rPr>
                              <m:t>𝑢</m:t>
                            </m:r>
                          </m:e>
                          <m:sup>
                            <m:r>
                              <a:rPr lang="de-AT" sz="2400" i="1">
                                <a:solidFill>
                                  <a:schemeClr val="bg1"/>
                                </a:solidFill>
                                <a:latin typeface="Cambria Math" pitchFamily="18" charset="0"/>
                                <a:ea typeface="Cambria Math" pitchFamily="18" charset="0"/>
                              </a:rPr>
                              <m:t>3</m:t>
                            </m:r>
                          </m:sup>
                        </m:sSup>
                        <m:sSup>
                          <m:sSupPr>
                            <m:ctrlPr>
                              <a:rPr lang="de-AT" sz="240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sSupPr>
                          <m:e>
                            <m:r>
                              <a:rPr lang="de-AT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 </m:t>
                            </m:r>
                            <m:r>
                              <a:rPr lang="de-AT" sz="2400" i="1">
                                <a:solidFill>
                                  <a:schemeClr val="bg1"/>
                                </a:solidFill>
                                <a:latin typeface="Cambria Math" pitchFamily="18" charset="0"/>
                                <a:ea typeface="Cambria Math" pitchFamily="18" charset="0"/>
                              </a:rPr>
                              <m:t>𝑢</m:t>
                            </m:r>
                          </m:e>
                          <m:sup>
                            <m:r>
                              <a:rPr lang="de-AT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de-AT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 </m:t>
                        </m:r>
                        <m:r>
                          <a:rPr lang="de-AT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𝑢</m:t>
                        </m:r>
                        <m:r>
                          <a:rPr lang="de-AT" sz="2400" b="0" i="1" smtClean="0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  <m:t> 1</m:t>
                        </m:r>
                      </m:e>
                    </m:d>
                    <m:d>
                      <m:dPr>
                        <m:ctrlPr>
                          <a:rPr lang="de-AT" sz="240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4"/>
                                  <m:mcJc m:val="center"/>
                                </m:mcPr>
                              </m:mc>
                            </m:mcs>
                            <m:ctrlPr>
                              <a:rPr lang="de-AT" sz="2400" b="0" i="1" smtClean="0">
                                <a:solidFill>
                                  <a:schemeClr val="bg1"/>
                                </a:solidFill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brk m:alnAt="7"/>
                                </m:rPr>
                                <a:rPr lang="de-AT" sz="24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2</m:t>
                              </m:r>
                            </m:e>
                            <m:e>
                              <m:r>
                                <a:rPr lang="de-AT" sz="24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−2 </m:t>
                              </m:r>
                            </m:e>
                            <m:e>
                              <m:r>
                                <a:rPr lang="de-AT" sz="24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de-AT" sz="2400" b="0" i="1" smtClean="0">
                                  <a:solidFill>
                                    <a:schemeClr val="bg1"/>
                                  </a:solidFill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eqArr>
                                <m:eqArrPr>
                                  <m:ctrlPr>
                                    <a:rPr lang="de-AT" sz="240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</m:ctrlPr>
                                </m:eqArrPr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−3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de-AT" sz="240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</m:ctrlPr>
                                </m:eqArrPr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de-AT" sz="240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</m:ctrlPr>
                                </m:eqArrPr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−2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  <m:e>
                              <m:eqArr>
                                <m:eqArrPr>
                                  <m:ctrlPr>
                                    <a:rPr lang="de-AT" sz="240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</m:ctrlPr>
                                </m:eqArrPr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  <m:e>
                                  <m:r>
                                    <a:rPr lang="de-AT" sz="2400" b="0" i="1" smtClean="0">
                                      <a:solidFill>
                                        <a:schemeClr val="bg1"/>
                                      </a:solidFill>
                                      <a:latin typeface="Cambria Math"/>
                                    </a:rPr>
                                    <m:t>0</m:t>
                                  </m:r>
                                </m:e>
                              </m:eqArr>
                            </m:e>
                          </m:mr>
                        </m:m>
                      </m:e>
                    </m:d>
                    <m:d>
                      <m:dPr>
                        <m:ctrlPr>
                          <a:rPr lang="de-AT" sz="2400" i="1">
                            <a:solidFill>
                              <a:schemeClr val="bg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de-AT" sz="2400" i="1">
                                <a:solidFill>
                                  <a:schemeClr val="bg1"/>
                                </a:solidFill>
                                <a:latin typeface="Cambria Math"/>
                                <a:ea typeface="Cambria Math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de-AT" sz="240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de-AT" sz="240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de-AT" sz="240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e>
                            <m:sSub>
                              <m:sSubPr>
                                <m:ctrlPr>
                                  <a:rPr lang="de-AT" sz="240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de-AT" sz="2400" b="0" i="1" smtClean="0">
                                    <a:solidFill>
                                      <a:schemeClr val="bg1"/>
                                    </a:solidFill>
                                    <a:latin typeface="Cambria Math"/>
                                    <a:ea typeface="Cambria Math" pitchFamily="18" charset="0"/>
                                  </a:rPr>
                                  <m:t>1</m:t>
                                </m:r>
                              </m:sub>
                            </m:sSub>
                          </m:e>
                        </m:eqArr>
                      </m:e>
                    </m:d>
                  </m:oMath>
                </a14:m>
                <a:endParaRPr lang="de-AT" sz="2400" dirty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061" y="1603841"/>
                <a:ext cx="6916682" cy="1471941"/>
              </a:xfrm>
              <a:prstGeom prst="rect">
                <a:avLst/>
              </a:prstGeom>
              <a:blipFill rotWithShape="1">
                <a:blip r:embed="rId2"/>
                <a:stretch>
                  <a:fillRect l="-1411"/>
                </a:stretch>
              </a:blipFill>
            </p:spPr>
            <p:txBody>
              <a:bodyPr/>
              <a:lstStyle/>
              <a:p>
                <a:r>
                  <a:rPr lang="de-AT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work\svn\svnmatt\trunk\smoothstencil\figs\tangen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703" y="3350491"/>
            <a:ext cx="3191950" cy="1455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383800" y="2972425"/>
            <a:ext cx="824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p(u)</a:t>
            </a:r>
            <a:endParaRPr lang="de-AT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22703" y="3542870"/>
            <a:ext cx="553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00427" y="3597017"/>
            <a:ext cx="542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28445" y="124858"/>
            <a:ext cx="392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u</a:t>
            </a:r>
            <a:endParaRPr lang="de-AT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57893" y="4553072"/>
            <a:ext cx="5416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23088" y="4564869"/>
            <a:ext cx="4915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</p:txBody>
      </p:sp>
      <p:pic>
        <p:nvPicPr>
          <p:cNvPr id="15" name="Picture 3" descr="C:\work\svn\svnmatt\trunk\smoothstencil\figs\Untitled-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059" y="5148692"/>
            <a:ext cx="3385832" cy="169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ight Arrow 15"/>
          <p:cNvSpPr/>
          <p:nvPr/>
        </p:nvSpPr>
        <p:spPr bwMode="auto">
          <a:xfrm>
            <a:off x="4224944" y="5840514"/>
            <a:ext cx="380661" cy="308124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pic>
        <p:nvPicPr>
          <p:cNvPr id="23" name="Picture 2" descr="C:\work\svn\svnmatt\trunk\smoothstencil\figs\Untitled-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290" y="5280555"/>
            <a:ext cx="2960725" cy="1428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149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r>
              <a:rPr lang="en-US" sz="3600" dirty="0"/>
              <a:t>b</a:t>
            </a:r>
            <a:r>
              <a:rPr lang="en-US" sz="3600" dirty="0" smtClean="0"/>
              <a:t>) Silhouette Vertex Displacement</a:t>
            </a:r>
            <a:endParaRPr lang="de-AT" sz="3600" dirty="0" smtClean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3" y="908050"/>
            <a:ext cx="8388444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Obtain tangents by subtracting normal projection from edge (p</a:t>
            </a:r>
            <a:r>
              <a:rPr lang="en-US" baseline="-25000" dirty="0" smtClean="0"/>
              <a:t>0</a:t>
            </a:r>
            <a:r>
              <a:rPr lang="en-US" dirty="0" smtClean="0"/>
              <a:t>, p</a:t>
            </a:r>
            <a:r>
              <a:rPr lang="en-US" baseline="-25000" dirty="0" smtClean="0"/>
              <a:t>1</a:t>
            </a:r>
            <a:r>
              <a:rPr lang="en-US" dirty="0" smtClean="0"/>
              <a:t>) to get tangential part</a:t>
            </a:r>
          </a:p>
        </p:txBody>
      </p:sp>
      <p:pic>
        <p:nvPicPr>
          <p:cNvPr id="3074" name="Picture 2" descr="C:\work\svn\svnmatt\trunk\smoothstencil\figs\tangen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452" y="3347807"/>
            <a:ext cx="3603694" cy="164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12212" y="462908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u</a:t>
            </a:r>
            <a:endParaRPr lang="de-AT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35882" y="2903539"/>
            <a:ext cx="679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(u)</a:t>
            </a:r>
            <a:endParaRPr lang="de-AT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72169" y="3693345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26596" y="3742820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1445" y="4562733"/>
            <a:ext cx="421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82236" y="4629085"/>
            <a:ext cx="421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26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pPr marL="514350" indent="-514350"/>
            <a:r>
              <a:rPr lang="en-US" sz="3600" dirty="0" smtClean="0"/>
              <a:t>c) </a:t>
            </a:r>
            <a:r>
              <a:rPr lang="de-AT" sz="3600" dirty="0"/>
              <a:t>Adaptive </a:t>
            </a:r>
            <a:r>
              <a:rPr lang="de-AT" sz="3600" dirty="0" smtClean="0"/>
              <a:t>Silhouette Subdivision</a:t>
            </a:r>
            <a:endParaRPr lang="de-AT" sz="3600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Adaptive subdivision (until error threshold reached)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Screen-space error ideal, but hard to estimate</a:t>
            </a: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>
                <a:sym typeface="Symbol"/>
              </a:rPr>
              <a:t> Use world-space error to k</a:t>
            </a:r>
            <a:r>
              <a:rPr lang="de-AT" sz="2800" dirty="0" smtClean="0"/>
              <a:t>eep tessellation constant in scene</a:t>
            </a:r>
            <a:endParaRPr lang="en-US" sz="2800" dirty="0" smtClean="0">
              <a:sym typeface="Symbol"/>
            </a:endParaRPr>
          </a:p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dirty="0" smtClean="0"/>
          </a:p>
        </p:txBody>
      </p:sp>
      <p:pic>
        <p:nvPicPr>
          <p:cNvPr id="6" name="Picture 3" descr="C:\work\svn\svnmatt\trunk\smoothstencil\figs\Untitled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44" y="789853"/>
            <a:ext cx="3290050" cy="1643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work\svn\svnmatt\trunk\smoothstencil\figs\Untitled-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400" y="827068"/>
            <a:ext cx="3383694" cy="165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ight Arrow 8"/>
          <p:cNvSpPr/>
          <p:nvPr/>
        </p:nvSpPr>
        <p:spPr bwMode="auto">
          <a:xfrm>
            <a:off x="4086191" y="1455869"/>
            <a:ext cx="380661" cy="308124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88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work\svn\svnmatt\trunk\smoothstencil\figs\tangent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56" y="2861272"/>
            <a:ext cx="7478126" cy="159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pPr marL="514350" indent="-514350"/>
            <a:r>
              <a:rPr lang="en-US" sz="3600" dirty="0" smtClean="0"/>
              <a:t>c) </a:t>
            </a:r>
            <a:r>
              <a:rPr lang="de-AT" sz="3600" dirty="0"/>
              <a:t>Adaptive </a:t>
            </a:r>
            <a:r>
              <a:rPr lang="de-AT" sz="3600" dirty="0" smtClean="0"/>
              <a:t>Silhouette Subdivision</a:t>
            </a:r>
            <a:endParaRPr lang="de-AT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048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0" y="3077509"/>
                <a:ext cx="9061449" cy="5473700"/>
              </a:xfrm>
            </p:spPr>
            <p:txBody>
              <a:bodyPr/>
              <a:lstStyle/>
              <a:p>
                <a:pPr marL="358775" indent="-358775">
                  <a:buSzPct val="74000"/>
                  <a:tabLst>
                    <a:tab pos="695325" algn="l"/>
                    <a:tab pos="990600" algn="l"/>
                    <a:tab pos="1593850" algn="l"/>
                    <a:tab pos="2043113" algn="l"/>
                    <a:tab pos="2492375" algn="l"/>
                    <a:tab pos="2941638" algn="l"/>
                    <a:tab pos="3390900" algn="l"/>
                    <a:tab pos="3840163" algn="l"/>
                    <a:tab pos="4289425" algn="l"/>
                    <a:tab pos="4738688" algn="l"/>
                    <a:tab pos="5187950" algn="l"/>
                    <a:tab pos="5637213" algn="l"/>
                    <a:tab pos="6086475" algn="l"/>
                    <a:tab pos="6535738" algn="l"/>
                    <a:tab pos="6985000" algn="l"/>
                    <a:tab pos="7434263" algn="l"/>
                    <a:tab pos="7883525" algn="l"/>
                    <a:tab pos="8332788" algn="l"/>
                    <a:tab pos="8782050" algn="l"/>
                    <a:tab pos="9231313" algn="l"/>
                  </a:tabLst>
                </a:pPr>
                <a:endParaRPr lang="en-US" dirty="0" smtClean="0"/>
              </a:p>
              <a:p>
                <a:pPr marL="358775" indent="-358775">
                  <a:buSzPct val="74000"/>
                  <a:tabLst>
                    <a:tab pos="695325" algn="l"/>
                    <a:tab pos="990600" algn="l"/>
                    <a:tab pos="1593850" algn="l"/>
                    <a:tab pos="2043113" algn="l"/>
                    <a:tab pos="2492375" algn="l"/>
                    <a:tab pos="2941638" algn="l"/>
                    <a:tab pos="3390900" algn="l"/>
                    <a:tab pos="3840163" algn="l"/>
                    <a:tab pos="4289425" algn="l"/>
                    <a:tab pos="4738688" algn="l"/>
                    <a:tab pos="5187950" algn="l"/>
                    <a:tab pos="5637213" algn="l"/>
                    <a:tab pos="6086475" algn="l"/>
                    <a:tab pos="6535738" algn="l"/>
                    <a:tab pos="6985000" algn="l"/>
                    <a:tab pos="7434263" algn="l"/>
                    <a:tab pos="7883525" algn="l"/>
                    <a:tab pos="8332788" algn="l"/>
                    <a:tab pos="8782050" algn="l"/>
                    <a:tab pos="9231313" algn="l"/>
                  </a:tabLst>
                </a:pPr>
                <a:endParaRPr lang="en-US" dirty="0"/>
              </a:p>
              <a:p>
                <a:pPr marL="358775" indent="-358775">
                  <a:buSzPct val="74000"/>
                  <a:tabLst>
                    <a:tab pos="695325" algn="l"/>
                    <a:tab pos="990600" algn="l"/>
                    <a:tab pos="1593850" algn="l"/>
                    <a:tab pos="2043113" algn="l"/>
                    <a:tab pos="2492375" algn="l"/>
                    <a:tab pos="2941638" algn="l"/>
                    <a:tab pos="3390900" algn="l"/>
                    <a:tab pos="3840163" algn="l"/>
                    <a:tab pos="4289425" algn="l"/>
                    <a:tab pos="4738688" algn="l"/>
                    <a:tab pos="5187950" algn="l"/>
                    <a:tab pos="5637213" algn="l"/>
                    <a:tab pos="6086475" algn="l"/>
                    <a:tab pos="6535738" algn="l"/>
                    <a:tab pos="6985000" algn="l"/>
                    <a:tab pos="7434263" algn="l"/>
                    <a:tab pos="7883525" algn="l"/>
                    <a:tab pos="8332788" algn="l"/>
                    <a:tab pos="8782050" algn="l"/>
                    <a:tab pos="9231313" algn="l"/>
                  </a:tabLst>
                </a:pPr>
                <a:endParaRPr lang="en-US" dirty="0" smtClean="0"/>
              </a:p>
              <a:p>
                <a:pPr marL="358775" indent="-358775">
                  <a:buSzPct val="74000"/>
                  <a:tabLst>
                    <a:tab pos="695325" algn="l"/>
                    <a:tab pos="990600" algn="l"/>
                    <a:tab pos="1593850" algn="l"/>
                    <a:tab pos="2043113" algn="l"/>
                    <a:tab pos="2492375" algn="l"/>
                    <a:tab pos="2941638" algn="l"/>
                    <a:tab pos="3390900" algn="l"/>
                    <a:tab pos="3840163" algn="l"/>
                    <a:tab pos="4289425" algn="l"/>
                    <a:tab pos="4738688" algn="l"/>
                    <a:tab pos="5187950" algn="l"/>
                    <a:tab pos="5637213" algn="l"/>
                    <a:tab pos="6086475" algn="l"/>
                    <a:tab pos="6535738" algn="l"/>
                    <a:tab pos="6985000" algn="l"/>
                    <a:tab pos="7434263" algn="l"/>
                    <a:tab pos="7883525" algn="l"/>
                    <a:tab pos="8332788" algn="l"/>
                    <a:tab pos="8782050" algn="l"/>
                    <a:tab pos="9231313" algn="l"/>
                  </a:tabLst>
                </a:pPr>
                <a:r>
                  <a:rPr lang="en-US" dirty="0" smtClean="0"/>
                  <a:t>Recursively evaluate </a:t>
                </a:r>
                <a:r>
                  <a:rPr lang="en-US" dirty="0" err="1" smtClean="0"/>
                  <a:t>Hermite</a:t>
                </a:r>
                <a:r>
                  <a:rPr lang="en-US" dirty="0" smtClean="0"/>
                  <a:t> splines at u=0.5</a:t>
                </a:r>
              </a:p>
              <a:p>
                <a:pPr marL="358775" indent="-358775">
                  <a:buSzPct val="74000"/>
                  <a:tabLst>
                    <a:tab pos="695325" algn="l"/>
                    <a:tab pos="990600" algn="l"/>
                    <a:tab pos="1593850" algn="l"/>
                    <a:tab pos="2043113" algn="l"/>
                    <a:tab pos="2492375" algn="l"/>
                    <a:tab pos="2941638" algn="l"/>
                    <a:tab pos="3390900" algn="l"/>
                    <a:tab pos="3840163" algn="l"/>
                    <a:tab pos="4289425" algn="l"/>
                    <a:tab pos="4738688" algn="l"/>
                    <a:tab pos="5187950" algn="l"/>
                    <a:tab pos="5637213" algn="l"/>
                    <a:tab pos="6086475" algn="l"/>
                    <a:tab pos="6535738" algn="l"/>
                    <a:tab pos="6985000" algn="l"/>
                    <a:tab pos="7434263" algn="l"/>
                    <a:tab pos="7883525" algn="l"/>
                    <a:tab pos="8332788" algn="l"/>
                    <a:tab pos="8782050" algn="l"/>
                    <a:tab pos="9231313" algn="l"/>
                  </a:tabLst>
                </a:pPr>
                <a:r>
                  <a:rPr lang="en-US" dirty="0" smtClean="0"/>
                  <a:t>Subdivide until (world space) error threshold reached: </a:t>
                </a:r>
                <a:r>
                  <a:rPr lang="en-US" dirty="0"/>
                  <a:t/>
                </a:r>
                <a:br>
                  <a:rPr lang="en-US" dirty="0"/>
                </a:br>
                <a14:m>
                  <m:oMath xmlns:m="http://schemas.openxmlformats.org/officeDocument/2006/math">
                    <m:d>
                      <m:dPr>
                        <m:begChr m:val="‖"/>
                        <m:endChr m:val="‖"/>
                        <m:ctrlPr>
                          <a:rPr lang="de-AT" b="0" i="1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de-AT" i="1">
                                    <a:latin typeface="Cambria Math"/>
                                  </a:rPr>
                                  <m:t>(</m:t>
                                </m:r>
                                <m:r>
                                  <a:rPr lang="de-AT" i="1">
                                    <a:latin typeface="Cambria Math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de-AT" i="1">
                                    <a:latin typeface="Cambria Math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de-AT" i="1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de-AT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de-AT" i="1">
                                    <a:latin typeface="Cambria Math"/>
                                  </a:rPr>
                                  <m:t>𝑝</m:t>
                                </m:r>
                              </m:e>
                              <m:sub>
                                <m:r>
                                  <a:rPr lang="de-AT" i="1">
                                    <a:latin typeface="Cambria Math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de-AT" i="1">
                                <a:latin typeface="Cambria Math"/>
                              </a:rPr>
                              <m:t>)</m:t>
                            </m:r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2</m:t>
                            </m:r>
                          </m:den>
                        </m:f>
                        <m:r>
                          <a:rPr lang="de-AT">
                            <a:latin typeface="Cambria Math"/>
                          </a:rPr>
                          <m:t> −</m:t>
                        </m:r>
                        <m:r>
                          <m:rPr>
                            <m:sty m:val="p"/>
                          </m:rPr>
                          <a:rPr lang="de-AT">
                            <a:latin typeface="Cambria Math"/>
                          </a:rPr>
                          <m:t>p</m:t>
                        </m:r>
                      </m:e>
                    </m:d>
                    <m:r>
                      <a:rPr lang="de-AT" b="0" i="0" smtClean="0">
                        <a:latin typeface="Cambria Math"/>
                      </a:rPr>
                      <m:t>&lt;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𝜀</m:t>
                    </m:r>
                  </m:oMath>
                </a14:m>
                <a:endParaRPr lang="en-US" dirty="0" smtClean="0"/>
              </a:p>
            </p:txBody>
          </p:sp>
        </mc:Choice>
        <mc:Fallback>
          <p:sp>
            <p:nvSpPr>
              <p:cNvPr id="2048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3077509"/>
                <a:ext cx="9061449" cy="5473700"/>
              </a:xfrm>
              <a:blipFill rotWithShape="1">
                <a:blip r:embed="rId4"/>
                <a:stretch>
                  <a:fillRect l="-606" r="-1817"/>
                </a:stretch>
              </a:blipFill>
            </p:spPr>
            <p:txBody>
              <a:bodyPr/>
              <a:lstStyle/>
              <a:p>
                <a:r>
                  <a:rPr lang="de-A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324599" y="414503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u</a:t>
            </a:r>
            <a:endParaRPr lang="de-AT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198135" y="2483654"/>
            <a:ext cx="679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(u)</a:t>
            </a:r>
            <a:endParaRPr lang="de-AT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84556" y="3209299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38983" y="3258774"/>
            <a:ext cx="365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t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3832" y="4078687"/>
            <a:ext cx="421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94623" y="4145039"/>
            <a:ext cx="421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</a:p>
        </p:txBody>
      </p:sp>
      <p:sp>
        <p:nvSpPr>
          <p:cNvPr id="13" name="Right Arrow 12"/>
          <p:cNvSpPr/>
          <p:nvPr/>
        </p:nvSpPr>
        <p:spPr bwMode="auto">
          <a:xfrm>
            <a:off x="4351087" y="3296900"/>
            <a:ext cx="389680" cy="282335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79655" y="4145039"/>
            <a:ext cx="500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3299" y="2566282"/>
            <a:ext cx="500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baseline="-25000" dirty="0" smtClean="0">
                <a:solidFill>
                  <a:schemeClr val="bg1"/>
                </a:solidFill>
                <a:latin typeface="Cambria Math" pitchFamily="18" charset="0"/>
                <a:ea typeface="Cambria Math" pitchFamily="18" charset="0"/>
              </a:rPr>
              <a:t>1</a:t>
            </a:r>
            <a:endParaRPr lang="de-AT" baseline="-25000" dirty="0">
              <a:solidFill>
                <a:schemeClr val="bg1"/>
              </a:solidFill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29714" y="2766337"/>
            <a:ext cx="679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p</a:t>
            </a:r>
            <a:r>
              <a:rPr lang="de-AT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(u)</a:t>
            </a:r>
            <a:endParaRPr lang="de-AT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  <p:pic>
        <p:nvPicPr>
          <p:cNvPr id="22" name="Picture 3" descr="C:\work\svn\svnmatt\trunk\smoothstencil\figs\Untitled-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44" y="789853"/>
            <a:ext cx="3290050" cy="1643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C:\work\svn\svnmatt\trunk\smoothstencil\figs\Untitled-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400" y="827068"/>
            <a:ext cx="3383694" cy="1659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ight Arrow 23"/>
          <p:cNvSpPr/>
          <p:nvPr/>
        </p:nvSpPr>
        <p:spPr bwMode="auto">
          <a:xfrm>
            <a:off x="4086191" y="1455869"/>
            <a:ext cx="380661" cy="308124"/>
          </a:xfrm>
          <a:prstGeom prst="rightArrow">
            <a:avLst/>
          </a:prstGeom>
          <a:solidFill>
            <a:schemeClr val="accent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92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13" grpId="0" animBg="1"/>
      <p:bldP spid="12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work\svn\svnmatt\trunk\smoothstencil\images\gap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5" y="2061385"/>
            <a:ext cx="5906249" cy="37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work\svn\svnmatt\trunk\smoothstencil\images\nogap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4" y="2061385"/>
            <a:ext cx="5906250" cy="37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05427" y="-108790"/>
            <a:ext cx="8669617" cy="1143000"/>
          </a:xfrm>
        </p:spPr>
        <p:txBody>
          <a:bodyPr/>
          <a:lstStyle/>
          <a:p>
            <a:r>
              <a:rPr lang="de-AT" sz="3600" dirty="0" smtClean="0"/>
              <a:t>2) Modified Shadow Volume Construction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r>
              <a:rPr lang="de-AT" dirty="0" smtClean="0"/>
              <a:t>Standard shadow volumes lead to artifacts</a:t>
            </a:r>
            <a:endParaRPr lang="de-AT" sz="2800" dirty="0" smtClean="0"/>
          </a:p>
          <a:p>
            <a:r>
              <a:rPr lang="de-AT" sz="2800" dirty="0" smtClean="0">
                <a:sym typeface="Symbol"/>
              </a:rPr>
              <a:t> </a:t>
            </a:r>
            <a:r>
              <a:rPr lang="de-AT" dirty="0" smtClean="0">
                <a:sym typeface="Symbol"/>
              </a:rPr>
              <a:t>“Close</a:t>
            </a:r>
            <a:r>
              <a:rPr lang="de-AT" sz="2800" dirty="0" smtClean="0">
                <a:sym typeface="Symbol"/>
              </a:rPr>
              <a:t>“ </a:t>
            </a:r>
            <a:r>
              <a:rPr lang="de-AT" dirty="0">
                <a:sym typeface="Symbol"/>
              </a:rPr>
              <a:t>s</a:t>
            </a:r>
            <a:r>
              <a:rPr lang="de-AT" sz="2800" dirty="0" smtClean="0"/>
              <a:t>hadow volumes</a:t>
            </a:r>
          </a:p>
        </p:txBody>
      </p:sp>
      <p:sp>
        <p:nvSpPr>
          <p:cNvPr id="2" name="Oval 1"/>
          <p:cNvSpPr/>
          <p:nvPr/>
        </p:nvSpPr>
        <p:spPr bwMode="auto">
          <a:xfrm>
            <a:off x="1568801" y="2160490"/>
            <a:ext cx="4724401" cy="3625070"/>
          </a:xfrm>
          <a:prstGeom prst="ellipse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ETH Light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9360" y="6122894"/>
            <a:ext cx="6096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Smooth boundaries + standard shadow volumes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063" y="6122894"/>
            <a:ext cx="60960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Smooth boundaries + modified shadow volumes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99411" y="3092828"/>
            <a:ext cx="264458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Gaps between </a:t>
            </a:r>
          </a:p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smooth silhouette and </a:t>
            </a:r>
          </a:p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discrete mesh contour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81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/>
      <p:bldP spid="3" grpId="1"/>
      <p:bldP spid="10" grpId="0"/>
      <p:bldP spid="4" grpId="0"/>
      <p:bldP spid="4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0" y="-108790"/>
            <a:ext cx="9144000" cy="1143000"/>
          </a:xfrm>
        </p:spPr>
        <p:txBody>
          <a:bodyPr/>
          <a:lstStyle/>
          <a:p>
            <a:r>
              <a:rPr lang="de-AT" sz="3600" dirty="0" smtClean="0"/>
              <a:t>2) Modified </a:t>
            </a:r>
            <a:r>
              <a:rPr lang="de-AT" sz="3600" dirty="0"/>
              <a:t>Shadow Volume </a:t>
            </a:r>
            <a:r>
              <a:rPr lang="de-AT" sz="3600" dirty="0" smtClean="0"/>
              <a:t>Construction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pPr marL="358775" indent="-358775">
              <a:buSzPct val="74000"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r>
              <a:rPr lang="en-US" dirty="0" smtClean="0"/>
              <a:t>Tessellate gaps between shadow volume and mesh</a:t>
            </a:r>
          </a:p>
        </p:txBody>
      </p:sp>
      <p:pic>
        <p:nvPicPr>
          <p:cNvPr id="4098" name="Picture 2" descr="C:\work\svn\svnmatt\trunk\smoothstencil\figs\Untitled-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791" y="1648543"/>
            <a:ext cx="4647565" cy="198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work\svn\svnmatt\trunk\smoothstencil\figs\shadowvol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85" y="2024594"/>
            <a:ext cx="4308848" cy="439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25148" y="2838030"/>
            <a:ext cx="15867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 smtClean="0">
                <a:solidFill>
                  <a:srgbClr val="00B0F0"/>
                </a:solidFill>
                <a:latin typeface="+mn-lt"/>
              </a:rPr>
              <a:t>discrete mesh countours</a:t>
            </a:r>
            <a:endParaRPr lang="de-AT" dirty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62831" y="6338961"/>
            <a:ext cx="3711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 smtClean="0">
                <a:solidFill>
                  <a:schemeClr val="bg1"/>
                </a:solidFill>
                <a:latin typeface="+mn-lt"/>
              </a:rPr>
              <a:t>extrude faces to infinity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8914" y="4986846"/>
            <a:ext cx="3711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2400" dirty="0" smtClean="0">
                <a:latin typeface="+mn-lt"/>
              </a:rPr>
              <a:t>smooth shadow volume</a:t>
            </a:r>
            <a:endParaRPr lang="de-AT" sz="2400" dirty="0">
              <a:latin typeface="+mn-lt"/>
            </a:endParaRPr>
          </a:p>
        </p:txBody>
      </p:sp>
      <p:cxnSp>
        <p:nvCxnSpPr>
          <p:cNvPr id="6" name="Straight Arrow Connector 5"/>
          <p:cNvCxnSpPr/>
          <p:nvPr/>
        </p:nvCxnSpPr>
        <p:spPr bwMode="auto">
          <a:xfrm flipH="1">
            <a:off x="3482453" y="3497819"/>
            <a:ext cx="1567850" cy="6622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2993790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r>
              <a:rPr lang="de-AT" dirty="0" smtClean="0"/>
              <a:t>E.g., use stencil </a:t>
            </a:r>
            <a:r>
              <a:rPr lang="de-AT" dirty="0"/>
              <a:t>shadows [</a:t>
            </a:r>
            <a:r>
              <a:rPr lang="en-US" dirty="0"/>
              <a:t>Everett02]</a:t>
            </a:r>
            <a:r>
              <a:rPr lang="de-AT" dirty="0"/>
              <a:t> </a:t>
            </a:r>
            <a:r>
              <a:rPr lang="de-AT" dirty="0" smtClean="0"/>
              <a:t>on modified shadow volumes</a:t>
            </a:r>
          </a:p>
          <a:p>
            <a:endParaRPr lang="de-AT" dirty="0"/>
          </a:p>
          <a:p>
            <a:endParaRPr lang="de-AT" dirty="0" smtClean="0"/>
          </a:p>
          <a:p>
            <a:endParaRPr lang="de-AT" dirty="0"/>
          </a:p>
          <a:p>
            <a:pPr marL="0" indent="0">
              <a:buNone/>
            </a:pPr>
            <a:endParaRPr lang="de-AT" dirty="0" smtClean="0"/>
          </a:p>
          <a:p>
            <a:r>
              <a:rPr lang="de-AT" dirty="0"/>
              <a:t>S</a:t>
            </a:r>
            <a:r>
              <a:rPr lang="de-AT" dirty="0" smtClean="0"/>
              <a:t>oft shadows: e.g., </a:t>
            </a:r>
            <a:r>
              <a:rPr lang="de-AT" sz="2800" dirty="0" smtClean="0"/>
              <a:t>penumbra wedges </a:t>
            </a:r>
            <a:r>
              <a:rPr lang="de-AT" dirty="0" smtClean="0"/>
              <a:t>[Assarsson03]</a:t>
            </a:r>
            <a:endParaRPr lang="de-AT" sz="2800" dirty="0" smtClean="0"/>
          </a:p>
        </p:txBody>
      </p:sp>
      <p:pic>
        <p:nvPicPr>
          <p:cNvPr id="1026" name="Picture 2" descr="C:\work\svn\svnmatt\trunk\smoothstencil\images\paolo_ne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876" y="1611921"/>
            <a:ext cx="2974598" cy="223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3) Shadow rendering</a:t>
            </a:r>
          </a:p>
        </p:txBody>
      </p:sp>
      <p:pic>
        <p:nvPicPr>
          <p:cNvPr id="8195" name="Picture 3" descr="C:\work\svn\svnmatt\trunk\smoothstencil\images\dragon-sof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35" y="4521998"/>
            <a:ext cx="3067641" cy="2300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work\svn\svnmatt\trunk\smoothstencil\images\elephant-soft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996" y="4521998"/>
            <a:ext cx="4071661" cy="2290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75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work\svn\svnmatt\trunk\smoothstencil\images\arm-disc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26" y="3567953"/>
            <a:ext cx="2085477" cy="3133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3" y="908050"/>
            <a:ext cx="8907462" cy="5473700"/>
          </a:xfrm>
          <a:ln/>
        </p:spPr>
        <p:txBody>
          <a:bodyPr/>
          <a:lstStyle/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600" dirty="0"/>
          </a:p>
        </p:txBody>
      </p:sp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378958" y="71980"/>
            <a:ext cx="7992119" cy="757238"/>
          </a:xfrm>
          <a:ln/>
        </p:spPr>
        <p:txBody>
          <a:bodyPr/>
          <a:lstStyle/>
          <a:p>
            <a:pPr lvl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3600" dirty="0" smtClean="0"/>
              <a:t>Results: Paolo (6K triangles)</a:t>
            </a:r>
            <a:endParaRPr lang="en-US" sz="3600" dirty="0"/>
          </a:p>
        </p:txBody>
      </p:sp>
      <p:pic>
        <p:nvPicPr>
          <p:cNvPr id="4098" name="Picture 2" descr="C:\work\svn\svnmatt\trunk\smoothstencil\images\paolo_ne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257" y="1045019"/>
            <a:ext cx="65024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work\svn\svnmatt\trunk\smoothstencil\images\arm-smooth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26" y="284678"/>
            <a:ext cx="2085477" cy="314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 bwMode="auto">
          <a:xfrm>
            <a:off x="3352797" y="3863788"/>
            <a:ext cx="1228168" cy="1837765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309325" y="3567953"/>
            <a:ext cx="2085477" cy="3133789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309326" y="284678"/>
            <a:ext cx="2085476" cy="3144945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0259" y="367553"/>
            <a:ext cx="1272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chemeClr val="accent1"/>
                </a:solidFill>
                <a:latin typeface="+mn-lt"/>
              </a:rPr>
              <a:t>smooth</a:t>
            </a:r>
            <a:endParaRPr lang="de-AT" sz="2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50259" y="3632955"/>
            <a:ext cx="1389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chemeClr val="accent1"/>
                </a:solidFill>
                <a:latin typeface="+mn-lt"/>
              </a:rPr>
              <a:t>discrete</a:t>
            </a:r>
            <a:endParaRPr lang="de-AT" sz="2400" dirty="0">
              <a:solidFill>
                <a:schemeClr val="accent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619418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10" grpId="0" animBg="1"/>
      <p:bldP spid="11" grpId="0" animBg="1"/>
      <p:bldP spid="15" grpId="0" animBg="1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286112" y="-99825"/>
            <a:ext cx="8660653" cy="1143000"/>
          </a:xfrm>
        </p:spPr>
        <p:txBody>
          <a:bodyPr/>
          <a:lstStyle/>
          <a:p>
            <a:r>
              <a:rPr lang="de-AT" sz="3600" dirty="0" smtClean="0"/>
              <a:t>Results: </a:t>
            </a:r>
            <a:r>
              <a:rPr lang="de-AT" sz="3600" dirty="0"/>
              <a:t>Self Shadows </a:t>
            </a:r>
            <a:r>
              <a:rPr lang="de-AT" sz="3600" dirty="0" smtClean="0"/>
              <a:t>on Paolo (6K Tris)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endParaRPr lang="de-AT" sz="2800" dirty="0" smtClean="0"/>
          </a:p>
        </p:txBody>
      </p:sp>
      <p:pic>
        <p:nvPicPr>
          <p:cNvPr id="9218" name="Picture 2" descr="C:\work\svn\svnmatt\trunk\smoothstencil\images\self-smoo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51" y="2191140"/>
            <a:ext cx="2976001" cy="22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work\svn\svnmatt\trunk\smoothstencil\images\self-hertz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33" y="2191140"/>
            <a:ext cx="2976000" cy="22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work\svn\svnmatt\trunk\smoothstencil\images\self-disc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3" y="2198367"/>
            <a:ext cx="2975999" cy="22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work\svn\svnmatt\trunk\smoothstencil\images\self-discr-zoo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28" y="4430367"/>
            <a:ext cx="2977200" cy="125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work\svn\svnmatt\trunk\smoothstencil\images\self-smooth-zoo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51" y="4430366"/>
            <a:ext cx="2977200" cy="125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work\svn\svnmatt\trunk\smoothstencil\images\self-hertz-zoom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098" y="4430367"/>
            <a:ext cx="2977200" cy="125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06823" y="1114777"/>
            <a:ext cx="17750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Discrete mesh silhouettes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10908" y="1091034"/>
            <a:ext cx="23264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 smtClean="0">
                <a:solidFill>
                  <a:schemeClr val="bg1"/>
                </a:solidFill>
                <a:latin typeface="+mn-lt"/>
              </a:rPr>
              <a:t>Accurate silhouette path [Hertzmann00]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09012" y="1105809"/>
            <a:ext cx="1640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bg1"/>
                </a:solidFill>
                <a:latin typeface="+mn-lt"/>
              </a:rPr>
              <a:t>Smooth silhouettes (ours)</a:t>
            </a:r>
            <a:endParaRPr lang="de-AT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003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3" y="908050"/>
            <a:ext cx="8907462" cy="5473700"/>
          </a:xfrm>
          <a:ln/>
        </p:spPr>
        <p:txBody>
          <a:bodyPr/>
          <a:lstStyle/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600" dirty="0"/>
          </a:p>
        </p:txBody>
      </p:sp>
      <p:pic>
        <p:nvPicPr>
          <p:cNvPr id="1027" name="Picture 3" descr="C:\work\svn\svnmatt\trunk\smoothstencil\images\tesselation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366" y="1132919"/>
            <a:ext cx="4440949" cy="508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work\svn\svnmatt\trunk\smoothstencil\images\no-tesselation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5" y="1132919"/>
            <a:ext cx="4440949" cy="508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30370" y="1241611"/>
            <a:ext cx="1272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chemeClr val="accent1"/>
                </a:solidFill>
                <a:latin typeface="+mn-lt"/>
              </a:rPr>
              <a:t>smooth</a:t>
            </a:r>
            <a:endParaRPr lang="de-AT" sz="2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72384" y="1241611"/>
            <a:ext cx="1389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400" dirty="0" smtClean="0">
                <a:solidFill>
                  <a:schemeClr val="accent1"/>
                </a:solidFill>
                <a:latin typeface="+mn-lt"/>
              </a:rPr>
              <a:t>discrete</a:t>
            </a:r>
            <a:endParaRPr lang="de-AT" sz="2400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Results: Paolo (</a:t>
            </a:r>
            <a:r>
              <a:rPr lang="de-AT" sz="3600" dirty="0"/>
              <a:t>6</a:t>
            </a:r>
            <a:r>
              <a:rPr lang="de-AT" sz="3600" dirty="0" smtClean="0"/>
              <a:t>K Tris) Closeup </a:t>
            </a:r>
          </a:p>
        </p:txBody>
      </p:sp>
    </p:spTree>
    <p:extLst>
      <p:ext uri="{BB962C8B-B14F-4D97-AF65-F5344CB8AC3E}">
        <p14:creationId xmlns:p14="http://schemas.microsoft.com/office/powerpoint/2010/main" val="38016217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work\svn\svnmatt\trunk\smoothstencil\images\dragon-discrete-crop-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00996"/>
            <a:ext cx="4475470" cy="194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Results: Dragon (100K Tris) </a:t>
            </a:r>
          </a:p>
        </p:txBody>
      </p:sp>
      <p:pic>
        <p:nvPicPr>
          <p:cNvPr id="3075" name="Picture 3" descr="C:\work\svn\svnmatt\trunk\smoothstencil\images\dragon-smoot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33" y="793331"/>
            <a:ext cx="7081074" cy="398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work\svn\svnmatt\trunk\smoothstencil\images\dragon-smooth-cro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62" y="4900996"/>
            <a:ext cx="4521836" cy="195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59740" y="6307171"/>
            <a:ext cx="1264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Discrete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69834" y="6307171"/>
            <a:ext cx="1264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dirty="0" smtClean="0">
                <a:solidFill>
                  <a:schemeClr val="accent1"/>
                </a:solidFill>
                <a:latin typeface="+mn-lt"/>
              </a:rPr>
              <a:t>Smooth</a:t>
            </a:r>
            <a:endParaRPr lang="de-AT" dirty="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5529393" y="4231342"/>
            <a:ext cx="1274819" cy="545093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779" y="4900996"/>
            <a:ext cx="4471691" cy="1957004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622162" y="4900996"/>
            <a:ext cx="4521836" cy="1957004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AT" sz="2000" b="0" i="0" u="none" strike="noStrike" cap="none" normalizeH="0" baseline="0" smtClean="0">
              <a:ln>
                <a:noFill/>
              </a:ln>
              <a:solidFill>
                <a:schemeClr val="accent1"/>
              </a:solidFill>
              <a:effectLst/>
              <a:latin typeface="ETH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41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4" grpId="0" animBg="1"/>
      <p:bldP spid="13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9062" y="908050"/>
            <a:ext cx="9061449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800">
                <a:solidFill>
                  <a:schemeClr val="bg1"/>
                </a:solidFill>
                <a:latin typeface="Gill Sans MT" pitchFamily="34" charset="0"/>
                <a:ea typeface="ＭＳ Ｐゴシック" pitchFamily="1" charset="-128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400">
                <a:solidFill>
                  <a:schemeClr val="bg1"/>
                </a:solidFill>
                <a:latin typeface="Gill Sans MT" pitchFamily="34" charset="0"/>
                <a:ea typeface="ＭＳ Ｐゴシック" pitchFamily="1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000">
                <a:solidFill>
                  <a:schemeClr val="bg1"/>
                </a:solidFill>
                <a:latin typeface="Gill Sans MT" pitchFamily="34" charset="0"/>
                <a:ea typeface="ＭＳ Ｐゴシック" pitchFamily="1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1600">
                <a:solidFill>
                  <a:schemeClr val="bg1"/>
                </a:solidFill>
                <a:latin typeface="Gill Sans MT" pitchFamily="34" charset="0"/>
                <a:ea typeface="ＭＳ Ｐゴシック" pitchFamily="1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Gill Sans MT" pitchFamily="34" charset="0"/>
                <a:ea typeface="ＭＳ Ｐゴシック" pitchFamily="1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r>
              <a:rPr lang="de-AT" dirty="0" smtClean="0"/>
              <a:t>Subdivide until </a:t>
            </a:r>
            <a:r>
              <a:rPr lang="de-AT" dirty="0" smtClean="0">
                <a:solidFill>
                  <a:schemeClr val="accent1"/>
                </a:solidFill>
              </a:rPr>
              <a:t>smooth shadows </a:t>
            </a:r>
            <a:r>
              <a:rPr lang="de-AT" dirty="0" smtClean="0"/>
              <a:t>in screen-space</a:t>
            </a:r>
          </a:p>
          <a:p>
            <a:r>
              <a:rPr lang="de-AT" dirty="0" smtClean="0"/>
              <a:t>Intel i7-2820QM + </a:t>
            </a:r>
            <a:r>
              <a:rPr lang="de-AT" dirty="0"/>
              <a:t>Quadro 2000M</a:t>
            </a:r>
            <a:endParaRPr lang="de-AT" dirty="0" smtClean="0"/>
          </a:p>
          <a:p>
            <a:r>
              <a:rPr lang="de-AT" dirty="0" smtClean="0"/>
              <a:t>Stencil shadows in deferred shading pipeline</a:t>
            </a:r>
          </a:p>
          <a:p>
            <a:r>
              <a:rPr lang="de-AT" dirty="0" smtClean="0"/>
              <a:t>In brackets time </a:t>
            </a:r>
            <a:r>
              <a:rPr lang="de-AT" dirty="0" smtClean="0">
                <a:solidFill>
                  <a:schemeClr val="accent1"/>
                </a:solidFill>
              </a:rPr>
              <a:t>without</a:t>
            </a:r>
            <a:r>
              <a:rPr lang="de-AT" dirty="0" smtClean="0"/>
              <a:t> silhouette </a:t>
            </a:r>
            <a:r>
              <a:rPr lang="de-AT" dirty="0" smtClean="0"/>
              <a:t>reconstruction</a:t>
            </a:r>
            <a:endParaRPr lang="de-AT" dirty="0" smtClean="0"/>
          </a:p>
        </p:txBody>
      </p:sp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Render Times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1935226"/>
              </p:ext>
            </p:extLst>
          </p:nvPr>
        </p:nvGraphicFramePr>
        <p:xfrm>
          <a:off x="47342" y="3319556"/>
          <a:ext cx="9061449" cy="2470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0483"/>
                <a:gridCol w="3020483"/>
                <a:gridCol w="3020483"/>
              </a:tblGrid>
              <a:tr h="617693">
                <a:tc>
                  <a:txBody>
                    <a:bodyPr/>
                    <a:lstStyle/>
                    <a:p>
                      <a:r>
                        <a:rPr lang="de-AT" dirty="0" smtClean="0"/>
                        <a:t>Scene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Discrete (ms)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Smooth (ms)</a:t>
                      </a:r>
                      <a:endParaRPr lang="de-AT" dirty="0"/>
                    </a:p>
                  </a:txBody>
                  <a:tcPr/>
                </a:tc>
              </a:tr>
              <a:tr h="617693">
                <a:tc>
                  <a:txBody>
                    <a:bodyPr/>
                    <a:lstStyle/>
                    <a:p>
                      <a:r>
                        <a:rPr lang="de-AT" dirty="0" smtClean="0"/>
                        <a:t>Dragon (100K)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11.1 (8.3)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13.1 (8.8)</a:t>
                      </a:r>
                      <a:endParaRPr lang="de-AT" dirty="0"/>
                    </a:p>
                  </a:txBody>
                  <a:tcPr/>
                </a:tc>
              </a:tr>
              <a:tr h="617693">
                <a:tc>
                  <a:txBody>
                    <a:bodyPr/>
                    <a:lstStyle/>
                    <a:p>
                      <a:r>
                        <a:rPr lang="de-AT" dirty="0" smtClean="0"/>
                        <a:t>Paolo (30K)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5.0 (4.9)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5.4 (4.9)</a:t>
                      </a:r>
                      <a:endParaRPr lang="de-AT" dirty="0"/>
                    </a:p>
                  </a:txBody>
                  <a:tcPr/>
                </a:tc>
              </a:tr>
              <a:tr h="617693">
                <a:tc>
                  <a:txBody>
                    <a:bodyPr/>
                    <a:lstStyle/>
                    <a:p>
                      <a:r>
                        <a:rPr lang="de-AT" dirty="0" smtClean="0"/>
                        <a:t>Paolo</a:t>
                      </a:r>
                      <a:r>
                        <a:rPr lang="de-AT" baseline="0" dirty="0" smtClean="0"/>
                        <a:t> (6K)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4.8 (4.5)</a:t>
                      </a:r>
                      <a:endParaRPr lang="de-A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AT" dirty="0" smtClean="0"/>
                        <a:t>4.6 (4.4)</a:t>
                      </a:r>
                      <a:endParaRPr lang="de-AT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01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Video</a:t>
            </a:r>
          </a:p>
        </p:txBody>
      </p:sp>
      <p:pic>
        <p:nvPicPr>
          <p:cNvPr id="7" name="VideoOut3.avi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43711" y="1490447"/>
            <a:ext cx="7772400" cy="43719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919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6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644712" y="-108790"/>
            <a:ext cx="7751763" cy="1143000"/>
          </a:xfrm>
        </p:spPr>
        <p:txBody>
          <a:bodyPr/>
          <a:lstStyle/>
          <a:p>
            <a:r>
              <a:rPr lang="de-AT" sz="3600" dirty="0" smtClean="0"/>
              <a:t>Conclusions 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19062" y="908050"/>
            <a:ext cx="9061449" cy="5473700"/>
          </a:xfrm>
        </p:spPr>
        <p:txBody>
          <a:bodyPr/>
          <a:lstStyle/>
          <a:p>
            <a:r>
              <a:rPr lang="de-AT" dirty="0" smtClean="0"/>
              <a:t>Lightweight method for smooth shadow boundaries</a:t>
            </a:r>
          </a:p>
          <a:p>
            <a:r>
              <a:rPr lang="de-AT" dirty="0" smtClean="0"/>
              <a:t>Adaptive subdivision scheme</a:t>
            </a:r>
          </a:p>
          <a:p>
            <a:pPr lvl="1"/>
            <a:r>
              <a:rPr lang="de-AT" sz="2800" dirty="0" smtClean="0"/>
              <a:t>Decouples shadow smoothness from object tessellation</a:t>
            </a:r>
          </a:p>
          <a:p>
            <a:r>
              <a:rPr lang="de-AT" dirty="0" smtClean="0"/>
              <a:t>Requires shadow volumes</a:t>
            </a:r>
          </a:p>
          <a:p>
            <a:r>
              <a:rPr lang="de-AT" dirty="0" smtClean="0"/>
              <a:t>Small overhead due to </a:t>
            </a:r>
            <a:r>
              <a:rPr lang="de-AT" dirty="0" smtClean="0"/>
              <a:t>subdivision</a:t>
            </a:r>
            <a:endParaRPr lang="de-AT" dirty="0" smtClean="0"/>
          </a:p>
        </p:txBody>
      </p:sp>
    </p:spTree>
    <p:extLst>
      <p:ext uri="{BB962C8B-B14F-4D97-AF65-F5344CB8AC3E}">
        <p14:creationId xmlns:p14="http://schemas.microsoft.com/office/powerpoint/2010/main" val="237862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9063" y="908050"/>
            <a:ext cx="8907462" cy="5473700"/>
          </a:xfrm>
          <a:ln/>
        </p:spPr>
        <p:txBody>
          <a:bodyPr/>
          <a:lstStyle/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 smtClean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 smtClean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 smtClean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 smtClean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/>
          </a:p>
          <a:p>
            <a:pPr marL="539750" lvl="1" indent="0">
              <a:buSzPct val="74000"/>
              <a:buNone/>
              <a:tabLst>
                <a:tab pos="695325" algn="l"/>
                <a:tab pos="990600" algn="l"/>
                <a:tab pos="1593850" algn="l"/>
                <a:tab pos="2043113" algn="l"/>
                <a:tab pos="2492375" algn="l"/>
                <a:tab pos="2941638" algn="l"/>
                <a:tab pos="3390900" algn="l"/>
                <a:tab pos="3840163" algn="l"/>
                <a:tab pos="4289425" algn="l"/>
                <a:tab pos="4738688" algn="l"/>
                <a:tab pos="5187950" algn="l"/>
                <a:tab pos="5637213" algn="l"/>
                <a:tab pos="6086475" algn="l"/>
                <a:tab pos="6535738" algn="l"/>
                <a:tab pos="6985000" algn="l"/>
                <a:tab pos="7434263" algn="l"/>
                <a:tab pos="7883525" algn="l"/>
                <a:tab pos="8332788" algn="l"/>
                <a:tab pos="8782050" algn="l"/>
                <a:tab pos="9231313" algn="l"/>
              </a:tabLst>
            </a:pPr>
            <a:endParaRPr lang="en-US" sz="2800" dirty="0" smtClean="0"/>
          </a:p>
        </p:txBody>
      </p:sp>
      <p:pic>
        <p:nvPicPr>
          <p:cNvPr id="8" name="Picture 3" descr="C:\work\svn\svnmatt\trunk\smoothstencil\images\dragon-smooth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55" y="1012961"/>
            <a:ext cx="8146509" cy="4582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88893" y="5711913"/>
            <a:ext cx="77544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eaLnBrk="0" hangingPunct="0">
              <a:spcBef>
                <a:spcPct val="20000"/>
              </a:spcBef>
              <a:buClr>
                <a:srgbClr val="FFFFFF"/>
              </a:buClr>
            </a:pPr>
            <a:r>
              <a:rPr lang="en-US" kern="0" dirty="0">
                <a:solidFill>
                  <a:srgbClr val="FFFFFF"/>
                </a:solidFill>
                <a:latin typeface="Gill Sans MT" pitchFamily="34" charset="0"/>
              </a:rPr>
              <a:t>This work was supported by the EU FP7 People </a:t>
            </a:r>
            <a:r>
              <a:rPr lang="en-US" kern="0" dirty="0" err="1">
                <a:solidFill>
                  <a:srgbClr val="FFFFFF"/>
                </a:solidFill>
                <a:latin typeface="Gill Sans MT" pitchFamily="34" charset="0"/>
              </a:rPr>
              <a:t>Programme</a:t>
            </a:r>
            <a:r>
              <a:rPr lang="en-US" kern="0" dirty="0">
                <a:solidFill>
                  <a:srgbClr val="FFFFFF"/>
                </a:solidFill>
                <a:latin typeface="Gill Sans MT" pitchFamily="34" charset="0"/>
              </a:rPr>
              <a:t> (Marie Curie Actions) under REA Grant Agreement </a:t>
            </a:r>
            <a:r>
              <a:rPr lang="en-US" kern="0" dirty="0" smtClean="0">
                <a:solidFill>
                  <a:srgbClr val="FFFFFF"/>
                </a:solidFill>
                <a:latin typeface="Gill Sans MT" pitchFamily="34" charset="0"/>
              </a:rPr>
              <a:t>n°290227</a:t>
            </a:r>
          </a:p>
        </p:txBody>
      </p:sp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2922485" y="3366921"/>
            <a:ext cx="3460376" cy="1640541"/>
          </a:xfrm>
          <a:ln/>
        </p:spPr>
        <p:txBody>
          <a:bodyPr/>
          <a:lstStyle/>
          <a:p>
            <a:pPr lvl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3600" dirty="0" smtClean="0">
                <a:solidFill>
                  <a:schemeClr val="accent1"/>
                </a:solidFill>
              </a:rPr>
              <a:t>Thank you</a:t>
            </a:r>
            <a:br>
              <a:rPr lang="en-US" sz="3600" dirty="0" smtClean="0">
                <a:solidFill>
                  <a:schemeClr val="accent1"/>
                </a:solidFill>
              </a:rPr>
            </a:br>
            <a:r>
              <a:rPr lang="en-US" sz="3600" dirty="0" smtClean="0">
                <a:solidFill>
                  <a:schemeClr val="accent1"/>
                </a:solidFill>
              </a:rPr>
              <a:t>for </a:t>
            </a:r>
            <a:br>
              <a:rPr lang="en-US" sz="3600" dirty="0" smtClean="0">
                <a:solidFill>
                  <a:schemeClr val="accent1"/>
                </a:solidFill>
              </a:rPr>
            </a:br>
            <a:r>
              <a:rPr lang="en-US" sz="3600" dirty="0" smtClean="0">
                <a:solidFill>
                  <a:schemeClr val="accent1"/>
                </a:solidFill>
              </a:rPr>
              <a:t>your attention!</a:t>
            </a:r>
            <a:endParaRPr lang="en-US" sz="3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5118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Slideset">
  <a:themeElements>
    <a:clrScheme name="NewSlidese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ewSlideset">
      <a:majorFont>
        <a:latin typeface="Gill Sans"/>
        <a:ea typeface=""/>
        <a:cs typeface=""/>
      </a:majorFont>
      <a:minorFont>
        <a:latin typeface="Gill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ETH Light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ETH Light" pitchFamily="2" charset="0"/>
          </a:defRPr>
        </a:defPPr>
      </a:lstStyle>
    </a:lnDef>
  </a:objectDefaults>
  <a:extraClrSchemeLst>
    <a:extraClrScheme>
      <a:clrScheme name="NewSlidese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Slidese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Slidese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Slidese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Slidese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Slidese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Slidese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NewSlideset</Template>
  <TotalTime>0</TotalTime>
  <Words>808</Words>
  <Application>Microsoft Office PowerPoint</Application>
  <PresentationFormat>On-screen Show (4:3)</PresentationFormat>
  <Paragraphs>212</Paragraphs>
  <Slides>27</Slides>
  <Notes>12</Notes>
  <HiddenSlides>4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NewSlideset</vt:lpstr>
      <vt:lpstr>Tessellation-Independent Smooth Shadow Boundaries</vt:lpstr>
      <vt:lpstr>Motivation: Coarse Tessellation</vt:lpstr>
      <vt:lpstr>Smooth Shadow Boundaries</vt:lpstr>
      <vt:lpstr>Related Work: Object Contours</vt:lpstr>
      <vt:lpstr>Smooth Boundaries: Possible Strategy</vt:lpstr>
      <vt:lpstr>Smooth Shadow Boundaries: Our Strategy</vt:lpstr>
      <vt:lpstr>Shadow Volumes [Crow77]</vt:lpstr>
      <vt:lpstr>Shadow Volumes: Properties</vt:lpstr>
      <vt:lpstr>Algorithm Overview </vt:lpstr>
      <vt:lpstr>1) Smooth Silhouette Construction</vt:lpstr>
      <vt:lpstr>a) Accurate Silhouette Path [Hertzmann00]</vt:lpstr>
      <vt:lpstr>b) Silhouette Vertex Displacement</vt:lpstr>
      <vt:lpstr>b) Silhouette Vertex Displacement</vt:lpstr>
      <vt:lpstr>b) Silhouette Vertex Displacement</vt:lpstr>
      <vt:lpstr>c) Adaptive Silhouette Subdivision</vt:lpstr>
      <vt:lpstr>c) Adaptive Silhouette Subdivision</vt:lpstr>
      <vt:lpstr>2) Modified Shadow Volume Construction</vt:lpstr>
      <vt:lpstr>2) Modified Shadow Volume Construction</vt:lpstr>
      <vt:lpstr>3) Shadow rendering</vt:lpstr>
      <vt:lpstr>Results: Paolo (6K triangles)</vt:lpstr>
      <vt:lpstr>Results: Self Shadows on Paolo (6K Tris)</vt:lpstr>
      <vt:lpstr>Results: Paolo (6K Tris) Closeup </vt:lpstr>
      <vt:lpstr>Results: Dragon (100K Tris) </vt:lpstr>
      <vt:lpstr>Render Times</vt:lpstr>
      <vt:lpstr>Video</vt:lpstr>
      <vt:lpstr>Conclusions </vt:lpstr>
      <vt:lpstr>Thank you for  your attention!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Particle Systems</dc:title>
  <dc:creator>Barbara Solenthaler</dc:creator>
  <cp:lastModifiedBy>matt</cp:lastModifiedBy>
  <cp:revision>2463</cp:revision>
  <cp:lastPrinted>2008-05-16T14:38:16Z</cp:lastPrinted>
  <dcterms:created xsi:type="dcterms:W3CDTF">2006-08-23T16:09:55Z</dcterms:created>
  <dcterms:modified xsi:type="dcterms:W3CDTF">2012-06-28T12:41:23Z</dcterms:modified>
</cp:coreProperties>
</file>