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</p:sldMasterIdLst>
  <p:notesMasterIdLst>
    <p:notesMasterId r:id="rId4"/>
  </p:notesMasterIdLst>
  <p:handoutMasterIdLst>
    <p:handoutMasterId r:id="rId5"/>
  </p:handoutMasterIdLst>
  <p:sldIdLst>
    <p:sldId id="264" r:id="rId2"/>
    <p:sldId id="265" r:id="rId3"/>
  </p:sldIdLst>
  <p:sldSz cx="35999738" cy="44999275"/>
  <p:notesSz cx="7104063" cy="10234613"/>
  <p:defaultTextStyle>
    <a:defPPr>
      <a:defRPr lang="en-GB"/>
    </a:defPPr>
    <a:lvl1pPr algn="l" defTabSz="2313572" rtl="0" fontAlgn="base">
      <a:spcBef>
        <a:spcPct val="0"/>
      </a:spcBef>
      <a:spcAft>
        <a:spcPct val="0"/>
      </a:spcAft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1pPr>
    <a:lvl2pPr marL="2313572" algn="l" defTabSz="2313572" rtl="0" fontAlgn="base">
      <a:spcBef>
        <a:spcPct val="0"/>
      </a:spcBef>
      <a:spcAft>
        <a:spcPct val="0"/>
      </a:spcAft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2pPr>
    <a:lvl3pPr marL="4627148" algn="l" defTabSz="2313572" rtl="0" fontAlgn="base">
      <a:spcBef>
        <a:spcPct val="0"/>
      </a:spcBef>
      <a:spcAft>
        <a:spcPct val="0"/>
      </a:spcAft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3pPr>
    <a:lvl4pPr marL="6940720" algn="l" defTabSz="2313572" rtl="0" fontAlgn="base">
      <a:spcBef>
        <a:spcPct val="0"/>
      </a:spcBef>
      <a:spcAft>
        <a:spcPct val="0"/>
      </a:spcAft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4pPr>
    <a:lvl5pPr marL="9254292" algn="l" defTabSz="2313572" rtl="0" fontAlgn="base">
      <a:spcBef>
        <a:spcPct val="0"/>
      </a:spcBef>
      <a:spcAft>
        <a:spcPct val="0"/>
      </a:spcAft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5pPr>
    <a:lvl6pPr marL="11567868" algn="l" defTabSz="4627148" rtl="0" eaLnBrk="1" latinLnBrk="0" hangingPunct="1"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6pPr>
    <a:lvl7pPr marL="13881440" algn="l" defTabSz="4627148" rtl="0" eaLnBrk="1" latinLnBrk="0" hangingPunct="1"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7pPr>
    <a:lvl8pPr marL="16195017" algn="l" defTabSz="4627148" rtl="0" eaLnBrk="1" latinLnBrk="0" hangingPunct="1"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8pPr>
    <a:lvl9pPr marL="18508588" algn="l" defTabSz="4627148" rtl="0" eaLnBrk="1" latinLnBrk="0" hangingPunct="1">
      <a:defRPr sz="8099" kern="1200">
        <a:solidFill>
          <a:srgbClr val="000000"/>
        </a:solidFill>
        <a:latin typeface="Arial" pitchFamily="34" charset="0"/>
        <a:ea typeface="ＭＳ Ｐゴシック" pitchFamily="34" charset="-128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0280" userDrawn="1">
          <p15:clr>
            <a:srgbClr val="A4A3A4"/>
          </p15:clr>
        </p15:guide>
        <p15:guide id="2" orient="horz" pos="7303" userDrawn="1">
          <p15:clr>
            <a:srgbClr val="A4A3A4"/>
          </p15:clr>
        </p15:guide>
        <p15:guide id="3" orient="horz" pos="664" userDrawn="1">
          <p15:clr>
            <a:srgbClr val="A4A3A4"/>
          </p15:clr>
        </p15:guide>
        <p15:guide id="4" orient="horz" pos="25142" userDrawn="1">
          <p15:clr>
            <a:srgbClr val="A4A3A4"/>
          </p15:clr>
        </p15:guide>
        <p15:guide id="5" orient="horz" pos="25693" userDrawn="1">
          <p15:clr>
            <a:srgbClr val="A4A3A4"/>
          </p15:clr>
        </p15:guide>
        <p15:guide id="6" orient="horz" pos="5536" userDrawn="1">
          <p15:clr>
            <a:srgbClr val="A4A3A4"/>
          </p15:clr>
        </p15:guide>
        <p15:guide id="7" orient="horz" pos="12013" userDrawn="1">
          <p15:clr>
            <a:srgbClr val="A4A3A4"/>
          </p15:clr>
        </p15:guide>
        <p15:guide id="8" pos="971" userDrawn="1">
          <p15:clr>
            <a:srgbClr val="A4A3A4"/>
          </p15:clr>
        </p15:guide>
        <p15:guide id="9" pos="21732" userDrawn="1">
          <p15:clr>
            <a:srgbClr val="A4A3A4"/>
          </p15:clr>
        </p15:guide>
        <p15:guide id="10" pos="17596" userDrawn="1">
          <p15:clr>
            <a:srgbClr val="A4A3A4"/>
          </p15:clr>
        </p15:guide>
        <p15:guide id="11" pos="13475" userDrawn="1">
          <p15:clr>
            <a:srgbClr val="A4A3A4"/>
          </p15:clr>
        </p15:guide>
        <p15:guide id="12" pos="9302" userDrawn="1">
          <p15:clr>
            <a:srgbClr val="A4A3A4"/>
          </p15:clr>
        </p15:guide>
        <p15:guide id="13" pos="8987" userDrawn="1">
          <p15:clr>
            <a:srgbClr val="A4A3A4"/>
          </p15:clr>
        </p15:guide>
        <p15:guide id="14" pos="49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85" userDrawn="1">
          <p15:clr>
            <a:srgbClr val="A4A3A4"/>
          </p15:clr>
        </p15:guide>
        <p15:guide id="2" pos="225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00"/>
    <a:srgbClr val="005395"/>
    <a:srgbClr val="2A6AB3"/>
    <a:srgbClr val="FF00FF"/>
    <a:srgbClr val="FFCC00"/>
    <a:srgbClr val="FF9933"/>
    <a:srgbClr val="FF9900"/>
    <a:srgbClr val="32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32" autoAdjust="0"/>
    <p:restoredTop sz="96733" autoAdjust="0"/>
  </p:normalViewPr>
  <p:slideViewPr>
    <p:cSldViewPr snapToGrid="0">
      <p:cViewPr>
        <p:scale>
          <a:sx n="66" d="100"/>
          <a:sy n="66" d="100"/>
        </p:scale>
        <p:origin x="-5460" y="-12672"/>
      </p:cViewPr>
      <p:guideLst>
        <p:guide orient="horz" pos="20280"/>
        <p:guide orient="horz" pos="7303"/>
        <p:guide orient="horz" pos="664"/>
        <p:guide orient="horz" pos="25142"/>
        <p:guide orient="horz" pos="25693"/>
        <p:guide orient="horz" pos="5536"/>
        <p:guide orient="horz" pos="12013"/>
        <p:guide pos="971"/>
        <p:guide pos="21732"/>
        <p:guide pos="17596"/>
        <p:guide pos="13475"/>
        <p:guide pos="9302"/>
        <p:guide pos="8987"/>
        <p:guide pos="4992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-1458" y="-102"/>
      </p:cViewPr>
      <p:guideLst>
        <p:guide orient="horz" pos="2985"/>
        <p:guide pos="22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925" cy="51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59" tIns="47679" rIns="95359" bIns="47679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55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3481" y="0"/>
            <a:ext cx="3078925" cy="51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59" tIns="47679" rIns="95359" bIns="47679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55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330"/>
            <a:ext cx="3078925" cy="511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59" tIns="47679" rIns="95359" bIns="47679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55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3481" y="9721330"/>
            <a:ext cx="3078925" cy="511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59" tIns="47679" rIns="95359" bIns="47679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55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8EFC9EC0-BCE9-47E8-804F-72C1352FCDB5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700265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/>
          <p:cNvSpPr>
            <a:spLocks noChangeArrowheads="1"/>
          </p:cNvSpPr>
          <p:nvPr/>
        </p:nvSpPr>
        <p:spPr bwMode="auto">
          <a:xfrm>
            <a:off x="1" y="1"/>
            <a:ext cx="7105719" cy="10236247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359" tIns="47679" rIns="95359" bIns="47679" anchor="ctr"/>
          <a:lstStyle/>
          <a:p>
            <a:pPr>
              <a:lnSpc>
                <a:spcPts val="2485"/>
              </a:lnSpc>
              <a:spcBef>
                <a:spcPts val="621"/>
              </a:spcBef>
              <a:buClr>
                <a:srgbClr val="2A6AB3"/>
              </a:buClr>
              <a:buSzPct val="110000"/>
              <a:buFont typeface="Wingdings" pitchFamily="2" charset="2"/>
              <a:buNone/>
            </a:pPr>
            <a:endParaRPr lang="de-CH"/>
          </a:p>
        </p:txBody>
      </p:sp>
      <p:sp>
        <p:nvSpPr>
          <p:cNvPr id="13315" name="AutoShape 2"/>
          <p:cNvSpPr>
            <a:spLocks noChangeArrowheads="1"/>
          </p:cNvSpPr>
          <p:nvPr/>
        </p:nvSpPr>
        <p:spPr bwMode="auto">
          <a:xfrm>
            <a:off x="1" y="1"/>
            <a:ext cx="7105719" cy="10236247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5359" tIns="47679" rIns="95359" bIns="47679" anchor="ctr"/>
          <a:lstStyle/>
          <a:p>
            <a:pPr>
              <a:lnSpc>
                <a:spcPts val="2485"/>
              </a:lnSpc>
              <a:spcBef>
                <a:spcPts val="621"/>
              </a:spcBef>
              <a:buClr>
                <a:srgbClr val="2A6AB3"/>
              </a:buClr>
              <a:buSzPct val="110000"/>
              <a:buFont typeface="Wingdings" pitchFamily="2" charset="2"/>
              <a:buNone/>
            </a:pPr>
            <a:endParaRPr lang="de-CH"/>
          </a:p>
        </p:txBody>
      </p:sp>
      <p:sp>
        <p:nvSpPr>
          <p:cNvPr id="13316" name="AutoShape 3"/>
          <p:cNvSpPr>
            <a:spLocks noChangeArrowheads="1"/>
          </p:cNvSpPr>
          <p:nvPr/>
        </p:nvSpPr>
        <p:spPr bwMode="auto">
          <a:xfrm>
            <a:off x="1" y="0"/>
            <a:ext cx="7105719" cy="102346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5359" tIns="47679" rIns="95359" bIns="47679" anchor="ctr"/>
          <a:lstStyle/>
          <a:p>
            <a:pPr>
              <a:lnSpc>
                <a:spcPts val="2485"/>
              </a:lnSpc>
              <a:spcBef>
                <a:spcPts val="621"/>
              </a:spcBef>
              <a:buClr>
                <a:srgbClr val="2A6AB3"/>
              </a:buClr>
              <a:buSzPct val="110000"/>
              <a:buFont typeface="Wingdings" pitchFamily="2" charset="2"/>
              <a:buNone/>
            </a:pPr>
            <a:endParaRPr lang="de-CH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1"/>
            <a:ext cx="3075610" cy="5083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3859" tIns="48808" rIns="93859" bIns="48808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Wingdings" pitchFamily="16" charset="2"/>
              <a:buNone/>
              <a:tabLst>
                <a:tab pos="754942" algn="l"/>
                <a:tab pos="1509885" algn="l"/>
                <a:tab pos="2264826" algn="l"/>
                <a:tab pos="3019769" algn="l"/>
              </a:tabLst>
              <a:defRPr sz="1200">
                <a:latin typeface="Nimbus Roman No9 L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025138" y="1"/>
            <a:ext cx="3075610" cy="5083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3859" tIns="48808" rIns="93859" bIns="48808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Wingdings" pitchFamily="16" charset="2"/>
              <a:buNone/>
              <a:tabLst>
                <a:tab pos="754942" algn="l"/>
                <a:tab pos="1509885" algn="l"/>
                <a:tab pos="2264826" algn="l"/>
                <a:tab pos="3019769" algn="l"/>
              </a:tabLst>
              <a:defRPr sz="1200">
                <a:latin typeface="Nimbus Roman No9 L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9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017713" y="766763"/>
            <a:ext cx="3065462" cy="38354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9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949529" y="4861482"/>
            <a:ext cx="5203349" cy="460320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3859" tIns="48808" rIns="93859" bIns="48808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CH" noProof="0" smtClean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0" y="9722964"/>
            <a:ext cx="3075610" cy="5083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3859" tIns="48808" rIns="93859" bIns="48808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Wingdings" pitchFamily="16" charset="2"/>
              <a:buNone/>
              <a:tabLst>
                <a:tab pos="754942" algn="l"/>
                <a:tab pos="1509885" algn="l"/>
                <a:tab pos="2264826" algn="l"/>
                <a:tab pos="3019769" algn="l"/>
              </a:tabLst>
              <a:defRPr sz="1200">
                <a:latin typeface="Nimbus Roman No9 L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025138" y="9722964"/>
            <a:ext cx="3075610" cy="5083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3859" tIns="48808" rIns="93859" bIns="48808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SzPct val="100000"/>
              <a:buFont typeface="Wingdings" pitchFamily="16" charset="2"/>
              <a:buNone/>
              <a:tabLst>
                <a:tab pos="754942" algn="l"/>
                <a:tab pos="1509885" algn="l"/>
                <a:tab pos="2264826" algn="l"/>
                <a:tab pos="3019769" algn="l"/>
              </a:tabLst>
              <a:defRPr sz="1200">
                <a:latin typeface="Nimbus Roman No9 L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19B7FCA5-5107-4435-AFEE-C47D004B2C3E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5913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2313572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6074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3759556" indent="-1445984" algn="l" defTabSz="2313572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6074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5783932" indent="-1156788" algn="l" defTabSz="2313572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6074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8097508" indent="-1156788" algn="l" defTabSz="2313572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6074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10411080" indent="-1156788" algn="l" defTabSz="2313572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6074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11567868" algn="l" defTabSz="4627148" rtl="0" eaLnBrk="1" latinLnBrk="0" hangingPunct="1">
      <a:defRPr sz="6074" kern="1200">
        <a:solidFill>
          <a:schemeClr val="tx1"/>
        </a:solidFill>
        <a:latin typeface="+mn-lt"/>
        <a:ea typeface="+mn-ea"/>
        <a:cs typeface="+mn-cs"/>
      </a:defRPr>
    </a:lvl6pPr>
    <a:lvl7pPr marL="13881440" algn="l" defTabSz="4627148" rtl="0" eaLnBrk="1" latinLnBrk="0" hangingPunct="1">
      <a:defRPr sz="6074" kern="1200">
        <a:solidFill>
          <a:schemeClr val="tx1"/>
        </a:solidFill>
        <a:latin typeface="+mn-lt"/>
        <a:ea typeface="+mn-ea"/>
        <a:cs typeface="+mn-cs"/>
      </a:defRPr>
    </a:lvl7pPr>
    <a:lvl8pPr marL="16195017" algn="l" defTabSz="4627148" rtl="0" eaLnBrk="1" latinLnBrk="0" hangingPunct="1">
      <a:defRPr sz="6074" kern="1200">
        <a:solidFill>
          <a:schemeClr val="tx1"/>
        </a:solidFill>
        <a:latin typeface="+mn-lt"/>
        <a:ea typeface="+mn-ea"/>
        <a:cs typeface="+mn-cs"/>
      </a:defRPr>
    </a:lvl8pPr>
    <a:lvl9pPr marL="18508588" algn="l" defTabSz="4627148" rtl="0" eaLnBrk="1" latinLnBrk="0" hangingPunct="1">
      <a:defRPr sz="607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20" descr="footer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55560"/>
            <a:ext cx="35999738" cy="1937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16"/>
          <p:cNvSpPr>
            <a:spLocks noChangeShapeType="1"/>
          </p:cNvSpPr>
          <p:nvPr userDrawn="1"/>
        </p:nvSpPr>
        <p:spPr bwMode="auto">
          <a:xfrm>
            <a:off x="34499749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6" name="Line 17"/>
          <p:cNvSpPr>
            <a:spLocks noChangeShapeType="1"/>
          </p:cNvSpPr>
          <p:nvPr userDrawn="1"/>
        </p:nvSpPr>
        <p:spPr bwMode="auto">
          <a:xfrm>
            <a:off x="27924799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7" name="Line 18"/>
          <p:cNvSpPr>
            <a:spLocks noChangeShapeType="1"/>
          </p:cNvSpPr>
          <p:nvPr userDrawn="1"/>
        </p:nvSpPr>
        <p:spPr bwMode="auto">
          <a:xfrm>
            <a:off x="21349845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8" name="Line 19"/>
          <p:cNvSpPr>
            <a:spLocks noChangeShapeType="1"/>
          </p:cNvSpPr>
          <p:nvPr userDrawn="1"/>
        </p:nvSpPr>
        <p:spPr bwMode="auto">
          <a:xfrm>
            <a:off x="14781147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pic>
        <p:nvPicPr>
          <p:cNvPr id="9" name="Grafik 22" descr="pic_titel_1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4" y="21603820"/>
            <a:ext cx="35999743" cy="21562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eth_ologo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750" y="999986"/>
            <a:ext cx="6493701" cy="2760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99989" y="7281150"/>
            <a:ext cx="32999760" cy="7145717"/>
          </a:xfrm>
        </p:spPr>
        <p:txBody>
          <a:bodyPr tIns="45720" bIns="45720">
            <a:normAutofit/>
          </a:bodyPr>
          <a:lstStyle>
            <a:lvl1pPr>
              <a:defRPr sz="18371"/>
            </a:lvl1pPr>
          </a:lstStyle>
          <a:p>
            <a:r>
              <a:rPr lang="de-CH" dirty="0"/>
              <a:t>Mastertitelformat bearbeiten</a:t>
            </a:r>
          </a:p>
        </p:txBody>
      </p:sp>
      <p:sp>
        <p:nvSpPr>
          <p:cNvPr id="1351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99989" y="15124764"/>
            <a:ext cx="32999760" cy="5093673"/>
          </a:xfrm>
        </p:spPr>
        <p:txBody>
          <a:bodyPr tIns="45720" bIns="45720">
            <a:normAutofit/>
          </a:bodyPr>
          <a:lstStyle>
            <a:lvl1pPr marL="0" indent="0">
              <a:buFont typeface="Wingdings" pitchFamily="16" charset="2"/>
              <a:buNone/>
              <a:defRPr sz="9188"/>
            </a:lvl1pPr>
          </a:lstStyle>
          <a:p>
            <a:r>
              <a:rPr lang="de-CH" dirty="0"/>
              <a:t>Master-Untertitelformat bearbeiten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906" y="999996"/>
            <a:ext cx="4341617" cy="594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2727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20" descr="footer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55560"/>
            <a:ext cx="35999738" cy="1937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16"/>
          <p:cNvSpPr>
            <a:spLocks noChangeShapeType="1"/>
          </p:cNvSpPr>
          <p:nvPr userDrawn="1"/>
        </p:nvSpPr>
        <p:spPr bwMode="auto">
          <a:xfrm>
            <a:off x="34499749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6" name="Line 17"/>
          <p:cNvSpPr>
            <a:spLocks noChangeShapeType="1"/>
          </p:cNvSpPr>
          <p:nvPr userDrawn="1"/>
        </p:nvSpPr>
        <p:spPr bwMode="auto">
          <a:xfrm>
            <a:off x="27924799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7" name="Line 18"/>
          <p:cNvSpPr>
            <a:spLocks noChangeShapeType="1"/>
          </p:cNvSpPr>
          <p:nvPr userDrawn="1"/>
        </p:nvSpPr>
        <p:spPr bwMode="auto">
          <a:xfrm>
            <a:off x="21349845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8" name="Line 19"/>
          <p:cNvSpPr>
            <a:spLocks noChangeShapeType="1"/>
          </p:cNvSpPr>
          <p:nvPr userDrawn="1"/>
        </p:nvSpPr>
        <p:spPr bwMode="auto">
          <a:xfrm>
            <a:off x="14781147" y="5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pic>
        <p:nvPicPr>
          <p:cNvPr id="9" name="Picture 12" descr="eth_o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750" y="999986"/>
            <a:ext cx="6493701" cy="2760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27" descr="pic_titel_2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4" y="21603820"/>
            <a:ext cx="35999743" cy="21562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99989" y="7281150"/>
            <a:ext cx="32999760" cy="7145717"/>
          </a:xfrm>
        </p:spPr>
        <p:txBody>
          <a:bodyPr tIns="45720" bIns="45720"/>
          <a:lstStyle>
            <a:lvl1pPr>
              <a:defRPr sz="20999"/>
            </a:lvl1pPr>
          </a:lstStyle>
          <a:p>
            <a:r>
              <a:rPr lang="de-CH" dirty="0"/>
              <a:t>Mastertitelformat bearbeiten</a:t>
            </a:r>
          </a:p>
        </p:txBody>
      </p:sp>
      <p:sp>
        <p:nvSpPr>
          <p:cNvPr id="1351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99989" y="15124764"/>
            <a:ext cx="32999760" cy="5093673"/>
          </a:xfrm>
        </p:spPr>
        <p:txBody>
          <a:bodyPr tIns="45720" bIns="45720">
            <a:normAutofit/>
          </a:bodyPr>
          <a:lstStyle>
            <a:lvl1pPr marL="0" indent="0">
              <a:buFont typeface="Wingdings" pitchFamily="16" charset="2"/>
              <a:buNone/>
              <a:defRPr/>
            </a:lvl1pPr>
          </a:lstStyle>
          <a:p>
            <a:r>
              <a:rPr lang="de-CH" dirty="0"/>
              <a:t>Master-Untertitelformat bearbeiten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906" y="999996"/>
            <a:ext cx="4341617" cy="594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6832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15748"/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560"/>
              </a:spcBef>
              <a:spcAft>
                <a:spcPts val="0"/>
              </a:spcAft>
              <a:buClr>
                <a:schemeClr val="accent3">
                  <a:lumMod val="50000"/>
                </a:schemeClr>
              </a:buClr>
              <a:defRPr sz="13125"/>
            </a:lvl1pPr>
            <a:lvl2pPr>
              <a:lnSpc>
                <a:spcPct val="100000"/>
              </a:lnSpc>
              <a:spcBef>
                <a:spcPts val="2623"/>
              </a:spcBef>
              <a:buClr>
                <a:schemeClr val="accent3">
                  <a:lumMod val="75000"/>
                </a:schemeClr>
              </a:buClr>
              <a:defRPr sz="11811"/>
            </a:lvl2pPr>
            <a:lvl3pPr>
              <a:lnSpc>
                <a:spcPct val="100000"/>
              </a:lnSpc>
              <a:buClr>
                <a:schemeClr val="accent3">
                  <a:lumMod val="60000"/>
                  <a:lumOff val="40000"/>
                </a:schemeClr>
              </a:buClr>
              <a:defRPr/>
            </a:lvl3pPr>
            <a:lvl4pPr>
              <a:lnSpc>
                <a:spcPct val="100000"/>
              </a:lnSpc>
              <a:buClr>
                <a:schemeClr val="accent3">
                  <a:lumMod val="40000"/>
                  <a:lumOff val="60000"/>
                </a:schemeClr>
              </a:buClr>
              <a:defRPr/>
            </a:lvl4pPr>
            <a:lvl5pPr>
              <a:buClr>
                <a:schemeClr val="accent4">
                  <a:lumMod val="90000"/>
                </a:schemeClr>
              </a:buClr>
              <a:defRPr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502943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14" descr="h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1166"/>
            <a:ext cx="35999738" cy="37218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99989" y="10031106"/>
            <a:ext cx="32999760" cy="6906134"/>
          </a:xfrm>
        </p:spPr>
        <p:txBody>
          <a:bodyPr>
            <a:normAutofit/>
          </a:bodyPr>
          <a:lstStyle>
            <a:lvl1pPr algn="l">
              <a:defRPr sz="18371" b="1" cap="all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499989" y="17197636"/>
            <a:ext cx="32999760" cy="12926878"/>
          </a:xfrm>
        </p:spPr>
        <p:txBody>
          <a:bodyPr>
            <a:noAutofit/>
          </a:bodyPr>
          <a:lstStyle>
            <a:lvl1pPr marL="0" indent="0">
              <a:buNone/>
              <a:defRPr sz="13125">
                <a:solidFill>
                  <a:schemeClr val="accent4"/>
                </a:solidFill>
              </a:defRPr>
            </a:lvl1pPr>
            <a:lvl2pPr marL="2999855" indent="0">
              <a:buNone/>
              <a:defRPr sz="11811"/>
            </a:lvl2pPr>
            <a:lvl3pPr marL="5999706" indent="0">
              <a:buNone/>
              <a:defRPr sz="10497"/>
            </a:lvl3pPr>
            <a:lvl4pPr marL="8999556" indent="0">
              <a:buNone/>
              <a:defRPr sz="9188"/>
            </a:lvl4pPr>
            <a:lvl5pPr marL="11999406" indent="0">
              <a:buNone/>
              <a:defRPr sz="9188"/>
            </a:lvl5pPr>
            <a:lvl6pPr marL="14999262" indent="0">
              <a:buNone/>
              <a:defRPr sz="9188"/>
            </a:lvl6pPr>
            <a:lvl7pPr marL="17999112" indent="0">
              <a:buNone/>
              <a:defRPr sz="9188"/>
            </a:lvl7pPr>
            <a:lvl8pPr marL="20998962" indent="0">
              <a:buNone/>
              <a:defRPr sz="9188"/>
            </a:lvl8pPr>
            <a:lvl9pPr marL="23998817" indent="0">
              <a:buNone/>
              <a:defRPr sz="9188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959931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15748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99989" y="11489401"/>
            <a:ext cx="16199882" cy="30697419"/>
          </a:xfrm>
        </p:spPr>
        <p:txBody>
          <a:bodyPr/>
          <a:lstStyle>
            <a:lvl1pPr>
              <a:defRPr sz="13125"/>
            </a:lvl1pPr>
            <a:lvl2pPr>
              <a:defRPr sz="10497"/>
            </a:lvl2pPr>
            <a:lvl3pPr>
              <a:defRPr sz="9188"/>
            </a:lvl3pPr>
            <a:lvl4pPr>
              <a:defRPr sz="11811"/>
            </a:lvl4pPr>
            <a:lvl5pPr>
              <a:defRPr sz="11811"/>
            </a:lvl5pPr>
            <a:lvl6pPr>
              <a:defRPr sz="11811"/>
            </a:lvl6pPr>
            <a:lvl7pPr>
              <a:defRPr sz="11811"/>
            </a:lvl7pPr>
            <a:lvl8pPr>
              <a:defRPr sz="11811"/>
            </a:lvl8pPr>
            <a:lvl9pPr>
              <a:defRPr sz="11811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8299867" y="11489401"/>
            <a:ext cx="16199882" cy="30697419"/>
          </a:xfrm>
        </p:spPr>
        <p:txBody>
          <a:bodyPr/>
          <a:lstStyle>
            <a:lvl1pPr>
              <a:defRPr sz="13125"/>
            </a:lvl1pPr>
            <a:lvl2pPr>
              <a:defRPr sz="10497"/>
            </a:lvl2pPr>
            <a:lvl3pPr>
              <a:defRPr sz="9188"/>
            </a:lvl3pPr>
            <a:lvl4pPr>
              <a:defRPr sz="11811"/>
            </a:lvl4pPr>
            <a:lvl5pPr>
              <a:defRPr sz="11811"/>
            </a:lvl5pPr>
            <a:lvl6pPr>
              <a:defRPr sz="11811"/>
            </a:lvl6pPr>
            <a:lvl7pPr>
              <a:defRPr sz="11811"/>
            </a:lvl7pPr>
            <a:lvl8pPr>
              <a:defRPr sz="11811"/>
            </a:lvl8pPr>
            <a:lvl9pPr>
              <a:defRPr sz="11811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830347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15748"/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  <p:sp>
        <p:nvSpPr>
          <p:cNvPr id="4" name="Datumsplatzhalt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1. August 2012</a:t>
            </a:r>
          </a:p>
        </p:txBody>
      </p:sp>
      <p:sp>
        <p:nvSpPr>
          <p:cNvPr id="5" name="Foliennummernplatzhalt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74736-5AD8-4025-9A8D-9F5B1A20AB6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6" name="Fußzeilenplatzhalt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Prof. Dr. Werner Muster</a:t>
            </a:r>
          </a:p>
        </p:txBody>
      </p:sp>
    </p:spTree>
    <p:extLst>
      <p:ext uri="{BB962C8B-B14F-4D97-AF65-F5344CB8AC3E}">
        <p14:creationId xmlns:p14="http://schemas.microsoft.com/office/powerpoint/2010/main" val="187883591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775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0" y="6281156"/>
            <a:ext cx="35999738" cy="36884814"/>
          </a:xfrm>
        </p:spPr>
        <p:txBody>
          <a:bodyPr/>
          <a:lstStyle>
            <a:lvl1pPr marL="0" indent="0">
              <a:buNone/>
              <a:defRPr sz="20999"/>
            </a:lvl1pPr>
            <a:lvl2pPr marL="2999855" indent="0">
              <a:buNone/>
              <a:defRPr sz="18371"/>
            </a:lvl2pPr>
            <a:lvl3pPr marL="5999706" indent="0">
              <a:buNone/>
              <a:defRPr sz="15748"/>
            </a:lvl3pPr>
            <a:lvl4pPr marL="8999556" indent="0">
              <a:buNone/>
              <a:defRPr sz="13125"/>
            </a:lvl4pPr>
            <a:lvl5pPr marL="11999406" indent="0">
              <a:buNone/>
              <a:defRPr sz="13125"/>
            </a:lvl5pPr>
            <a:lvl6pPr marL="14999262" indent="0">
              <a:buNone/>
              <a:defRPr sz="13125"/>
            </a:lvl6pPr>
            <a:lvl7pPr marL="17999112" indent="0">
              <a:buNone/>
              <a:defRPr sz="13125"/>
            </a:lvl7pPr>
            <a:lvl8pPr marL="20998962" indent="0">
              <a:buNone/>
              <a:defRPr sz="13125"/>
            </a:lvl8pPr>
            <a:lvl9pPr marL="23998817" indent="0">
              <a:buNone/>
              <a:defRPr sz="13125"/>
            </a:lvl9pPr>
          </a:lstStyle>
          <a:p>
            <a:pPr lvl="0"/>
            <a:endParaRPr lang="de-CH" noProof="0"/>
          </a:p>
        </p:txBody>
      </p:sp>
      <p:sp>
        <p:nvSpPr>
          <p:cNvPr id="5" name="Datumsplatzhalt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1. August 2012</a:t>
            </a:r>
          </a:p>
        </p:txBody>
      </p:sp>
      <p:sp>
        <p:nvSpPr>
          <p:cNvPr id="6" name="Foliennummernplatzhalt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7E846-CC17-46D5-B8EC-5319BD8CA10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Fußzeilenplatzhalt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Prof. Dr. Werner Muster</a:t>
            </a:r>
          </a:p>
        </p:txBody>
      </p:sp>
    </p:spTree>
    <p:extLst>
      <p:ext uri="{BB962C8B-B14F-4D97-AF65-F5344CB8AC3E}">
        <p14:creationId xmlns:p14="http://schemas.microsoft.com/office/powerpoint/2010/main" val="972629151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20" descr="footer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55560"/>
            <a:ext cx="35999738" cy="1937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Line 16"/>
          <p:cNvSpPr>
            <a:spLocks noChangeShapeType="1"/>
          </p:cNvSpPr>
          <p:nvPr/>
        </p:nvSpPr>
        <p:spPr bwMode="auto">
          <a:xfrm>
            <a:off x="34499749" y="-72917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1028" name="Line 17"/>
          <p:cNvSpPr>
            <a:spLocks noChangeShapeType="1"/>
          </p:cNvSpPr>
          <p:nvPr/>
        </p:nvSpPr>
        <p:spPr bwMode="auto">
          <a:xfrm>
            <a:off x="27924799" y="-72917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1029" name="Line 18"/>
          <p:cNvSpPr>
            <a:spLocks noChangeShapeType="1"/>
          </p:cNvSpPr>
          <p:nvPr/>
        </p:nvSpPr>
        <p:spPr bwMode="auto">
          <a:xfrm>
            <a:off x="21349845" y="-72917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1030" name="Line 19"/>
          <p:cNvSpPr>
            <a:spLocks noChangeShapeType="1"/>
          </p:cNvSpPr>
          <p:nvPr/>
        </p:nvSpPr>
        <p:spPr bwMode="auto">
          <a:xfrm>
            <a:off x="14781147" y="-72917"/>
            <a:ext cx="0" cy="989571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99989" y="6281156"/>
            <a:ext cx="32999760" cy="5031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36000" rIns="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99989" y="11489401"/>
            <a:ext cx="32999760" cy="30697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36000" rIns="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33" name="Line 16"/>
          <p:cNvSpPr>
            <a:spLocks noChangeShapeType="1"/>
          </p:cNvSpPr>
          <p:nvPr/>
        </p:nvSpPr>
        <p:spPr bwMode="auto">
          <a:xfrm>
            <a:off x="8606189" y="43947223"/>
            <a:ext cx="0" cy="1156226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1034" name="Line 16"/>
          <p:cNvSpPr>
            <a:spLocks noChangeShapeType="1"/>
          </p:cNvSpPr>
          <p:nvPr/>
        </p:nvSpPr>
        <p:spPr bwMode="auto">
          <a:xfrm>
            <a:off x="27918547" y="43947223"/>
            <a:ext cx="0" cy="1156226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CH" sz="10497"/>
          </a:p>
        </p:txBody>
      </p:sp>
      <p:sp>
        <p:nvSpPr>
          <p:cNvPr id="32" name="Datumsplatzhalter 18"/>
          <p:cNvSpPr>
            <a:spLocks noGrp="1"/>
          </p:cNvSpPr>
          <p:nvPr>
            <p:ph type="dt" sz="half" idx="2"/>
          </p:nvPr>
        </p:nvSpPr>
        <p:spPr bwMode="auto">
          <a:xfrm>
            <a:off x="1149992" y="43540967"/>
            <a:ext cx="7174950" cy="299995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5251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1. August 2012</a:t>
            </a:r>
          </a:p>
        </p:txBody>
      </p:sp>
      <p:sp>
        <p:nvSpPr>
          <p:cNvPr id="33" name="Foliennummernplatzhalter 19"/>
          <p:cNvSpPr>
            <a:spLocks noGrp="1"/>
          </p:cNvSpPr>
          <p:nvPr>
            <p:ph type="sldNum" sz="quarter" idx="4"/>
          </p:nvPr>
        </p:nvSpPr>
        <p:spPr bwMode="auto">
          <a:xfrm>
            <a:off x="28362300" y="43540967"/>
            <a:ext cx="6449953" cy="299995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5251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5126EA6E-0AFB-4A91-B79C-0FF2ACB597C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34" name="Fußzeilenplatzhalter 20"/>
          <p:cNvSpPr>
            <a:spLocks noGrp="1"/>
          </p:cNvSpPr>
          <p:nvPr>
            <p:ph type="ftr" sz="quarter" idx="3"/>
          </p:nvPr>
        </p:nvSpPr>
        <p:spPr bwMode="auto">
          <a:xfrm>
            <a:off x="8818694" y="43540979"/>
            <a:ext cx="18793611" cy="2947871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5251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Prof. Dr. Werner Muster</a:t>
            </a:r>
          </a:p>
        </p:txBody>
      </p:sp>
      <p:pic>
        <p:nvPicPr>
          <p:cNvPr id="1038" name="Picture 12" descr="eth_olog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750" y="999986"/>
            <a:ext cx="6493701" cy="2760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906" y="999996"/>
            <a:ext cx="4341617" cy="594664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47" r:id="rId1"/>
    <p:sldLayoutId id="2147484248" r:id="rId2"/>
    <p:sldLayoutId id="2147484249" r:id="rId3"/>
    <p:sldLayoutId id="2147484250" r:id="rId4"/>
    <p:sldLayoutId id="2147484251" r:id="rId5"/>
    <p:sldLayoutId id="2147484252" r:id="rId6"/>
    <p:sldLayoutId id="2147484253" r:id="rId7"/>
    <p:sldLayoutId id="2147484254" r:id="rId8"/>
  </p:sldLayoutIdLst>
  <p:transition spd="slow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5pPr>
      <a:lvl6pPr marL="2999855" algn="l" rtl="0" fontAlgn="base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6pPr>
      <a:lvl7pPr marL="5999706" algn="l" rtl="0" fontAlgn="base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7pPr>
      <a:lvl8pPr marL="8999556" algn="l" rtl="0" fontAlgn="base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8pPr>
      <a:lvl9pPr marL="11999406" algn="l" rtl="0" fontAlgn="base">
        <a:spcBef>
          <a:spcPct val="0"/>
        </a:spcBef>
        <a:spcAft>
          <a:spcPct val="0"/>
        </a:spcAft>
        <a:defRPr sz="15748" b="1">
          <a:solidFill>
            <a:schemeClr val="accent1"/>
          </a:solidFill>
          <a:latin typeface="Arial" charset="0"/>
          <a:ea typeface="ＭＳ Ｐゴシック" pitchFamily="16" charset="-128"/>
        </a:defRPr>
      </a:lvl9pPr>
    </p:titleStyle>
    <p:bodyStyle>
      <a:lvl1pPr marL="2374883" indent="-2374883" algn="l" rtl="0" eaLnBrk="0" fontAlgn="base" hangingPunct="0">
        <a:spcBef>
          <a:spcPts val="656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3125">
          <a:solidFill>
            <a:schemeClr val="tx1"/>
          </a:solidFill>
          <a:latin typeface="+mn-lt"/>
          <a:ea typeface="+mn-ea"/>
          <a:cs typeface="+mn-cs"/>
        </a:defRPr>
      </a:lvl1pPr>
      <a:lvl2pPr marL="4124797" indent="-1593676" algn="l" rtl="0" eaLnBrk="0" fontAlgn="base" hangingPunct="0">
        <a:spcBef>
          <a:spcPts val="2623"/>
        </a:spcBef>
        <a:spcAft>
          <a:spcPct val="0"/>
        </a:spcAft>
        <a:buClr>
          <a:srgbClr val="7FA7C8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2pPr>
      <a:lvl3pPr marL="6280942" indent="-1249941" algn="l" rtl="0" eaLnBrk="0" fontAlgn="base" hangingPunct="0">
        <a:lnSpc>
          <a:spcPts val="13125"/>
        </a:lnSpc>
        <a:spcBef>
          <a:spcPts val="2623"/>
        </a:spcBef>
        <a:spcAft>
          <a:spcPct val="0"/>
        </a:spcAft>
        <a:buClr>
          <a:srgbClr val="BFD3E3"/>
        </a:buClr>
        <a:buFont typeface="Wingdings" pitchFamily="2" charset="2"/>
        <a:buChar char="§"/>
        <a:defRPr sz="10497">
          <a:solidFill>
            <a:schemeClr val="tx1"/>
          </a:solidFill>
          <a:latin typeface="+mn-lt"/>
          <a:ea typeface="+mn-ea"/>
        </a:defRPr>
      </a:lvl3pPr>
      <a:lvl4pPr marL="8812063" indent="-1281190" algn="l" rtl="0" eaLnBrk="0" fontAlgn="base" hangingPunct="0">
        <a:lnSpc>
          <a:spcPts val="11811"/>
        </a:lnSpc>
        <a:spcBef>
          <a:spcPts val="1314"/>
        </a:spcBef>
        <a:spcAft>
          <a:spcPct val="0"/>
        </a:spcAft>
        <a:buClr>
          <a:srgbClr val="BFD3E3"/>
        </a:buClr>
        <a:buFont typeface="Wingdings" pitchFamily="2" charset="2"/>
        <a:buChar char="§"/>
        <a:defRPr sz="9188">
          <a:solidFill>
            <a:schemeClr val="tx1"/>
          </a:solidFill>
          <a:latin typeface="+mn-lt"/>
          <a:ea typeface="+mn-ea"/>
        </a:defRPr>
      </a:lvl4pPr>
      <a:lvl5pPr marL="9999504" indent="-635386" algn="l" rtl="0" eaLnBrk="0" fontAlgn="base" hangingPunct="0">
        <a:spcBef>
          <a:spcPct val="20000"/>
        </a:spcBef>
        <a:spcAft>
          <a:spcPct val="0"/>
        </a:spcAft>
        <a:buClr>
          <a:srgbClr val="BFD3E3"/>
        </a:buClr>
        <a:buFont typeface="Wingdings" pitchFamily="2" charset="2"/>
        <a:buChar char="§"/>
        <a:defRPr sz="6560">
          <a:solidFill>
            <a:schemeClr val="tx1"/>
          </a:solidFill>
          <a:latin typeface="+mn-lt"/>
          <a:ea typeface="+mn-ea"/>
        </a:defRPr>
      </a:lvl5pPr>
      <a:lvl6pPr marL="12999360" indent="-635386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6560">
          <a:solidFill>
            <a:schemeClr val="tx1"/>
          </a:solidFill>
          <a:latin typeface="+mn-lt"/>
          <a:ea typeface="+mn-ea"/>
        </a:defRPr>
      </a:lvl6pPr>
      <a:lvl7pPr marL="15999215" indent="-635386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6560">
          <a:solidFill>
            <a:schemeClr val="tx1"/>
          </a:solidFill>
          <a:latin typeface="+mn-lt"/>
          <a:ea typeface="+mn-ea"/>
        </a:defRPr>
      </a:lvl7pPr>
      <a:lvl8pPr marL="18999060" indent="-635386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6560">
          <a:solidFill>
            <a:schemeClr val="tx1"/>
          </a:solidFill>
          <a:latin typeface="+mn-lt"/>
          <a:ea typeface="+mn-ea"/>
        </a:defRPr>
      </a:lvl8pPr>
      <a:lvl9pPr marL="21998916" indent="-635386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656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1pPr>
      <a:lvl2pPr marL="2999855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2pPr>
      <a:lvl3pPr marL="5999706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3pPr>
      <a:lvl4pPr marL="8999556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4pPr>
      <a:lvl5pPr marL="11999406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5pPr>
      <a:lvl6pPr marL="14999262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6pPr>
      <a:lvl7pPr marL="17999112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7pPr>
      <a:lvl8pPr marL="20998962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8pPr>
      <a:lvl9pPr marL="23998817" algn="l" defTabSz="5999706" rtl="0" eaLnBrk="1" latinLnBrk="0" hangingPunct="1">
        <a:defRPr sz="1181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12" Type="http://schemas.openxmlformats.org/officeDocument/2006/relationships/image" Target="../media/image17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6.googleusercontent.com/ltSHwLQ35MOt1Z3jnKHWN6m5X_4TVf_OEAZtjp_fPFjWBsAc5hLnj-OCW4BwzhJ6SHt4U1zcMrtTMYyhzvEqKlrtwmjWJMiYBlSq5v-ASLsBu19z_2fOFr8uVTJSQajy3cy30g3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74" b="-19374"/>
          <a:stretch/>
        </p:blipFill>
        <p:spPr bwMode="auto">
          <a:xfrm>
            <a:off x="25219372" y="35329243"/>
            <a:ext cx="6271186" cy="836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s://lh5.googleusercontent.com/eU0nOiHHbfxGrFDQwM1AYVB_m1dPPrFQXunmG_ETSJmckDP_35fAzSSOTbdH-uSCD3I_SiXKb35vRkJSCiRM1-C1iDLmL1Z6LKLfOLyKPtWRRKZV2jy_rXkEUxKkbQXbCVlhoq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63" b="-19363"/>
          <a:stretch/>
        </p:blipFill>
        <p:spPr bwMode="auto">
          <a:xfrm>
            <a:off x="18861864" y="35329243"/>
            <a:ext cx="6274749" cy="836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Content Placeholder 7"/>
          <p:cNvSpPr txBox="1">
            <a:spLocks/>
          </p:cNvSpPr>
          <p:nvPr/>
        </p:nvSpPr>
        <p:spPr bwMode="auto">
          <a:xfrm>
            <a:off x="1501833" y="24557787"/>
            <a:ext cx="15293669" cy="1394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36217" rIns="0" bIns="236217" numCol="1" anchor="t" anchorCtr="0" compatLnSpc="1">
            <a:prstTxWarp prst="textNoShape">
              <a:avLst/>
            </a:prstTxWarp>
          </a:bodyPr>
          <a:lstStyle>
            <a:lvl1pPr marL="361950" indent="-361950" algn="l" rtl="0" eaLnBrk="0" fontAlgn="base" hangingPunct="0">
              <a:spcBef>
                <a:spcPts val="1000"/>
              </a:spcBef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242888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2pPr>
            <a:lvl3pPr marL="957263" indent="-190500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343025" indent="-195263" algn="l" rtl="0" eaLnBrk="0" fontAlgn="base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>
                <a:schemeClr val="accent3">
                  <a:lumMod val="40000"/>
                  <a:lumOff val="60000"/>
                </a:schemeClr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+mn-ea"/>
              </a:defRPr>
            </a:lvl4pPr>
            <a:lvl5pPr marL="1524000" indent="-968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4">
                  <a:lumMod val="90000"/>
                </a:schemeClr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5pPr>
            <a:lvl6pPr marL="19812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6pPr>
            <a:lvl7pPr marL="24384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28956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8pPr>
            <a:lvl9pPr marL="33528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703263" indent="-703263" defTabSz="5999706"/>
            <a:r>
              <a:rPr lang="de-CH" sz="5400" b="1" kern="0" dirty="0"/>
              <a:t>Our method (inverse </a:t>
            </a:r>
            <a:r>
              <a:rPr lang="de-CH" sz="5400" b="1" kern="0" dirty="0" smtClean="0"/>
              <a:t>problem)</a:t>
            </a:r>
            <a:r>
              <a:rPr lang="de-CH" sz="4400" b="1" kern="0" dirty="0"/>
              <a:t>	</a:t>
            </a:r>
            <a:endParaRPr lang="de-CH" sz="4400" b="1" kern="0" dirty="0" smtClean="0"/>
          </a:p>
          <a:p>
            <a:pPr marL="1266825" lvl="1" indent="-563563" defTabSz="5999706"/>
            <a:r>
              <a:rPr lang="de-CH" sz="4000" kern="0" dirty="0" smtClean="0"/>
              <a:t>Open problem: How </a:t>
            </a:r>
            <a:r>
              <a:rPr lang="de-CH" sz="4000" kern="0" dirty="0"/>
              <a:t>to find distribution of scatterer </a:t>
            </a:r>
            <a:r>
              <a:rPr lang="de-CH" sz="4000" kern="0" dirty="0" smtClean="0"/>
              <a:t>values </a:t>
            </a:r>
            <a:r>
              <a:rPr lang="de-CH" sz="4000" kern="0" dirty="0"/>
              <a:t>which creates a </a:t>
            </a:r>
            <a:r>
              <a:rPr lang="de-CH" sz="4000" kern="0" dirty="0" smtClean="0"/>
              <a:t>given image of </a:t>
            </a:r>
            <a:r>
              <a:rPr lang="de-CH" sz="4000" kern="0" dirty="0"/>
              <a:t>ultrasound </a:t>
            </a:r>
            <a:r>
              <a:rPr lang="de-CH" sz="4000" kern="0" dirty="0" smtClean="0"/>
              <a:t>tissue?</a:t>
            </a:r>
          </a:p>
          <a:p>
            <a:pPr marL="1266825" lvl="1" indent="-563563" defTabSz="5999706"/>
            <a:r>
              <a:rPr lang="de-CH" sz="4000" kern="0" dirty="0" smtClean="0"/>
              <a:t>Scatterer representation allows simulation of tissue with arbitrary US parameters</a:t>
            </a:r>
            <a:endParaRPr lang="de-CH" sz="4000" kern="0" dirty="0"/>
          </a:p>
          <a:p>
            <a:pPr marL="1266825" lvl="1" indent="-563563" defTabSz="5999706"/>
            <a:r>
              <a:rPr lang="de-CH" sz="4000" kern="0" dirty="0"/>
              <a:t>Problem can be expressed as linear </a:t>
            </a:r>
            <a:r>
              <a:rPr lang="de-CH" sz="4000" kern="0" dirty="0" smtClean="0"/>
              <a:t>system with convolution matrix A, solving for scatterer image x</a:t>
            </a:r>
          </a:p>
          <a:p>
            <a:pPr marL="1266825" lvl="1" indent="-563563" defTabSz="5999706"/>
            <a:endParaRPr lang="de-CH" sz="4000" kern="0" dirty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endParaRPr lang="de-CH" sz="4000" kern="0" dirty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endParaRPr lang="de-CH" sz="4000" kern="0" dirty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endParaRPr lang="de-CH" sz="4000" kern="0" dirty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endParaRPr lang="de-CH" sz="4000" kern="0" dirty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endParaRPr lang="de-CH" sz="4000" kern="0" dirty="0"/>
          </a:p>
          <a:p>
            <a:pPr marL="703262" lvl="1" indent="0" defTabSz="5999706">
              <a:buNone/>
            </a:pPr>
            <a:endParaRPr lang="de-CH" sz="4000" kern="0" dirty="0"/>
          </a:p>
          <a:p>
            <a:pPr marL="1266825" lvl="1" indent="-563563" defTabSz="5999706"/>
            <a:r>
              <a:rPr lang="de-CH" sz="4000" kern="0" dirty="0" smtClean="0"/>
              <a:t>Scatterers typically assumed </a:t>
            </a:r>
            <a:r>
              <a:rPr lang="de-CH" sz="4000" kern="0" dirty="0"/>
              <a:t>to be </a:t>
            </a:r>
            <a:r>
              <a:rPr lang="de-CH" sz="4000" kern="0" dirty="0" smtClean="0"/>
              <a:t>sparse and pointlike </a:t>
            </a:r>
            <a:r>
              <a:rPr lang="de-CH" sz="4000" dirty="0"/>
              <a:t>→</a:t>
            </a:r>
            <a:br>
              <a:rPr lang="de-CH" sz="4000" dirty="0"/>
            </a:br>
            <a:r>
              <a:rPr lang="de-CH" sz="4000" kern="0" dirty="0"/>
              <a:t>we </a:t>
            </a:r>
            <a:r>
              <a:rPr lang="de-CH" sz="4000" kern="0" dirty="0" smtClean="0"/>
              <a:t>formulate system </a:t>
            </a:r>
            <a:r>
              <a:rPr lang="de-CH" sz="4000" kern="0" dirty="0"/>
              <a:t>as L</a:t>
            </a:r>
            <a:r>
              <a:rPr lang="de-CH" sz="4000" kern="0" baseline="-25000" dirty="0"/>
              <a:t>1  </a:t>
            </a:r>
            <a:r>
              <a:rPr lang="de-CH" sz="4000" kern="0" dirty="0"/>
              <a:t>total variational </a:t>
            </a:r>
            <a:r>
              <a:rPr lang="de-CH" sz="4000" kern="0" dirty="0" smtClean="0"/>
              <a:t>regularization</a:t>
            </a:r>
          </a:p>
          <a:p>
            <a:pPr marL="1266825" lvl="1" indent="-563563" defTabSz="5999706"/>
            <a:endParaRPr lang="de-CH" sz="4000" kern="0" dirty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endParaRPr lang="de-CH" sz="4000" kern="0" dirty="0"/>
          </a:p>
          <a:p>
            <a:pPr marL="703262" lvl="1" indent="0" defTabSz="5999706">
              <a:buNone/>
            </a:pPr>
            <a:endParaRPr lang="de-CH" sz="4000" kern="0" dirty="0" smtClean="0"/>
          </a:p>
          <a:p>
            <a:pPr marL="1266825" lvl="1" indent="-563563" defTabSz="5999706"/>
            <a:endParaRPr lang="de-CH" sz="4000" kern="0" dirty="0" smtClean="0"/>
          </a:p>
          <a:p>
            <a:pPr marL="1266825" lvl="1" indent="-563563" defTabSz="5999706"/>
            <a:r>
              <a:rPr lang="de-CH" sz="4000" kern="0" dirty="0" smtClean="0"/>
              <a:t>Solve system using convex optimization</a:t>
            </a:r>
            <a:endParaRPr lang="de-AT" sz="4000" dirty="0"/>
          </a:p>
          <a:p>
            <a:pPr marL="1266825" lvl="1" indent="-563563" defTabSz="5999706"/>
            <a:endParaRPr lang="de-CH" sz="4000" kern="0" dirty="0"/>
          </a:p>
        </p:txBody>
      </p:sp>
      <p:sp>
        <p:nvSpPr>
          <p:cNvPr id="52" name="Content Placeholder 7"/>
          <p:cNvSpPr txBox="1">
            <a:spLocks/>
          </p:cNvSpPr>
          <p:nvPr/>
        </p:nvSpPr>
        <p:spPr bwMode="auto">
          <a:xfrm>
            <a:off x="17929939" y="9742728"/>
            <a:ext cx="16268622" cy="1176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36217" rIns="0" bIns="236217" numCol="1" anchor="t" anchorCtr="0" compatLnSpc="1">
            <a:prstTxWarp prst="textNoShape">
              <a:avLst/>
            </a:prstTxWarp>
          </a:bodyPr>
          <a:lstStyle>
            <a:lvl1pPr marL="361950" indent="-361950" algn="l" rtl="0" eaLnBrk="0" fontAlgn="base" hangingPunct="0">
              <a:spcBef>
                <a:spcPts val="1000"/>
              </a:spcBef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242888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2pPr>
            <a:lvl3pPr marL="957263" indent="-190500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343025" indent="-195263" algn="l" rtl="0" eaLnBrk="0" fontAlgn="base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>
                <a:schemeClr val="accent3">
                  <a:lumMod val="40000"/>
                  <a:lumOff val="60000"/>
                </a:schemeClr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+mn-ea"/>
              </a:defRPr>
            </a:lvl4pPr>
            <a:lvl5pPr marL="1524000" indent="-968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4">
                  <a:lumMod val="90000"/>
                </a:schemeClr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5pPr>
            <a:lvl6pPr marL="19812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6pPr>
            <a:lvl7pPr marL="24384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28956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8pPr>
            <a:lvl9pPr marL="33528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633413" indent="-633413" defTabSz="5999706"/>
            <a:r>
              <a:rPr lang="de-CH" sz="5400" b="1" kern="0" dirty="0"/>
              <a:t>Simulation </a:t>
            </a:r>
            <a:r>
              <a:rPr lang="de-CH" sz="5400" b="1" kern="0" dirty="0" smtClean="0"/>
              <a:t>pipeline</a:t>
            </a:r>
          </a:p>
          <a:p>
            <a:pPr marL="1441450" lvl="1" indent="-631825" defTabSz="5999706"/>
            <a:r>
              <a:rPr lang="de-CH" sz="4000" dirty="0" smtClean="0"/>
              <a:t>Reconstruct scatterer image </a:t>
            </a:r>
            <a:r>
              <a:rPr lang="de-CH" sz="4000" dirty="0"/>
              <a:t>for homogenous patch </a:t>
            </a:r>
            <a:r>
              <a:rPr lang="de-CH" sz="4000" dirty="0" smtClean="0"/>
              <a:t>of tissue</a:t>
            </a:r>
          </a:p>
          <a:p>
            <a:pPr marL="1441450" lvl="1" indent="-631825" defTabSz="5999706"/>
            <a:r>
              <a:rPr lang="de-CH" sz="4000" dirty="0" smtClean="0"/>
              <a:t>Estimate </a:t>
            </a:r>
            <a:r>
              <a:rPr lang="de-CH" sz="4000" dirty="0"/>
              <a:t>scatterer </a:t>
            </a:r>
            <a:r>
              <a:rPr lang="de-CH" sz="4000" dirty="0" smtClean="0"/>
              <a:t>density and </a:t>
            </a:r>
            <a:r>
              <a:rPr lang="de-CH" sz="4000" dirty="0"/>
              <a:t>distribution N(µ,</a:t>
            </a:r>
            <a:r>
              <a:rPr lang="el-GR" sz="4000" dirty="0"/>
              <a:t>σ</a:t>
            </a:r>
            <a:r>
              <a:rPr lang="de-CH" sz="4000" dirty="0" smtClean="0"/>
              <a:t>) </a:t>
            </a:r>
            <a:r>
              <a:rPr lang="de-CH" sz="4000" dirty="0" err="1" smtClean="0"/>
              <a:t>of</a:t>
            </a:r>
            <a:r>
              <a:rPr lang="de-CH" sz="4000" dirty="0" smtClean="0"/>
              <a:t> </a:t>
            </a:r>
            <a:r>
              <a:rPr lang="de-CH" sz="4000" dirty="0" err="1" smtClean="0"/>
              <a:t>amplitude</a:t>
            </a:r>
            <a:r>
              <a:rPr lang="de-CH" sz="4000" dirty="0" smtClean="0"/>
              <a:t> </a:t>
            </a:r>
            <a:r>
              <a:rPr lang="de-CH" sz="4000" dirty="0" err="1" smtClean="0"/>
              <a:t>values</a:t>
            </a:r>
            <a:r>
              <a:rPr lang="de-CH" sz="4000" dirty="0" smtClean="0"/>
              <a:t> </a:t>
            </a:r>
            <a:r>
              <a:rPr lang="de-CH" sz="4000" dirty="0" err="1" smtClean="0"/>
              <a:t>from</a:t>
            </a:r>
            <a:r>
              <a:rPr lang="de-CH" sz="4000" dirty="0" smtClean="0"/>
              <a:t> reconstructed scatterers</a:t>
            </a:r>
          </a:p>
          <a:p>
            <a:pPr marL="1441450" lvl="1" indent="-631825" defTabSz="5999706"/>
            <a:r>
              <a:rPr lang="de-CH" sz="4000" dirty="0" smtClean="0"/>
              <a:t>Instantiate new </a:t>
            </a:r>
            <a:r>
              <a:rPr lang="de-CH" sz="4000" dirty="0" err="1" smtClean="0"/>
              <a:t>scatterers</a:t>
            </a:r>
            <a:r>
              <a:rPr lang="de-CH" sz="4000" dirty="0" smtClean="0"/>
              <a:t> </a:t>
            </a:r>
            <a:r>
              <a:rPr lang="de-CH" sz="4000" dirty="0" err="1" smtClean="0"/>
              <a:t>to</a:t>
            </a:r>
            <a:r>
              <a:rPr lang="de-CH" sz="4000" dirty="0" smtClean="0"/>
              <a:t> fill arbitrary volume</a:t>
            </a:r>
          </a:p>
          <a:p>
            <a:pPr marL="1441450" lvl="1" indent="-631825" defTabSz="5999706"/>
            <a:r>
              <a:rPr lang="de-CH" sz="4000" kern="0" dirty="0" smtClean="0"/>
              <a:t>Plug instantiated scatterers </a:t>
            </a:r>
            <a:r>
              <a:rPr lang="de-CH" sz="4000" kern="0" dirty="0"/>
              <a:t>into </a:t>
            </a:r>
            <a:r>
              <a:rPr lang="de-CH" sz="4000" kern="0" dirty="0" smtClean="0"/>
              <a:t>forward  simulation pipeline</a:t>
            </a:r>
            <a:endParaRPr lang="de-CH" sz="4000" kern="0" dirty="0"/>
          </a:p>
          <a:p>
            <a:pPr marL="1166610" indent="-1166610" defTabSz="5999706"/>
            <a:endParaRPr lang="de-CH" sz="6560" kern="0" dirty="0"/>
          </a:p>
          <a:p>
            <a:pPr defTabSz="5999706"/>
            <a:endParaRPr lang="de-CH" sz="7874" kern="0" dirty="0"/>
          </a:p>
        </p:txBody>
      </p:sp>
      <p:sp>
        <p:nvSpPr>
          <p:cNvPr id="11266" name="Titel 1"/>
          <p:cNvSpPr>
            <a:spLocks noGrp="1"/>
          </p:cNvSpPr>
          <p:nvPr>
            <p:ph type="title"/>
          </p:nvPr>
        </p:nvSpPr>
        <p:spPr>
          <a:xfrm>
            <a:off x="3666065" y="3995612"/>
            <a:ext cx="28667609" cy="4891147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7874" dirty="0"/>
              <a:t>SCATTERER RECONSTRUCTION AND </a:t>
            </a:r>
            <a:br>
              <a:rPr lang="en-US" sz="7874" dirty="0"/>
            </a:br>
            <a:r>
              <a:rPr lang="en-US" sz="7874" dirty="0"/>
              <a:t>PARAMETRIZATION OF HOMOGENEOUS TISSUE </a:t>
            </a:r>
            <a:br>
              <a:rPr lang="en-US" sz="7874" dirty="0"/>
            </a:br>
            <a:r>
              <a:rPr lang="en-US" sz="7874" dirty="0"/>
              <a:t>FOR ULTRASOUND IMAGE SIMULATION</a:t>
            </a:r>
            <a:endParaRPr lang="de-CH" sz="7874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" y="42755566"/>
            <a:ext cx="35999738" cy="263537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236217" rIns="0" bIns="236217" numCol="1" rtlCol="0" anchor="t" anchorCtr="0" compatLnSpc="1">
            <a:prstTxWarp prst="textNoShape">
              <a:avLst/>
            </a:prstTxWarp>
          </a:bodyPr>
          <a:lstStyle/>
          <a:p>
            <a:pPr defTabSz="2999855">
              <a:lnSpc>
                <a:spcPts val="15748"/>
              </a:lnSpc>
              <a:spcBef>
                <a:spcPts val="3937"/>
              </a:spcBef>
              <a:buClr>
                <a:srgbClr val="2A6AB3"/>
              </a:buClr>
              <a:buSzPct val="110000"/>
            </a:pPr>
            <a:endParaRPr lang="de-AT" sz="10497">
              <a:latin typeface="Arial" charset="0"/>
            </a:endParaRPr>
          </a:p>
        </p:txBody>
      </p:sp>
      <p:pic>
        <p:nvPicPr>
          <p:cNvPr id="10" name="Picture 2" descr="VirtaM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3589" y="1517510"/>
            <a:ext cx="7132560" cy="67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35" y="43110553"/>
            <a:ext cx="17370860" cy="18950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955649" y="7930502"/>
            <a:ext cx="1498568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7000" dirty="0"/>
              <a:t>Oliver Mattausch </a:t>
            </a:r>
            <a:r>
              <a:rPr lang="de-CH" sz="7000" dirty="0" smtClean="0"/>
              <a:t>and </a:t>
            </a:r>
            <a:r>
              <a:rPr lang="de-CH" sz="7000" dirty="0"/>
              <a:t>Orcun Goksel</a:t>
            </a:r>
            <a:endParaRPr lang="de-AT" sz="7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921" y="30618518"/>
            <a:ext cx="4725141" cy="53367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96" y="31399385"/>
            <a:ext cx="3826527" cy="38265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0436" y="31399385"/>
            <a:ext cx="3801562" cy="380156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701431" y="30298562"/>
            <a:ext cx="1453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5400" b="1" dirty="0"/>
              <a:t>x</a:t>
            </a:r>
            <a:endParaRPr lang="de-AT" sz="5400" b="1" dirty="0"/>
          </a:p>
        </p:txBody>
      </p:sp>
      <p:sp>
        <p:nvSpPr>
          <p:cNvPr id="17" name="Rectangle 16"/>
          <p:cNvSpPr/>
          <p:nvPr/>
        </p:nvSpPr>
        <p:spPr bwMode="auto">
          <a:xfrm>
            <a:off x="4540454" y="31867935"/>
            <a:ext cx="971141" cy="816891"/>
          </a:xfrm>
          <a:prstGeom prst="rect">
            <a:avLst/>
          </a:prstGeom>
          <a:noFill/>
          <a:ln w="1524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236217" rIns="0" bIns="236217" numCol="1" rtlCol="0" anchor="t" anchorCtr="0" compatLnSpc="1">
            <a:prstTxWarp prst="textNoShape">
              <a:avLst/>
            </a:prstTxWarp>
          </a:bodyPr>
          <a:lstStyle/>
          <a:p>
            <a:pPr defTabSz="2999855">
              <a:lnSpc>
                <a:spcPts val="15748"/>
              </a:lnSpc>
              <a:spcBef>
                <a:spcPts val="3937"/>
              </a:spcBef>
              <a:buClr>
                <a:srgbClr val="2A6AB3"/>
              </a:buClr>
              <a:buSzPct val="110000"/>
            </a:pPr>
            <a:endParaRPr lang="de-AT" sz="10497">
              <a:latin typeface="Arial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4269998" y="31808953"/>
            <a:ext cx="971141" cy="816891"/>
          </a:xfrm>
          <a:prstGeom prst="rect">
            <a:avLst/>
          </a:prstGeom>
          <a:noFill/>
          <a:ln w="1524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236217" rIns="0" bIns="236217" numCol="1" rtlCol="0" anchor="t" anchorCtr="0" compatLnSpc="1">
            <a:prstTxWarp prst="textNoShape">
              <a:avLst/>
            </a:prstTxWarp>
          </a:bodyPr>
          <a:lstStyle/>
          <a:p>
            <a:pPr defTabSz="2999855">
              <a:lnSpc>
                <a:spcPts val="15748"/>
              </a:lnSpc>
              <a:spcBef>
                <a:spcPts val="3937"/>
              </a:spcBef>
              <a:buClr>
                <a:srgbClr val="2A6AB3"/>
              </a:buClr>
              <a:buSzPct val="110000"/>
            </a:pPr>
            <a:endParaRPr lang="de-AT" sz="10497">
              <a:latin typeface="Arial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450469" y="30363711"/>
            <a:ext cx="1815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5400" b="1" dirty="0"/>
              <a:t>b</a:t>
            </a:r>
            <a:endParaRPr lang="de-AT" sz="5400" b="1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065" y="39087375"/>
            <a:ext cx="12964172" cy="208376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61494" y="39402862"/>
            <a:ext cx="3410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5400" dirty="0"/>
              <a:t>arg min.</a:t>
            </a:r>
            <a:endParaRPr lang="de-AT" sz="5400" dirty="0"/>
          </a:p>
        </p:txBody>
      </p:sp>
      <p:sp>
        <p:nvSpPr>
          <p:cNvPr id="26" name="TextBox 25"/>
          <p:cNvSpPr txBox="1"/>
          <p:nvPr/>
        </p:nvSpPr>
        <p:spPr>
          <a:xfrm>
            <a:off x="11540611" y="20334726"/>
            <a:ext cx="48212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>
                <a:solidFill>
                  <a:srgbClr val="00B050"/>
                </a:solidFill>
              </a:rPr>
              <a:t>speckle image</a:t>
            </a:r>
            <a:endParaRPr lang="de-AT" sz="5400" dirty="0">
              <a:solidFill>
                <a:srgbClr val="00B05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27394" y="20305339"/>
            <a:ext cx="7269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>
                <a:solidFill>
                  <a:srgbClr val="00B050"/>
                </a:solidFill>
              </a:rPr>
              <a:t>s</a:t>
            </a:r>
            <a:r>
              <a:rPr lang="de-CH" sz="5400" dirty="0" smtClean="0">
                <a:solidFill>
                  <a:srgbClr val="00B050"/>
                </a:solidFill>
              </a:rPr>
              <a:t>catterer image</a:t>
            </a:r>
            <a:endParaRPr lang="de-AT" sz="5400" dirty="0">
              <a:solidFill>
                <a:srgbClr val="00B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19502" y="40322838"/>
            <a:ext cx="30522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5400" dirty="0"/>
              <a:t>s.t. x≥0</a:t>
            </a:r>
            <a:endParaRPr lang="de-AT" sz="540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47" y="14581028"/>
            <a:ext cx="12757515" cy="6961549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73905" y="9967451"/>
            <a:ext cx="15121597" cy="5183580"/>
          </a:xfrm>
        </p:spPr>
        <p:txBody>
          <a:bodyPr/>
          <a:lstStyle/>
          <a:p>
            <a:pPr marL="633413" indent="-633413"/>
            <a:r>
              <a:rPr lang="de-CH" sz="5400" b="1" dirty="0"/>
              <a:t>Ultrasound simulation (forward </a:t>
            </a:r>
            <a:r>
              <a:rPr lang="de-CH" sz="5400" b="1" dirty="0" smtClean="0"/>
              <a:t>problem)</a:t>
            </a:r>
          </a:p>
          <a:p>
            <a:pPr marL="1090613" lvl="1" indent="-457200">
              <a:spcBef>
                <a:spcPts val="400"/>
              </a:spcBef>
            </a:pPr>
            <a:r>
              <a:rPr lang="de-CH" sz="4000" dirty="0" smtClean="0"/>
              <a:t>Important </a:t>
            </a:r>
            <a:r>
              <a:rPr lang="de-CH" sz="4000" dirty="0"/>
              <a:t>for training of </a:t>
            </a:r>
            <a:r>
              <a:rPr lang="de-CH" sz="4000" dirty="0" smtClean="0"/>
              <a:t>sonographers</a:t>
            </a:r>
          </a:p>
          <a:p>
            <a:pPr marL="1090613" lvl="1" indent="-457200">
              <a:spcBef>
                <a:spcPts val="400"/>
              </a:spcBef>
            </a:pPr>
            <a:r>
              <a:rPr lang="de-CH" sz="4000" dirty="0" smtClean="0"/>
              <a:t>Characteristic </a:t>
            </a:r>
            <a:r>
              <a:rPr lang="de-CH" sz="4000" dirty="0"/>
              <a:t>ultrasound tissue (i.e., speckles) due to scattering with microscopic </a:t>
            </a:r>
            <a:r>
              <a:rPr lang="de-CH" sz="4000" dirty="0" smtClean="0"/>
              <a:t>(unobservable) reflectors</a:t>
            </a:r>
          </a:p>
          <a:p>
            <a:pPr marL="1090613" lvl="1" indent="-457200">
              <a:spcBef>
                <a:spcPts val="400"/>
              </a:spcBef>
            </a:pPr>
            <a:r>
              <a:rPr lang="de-CH" sz="4000" dirty="0" smtClean="0"/>
              <a:t>Scatterers often modelled using parametrization </a:t>
            </a:r>
            <a:r>
              <a:rPr lang="de-CH" sz="4000" dirty="0"/>
              <a:t>[Bürger13</a:t>
            </a:r>
            <a:r>
              <a:rPr lang="de-CH" sz="4000" dirty="0" smtClean="0"/>
              <a:t>]</a:t>
            </a:r>
          </a:p>
          <a:p>
            <a:pPr marL="1090613" lvl="1" indent="-457200">
              <a:spcBef>
                <a:spcPts val="400"/>
              </a:spcBef>
            </a:pPr>
            <a:r>
              <a:rPr lang="de-CH" sz="4000" dirty="0" smtClean="0"/>
              <a:t>Realistic and efficient </a:t>
            </a:r>
            <a:r>
              <a:rPr lang="de-CH" sz="4000" dirty="0"/>
              <a:t>speckle </a:t>
            </a:r>
            <a:r>
              <a:rPr lang="de-CH" sz="4000" dirty="0" smtClean="0"/>
              <a:t>simulation due to convolution </a:t>
            </a:r>
            <a:r>
              <a:rPr lang="de-CH" sz="4000" dirty="0"/>
              <a:t>of parametrized </a:t>
            </a:r>
            <a:r>
              <a:rPr lang="de-CH" sz="4000" dirty="0" smtClean="0"/>
              <a:t>scatterer image </a:t>
            </a:r>
            <a:r>
              <a:rPr lang="de-CH" sz="4000" dirty="0"/>
              <a:t>with US point-spread </a:t>
            </a:r>
            <a:r>
              <a:rPr lang="de-CH" sz="4000" dirty="0" smtClean="0"/>
              <a:t>function</a:t>
            </a:r>
            <a:endParaRPr lang="de-CH" sz="400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541" y="16155268"/>
            <a:ext cx="3883896" cy="388389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5881" y="16121458"/>
            <a:ext cx="3950668" cy="3950668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4274747" y="36270488"/>
            <a:ext cx="90443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 smtClean="0">
                <a:solidFill>
                  <a:srgbClr val="00B050"/>
                </a:solidFill>
              </a:rPr>
              <a:t>convolution matrix</a:t>
            </a:r>
            <a:endParaRPr lang="de-AT" sz="5400" dirty="0">
              <a:solidFill>
                <a:srgbClr val="00B05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23222" y="35386025"/>
            <a:ext cx="7691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>
                <a:solidFill>
                  <a:srgbClr val="00B050"/>
                </a:solidFill>
              </a:rPr>
              <a:t>s</a:t>
            </a:r>
            <a:r>
              <a:rPr lang="de-CH" sz="5400" dirty="0" smtClean="0">
                <a:solidFill>
                  <a:srgbClr val="00B050"/>
                </a:solidFill>
              </a:rPr>
              <a:t>catterer image</a:t>
            </a:r>
            <a:endParaRPr lang="de-AT" sz="5400" dirty="0">
              <a:solidFill>
                <a:srgbClr val="00B05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1682360" y="35517130"/>
            <a:ext cx="48212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>
                <a:solidFill>
                  <a:srgbClr val="00B050"/>
                </a:solidFill>
              </a:rPr>
              <a:t>speckle image</a:t>
            </a:r>
            <a:endParaRPr lang="de-AT" sz="5400" dirty="0">
              <a:solidFill>
                <a:srgbClr val="00B050"/>
              </a:solidFill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7056494" y="15934541"/>
            <a:ext cx="4107990" cy="17455"/>
          </a:xfrm>
          <a:prstGeom prst="straightConnector1">
            <a:avLst/>
          </a:prstGeom>
          <a:noFill/>
          <a:ln w="177800" cap="flat" cmpd="sng" algn="ctr">
            <a:solidFill>
              <a:srgbClr val="00B05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0" name="Content Placeholder 7"/>
          <p:cNvSpPr txBox="1">
            <a:spLocks/>
          </p:cNvSpPr>
          <p:nvPr/>
        </p:nvSpPr>
        <p:spPr bwMode="auto">
          <a:xfrm>
            <a:off x="18210456" y="22584315"/>
            <a:ext cx="15572029" cy="1568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36217" rIns="0" bIns="236217" numCol="1" anchor="t" anchorCtr="0" compatLnSpc="1">
            <a:prstTxWarp prst="textNoShape">
              <a:avLst/>
            </a:prstTxWarp>
          </a:bodyPr>
          <a:lstStyle>
            <a:lvl1pPr marL="361950" indent="-361950" algn="l" rtl="0" eaLnBrk="0" fontAlgn="base" hangingPunct="0">
              <a:spcBef>
                <a:spcPts val="1000"/>
              </a:spcBef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242888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2pPr>
            <a:lvl3pPr marL="957263" indent="-190500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343025" indent="-195263" algn="l" rtl="0" eaLnBrk="0" fontAlgn="base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>
                <a:schemeClr val="accent3">
                  <a:lumMod val="40000"/>
                  <a:lumOff val="60000"/>
                </a:schemeClr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+mn-ea"/>
              </a:defRPr>
            </a:lvl4pPr>
            <a:lvl5pPr marL="1524000" indent="-968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4">
                  <a:lumMod val="90000"/>
                </a:schemeClr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5pPr>
            <a:lvl6pPr marL="19812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6pPr>
            <a:lvl7pPr marL="24384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28956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8pPr>
            <a:lvl9pPr marL="33528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633413" indent="-633413" defTabSz="5999706"/>
            <a:r>
              <a:rPr lang="de-CH" sz="5400" b="1" kern="0" dirty="0" smtClean="0"/>
              <a:t>Tissue reconstruction and simulation results</a:t>
            </a:r>
            <a:endParaRPr lang="de-CH" sz="5400" b="1" kern="0" dirty="0"/>
          </a:p>
        </p:txBody>
      </p:sp>
      <p:sp>
        <p:nvSpPr>
          <p:cNvPr id="61" name="TextBox 60"/>
          <p:cNvSpPr txBox="1"/>
          <p:nvPr/>
        </p:nvSpPr>
        <p:spPr>
          <a:xfrm>
            <a:off x="6516440" y="19337499"/>
            <a:ext cx="48254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>
                <a:solidFill>
                  <a:srgbClr val="00B050"/>
                </a:solidFill>
              </a:rPr>
              <a:t>PSF</a:t>
            </a:r>
            <a:endParaRPr lang="de-AT" sz="5400" dirty="0">
              <a:solidFill>
                <a:srgbClr val="00B050"/>
              </a:solidFill>
            </a:endParaRP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7539" y="25088023"/>
            <a:ext cx="10525874" cy="7316766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8191515" y="23937923"/>
            <a:ext cx="76512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 smtClean="0">
                <a:solidFill>
                  <a:schemeClr val="tx1"/>
                </a:solidFill>
              </a:rPr>
              <a:t>Computer  phantom</a:t>
            </a:r>
            <a:endParaRPr lang="de-AT" sz="5400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7274800" y="34323784"/>
            <a:ext cx="156466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5400" dirty="0" smtClean="0">
                <a:solidFill>
                  <a:schemeClr val="tx1"/>
                </a:solidFill>
              </a:rPr>
              <a:t>Pelvic  </a:t>
            </a:r>
            <a:r>
              <a:rPr lang="de-CH" sz="5400" dirty="0">
                <a:solidFill>
                  <a:schemeClr val="tx1"/>
                </a:solidFill>
              </a:rPr>
              <a:t>phantom (using 3</a:t>
            </a:r>
            <a:r>
              <a:rPr lang="de-CH" sz="5400" dirty="0" smtClean="0">
                <a:solidFill>
                  <a:schemeClr val="tx1"/>
                </a:solidFill>
              </a:rPr>
              <a:t> </a:t>
            </a:r>
            <a:r>
              <a:rPr lang="de-CH" sz="5400" dirty="0">
                <a:solidFill>
                  <a:schemeClr val="tx1"/>
                </a:solidFill>
              </a:rPr>
              <a:t>tissue </a:t>
            </a:r>
            <a:r>
              <a:rPr lang="de-CH" sz="5400" dirty="0" smtClean="0">
                <a:solidFill>
                  <a:schemeClr val="tx1"/>
                </a:solidFill>
              </a:rPr>
              <a:t>samples) </a:t>
            </a:r>
            <a:br>
              <a:rPr lang="de-CH" sz="5400" dirty="0" smtClean="0">
                <a:solidFill>
                  <a:schemeClr val="tx1"/>
                </a:solidFill>
              </a:rPr>
            </a:br>
            <a:endParaRPr lang="de-AT" sz="5400" dirty="0">
              <a:solidFill>
                <a:schemeClr val="tx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8014299" y="42170378"/>
            <a:ext cx="37768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4000" dirty="0" smtClean="0">
                <a:solidFill>
                  <a:schemeClr val="tx1"/>
                </a:solidFill>
              </a:rPr>
              <a:t>Original</a:t>
            </a:r>
            <a:endParaRPr lang="de-AT" sz="4000" dirty="0">
              <a:solidFill>
                <a:schemeClr val="tx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7746989" y="42219574"/>
            <a:ext cx="45245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4000" dirty="0" smtClean="0">
                <a:solidFill>
                  <a:schemeClr val="tx1"/>
                </a:solidFill>
              </a:rPr>
              <a:t>Synthesized</a:t>
            </a:r>
            <a:br>
              <a:rPr lang="de-CH" sz="4000" dirty="0" smtClean="0">
                <a:solidFill>
                  <a:schemeClr val="tx1"/>
                </a:solidFill>
              </a:rPr>
            </a:br>
            <a:endParaRPr lang="de-AT" sz="40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889448" y="21801213"/>
            <a:ext cx="14848544" cy="1966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4000" i="1" dirty="0"/>
              <a:t>[Bürger13] B. Bürger, S. Bettinghausen, Radle M., and J. Hesser. Real-time gpu-based ultrasound simulation using deformable mesh models. IEEE Trans. Med. Imaging, 32(3):609–618, 2013.</a:t>
            </a:r>
          </a:p>
        </p:txBody>
      </p:sp>
      <p:cxnSp>
        <p:nvCxnSpPr>
          <p:cNvPr id="47" name="Straight Arrow Connector 46"/>
          <p:cNvCxnSpPr/>
          <p:nvPr/>
        </p:nvCxnSpPr>
        <p:spPr bwMode="auto">
          <a:xfrm flipH="1" flipV="1">
            <a:off x="6656659" y="30342863"/>
            <a:ext cx="4424517" cy="41236"/>
          </a:xfrm>
          <a:prstGeom prst="straightConnector1">
            <a:avLst/>
          </a:prstGeom>
          <a:noFill/>
          <a:ln w="177800" cap="flat" cmpd="sng" algn="ctr">
            <a:solidFill>
              <a:srgbClr val="00B05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0" name="TextBox 49"/>
          <p:cNvSpPr txBox="1"/>
          <p:nvPr/>
        </p:nvSpPr>
        <p:spPr>
          <a:xfrm>
            <a:off x="22422737" y="32166012"/>
            <a:ext cx="54277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4000" dirty="0" smtClean="0">
                <a:solidFill>
                  <a:schemeClr val="tx1"/>
                </a:solidFill>
              </a:rPr>
              <a:t>estimated</a:t>
            </a:r>
            <a:br>
              <a:rPr lang="de-CH" sz="4000" dirty="0" smtClean="0">
                <a:solidFill>
                  <a:schemeClr val="tx1"/>
                </a:solidFill>
              </a:rPr>
            </a:br>
            <a:r>
              <a:rPr lang="de-CH" sz="4000" dirty="0" smtClean="0">
                <a:solidFill>
                  <a:schemeClr val="tx1"/>
                </a:solidFill>
              </a:rPr>
              <a:t>parametrization</a:t>
            </a:r>
            <a:endParaRPr lang="de-AT" sz="40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09547" y="17605441"/>
            <a:ext cx="8900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9600" dirty="0"/>
              <a:t>*</a:t>
            </a:r>
            <a:endParaRPr lang="de-AT" sz="9600" dirty="0"/>
          </a:p>
        </p:txBody>
      </p:sp>
      <p:sp>
        <p:nvSpPr>
          <p:cNvPr id="57" name="Rectangle 56"/>
          <p:cNvSpPr/>
          <p:nvPr/>
        </p:nvSpPr>
        <p:spPr>
          <a:xfrm>
            <a:off x="10373759" y="17276972"/>
            <a:ext cx="7510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9600" dirty="0" smtClean="0"/>
              <a:t>=</a:t>
            </a:r>
            <a:endParaRPr lang="de-AT" sz="96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082" y="17160182"/>
            <a:ext cx="1629310" cy="1837391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27146280" y="32399605"/>
            <a:ext cx="5725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4000" dirty="0" smtClean="0">
                <a:solidFill>
                  <a:schemeClr val="tx1"/>
                </a:solidFill>
              </a:rPr>
              <a:t>scatterer image </a:t>
            </a:r>
            <a:br>
              <a:rPr lang="de-CH" sz="4000" dirty="0" smtClean="0">
                <a:solidFill>
                  <a:schemeClr val="tx1"/>
                </a:solidFill>
              </a:rPr>
            </a:br>
            <a:r>
              <a:rPr lang="de-CH" sz="4000" dirty="0" smtClean="0">
                <a:solidFill>
                  <a:schemeClr val="tx1"/>
                </a:solidFill>
              </a:rPr>
              <a:t>resolution 128</a:t>
            </a:r>
            <a:r>
              <a:rPr lang="de-CH" sz="4000" baseline="30000" dirty="0" smtClean="0">
                <a:solidFill>
                  <a:schemeClr val="tx1"/>
                </a:solidFill>
              </a:rPr>
              <a:t>2</a:t>
            </a:r>
            <a:endParaRPr lang="de-AT" sz="4000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2080216" y="42219574"/>
            <a:ext cx="60701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4000" dirty="0" smtClean="0">
                <a:solidFill>
                  <a:schemeClr val="tx1"/>
                </a:solidFill>
              </a:rPr>
              <a:t>scatterer image </a:t>
            </a:r>
            <a:br>
              <a:rPr lang="de-CH" sz="4000" dirty="0" smtClean="0">
                <a:solidFill>
                  <a:schemeClr val="tx1"/>
                </a:solidFill>
              </a:rPr>
            </a:br>
            <a:r>
              <a:rPr lang="de-CH" sz="4000" dirty="0" smtClean="0">
                <a:solidFill>
                  <a:schemeClr val="tx1"/>
                </a:solidFill>
              </a:rPr>
              <a:t>resolution 2156x256</a:t>
            </a:r>
            <a:endParaRPr lang="de-AT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0" r="18319"/>
          <a:stretch/>
        </p:blipFill>
        <p:spPr>
          <a:xfrm>
            <a:off x="12801593" y="18247112"/>
            <a:ext cx="8433698" cy="9964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5779" y="13746287"/>
            <a:ext cx="5485325" cy="4210956"/>
          </a:xfrm>
          <a:prstGeom prst="rect">
            <a:avLst/>
          </a:prstGeom>
        </p:spPr>
      </p:pic>
      <p:sp>
        <p:nvSpPr>
          <p:cNvPr id="6" name="Rectangle 8"/>
          <p:cNvSpPr/>
          <p:nvPr/>
        </p:nvSpPr>
        <p:spPr bwMode="auto">
          <a:xfrm>
            <a:off x="14305920" y="13655993"/>
            <a:ext cx="5562770" cy="4234814"/>
          </a:xfrm>
          <a:prstGeom prst="rect">
            <a:avLst/>
          </a:prstGeom>
          <a:noFill/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236217" rIns="0" bIns="236217" numCol="1" rtlCol="0" anchor="t" anchorCtr="0" compatLnSpc="1">
            <a:prstTxWarp prst="textNoShape">
              <a:avLst/>
            </a:prstTxWarp>
          </a:bodyPr>
          <a:lstStyle/>
          <a:p>
            <a:pPr defTabSz="2999855">
              <a:lnSpc>
                <a:spcPts val="15748"/>
              </a:lnSpc>
              <a:spcBef>
                <a:spcPts val="3937"/>
              </a:spcBef>
              <a:buClr>
                <a:srgbClr val="2A6AB3"/>
              </a:buClr>
              <a:buSzPct val="110000"/>
            </a:pPr>
            <a:endParaRPr lang="de-AT" sz="10497">
              <a:latin typeface="Arial" charset="0"/>
            </a:endParaRPr>
          </a:p>
        </p:txBody>
      </p:sp>
      <p:sp>
        <p:nvSpPr>
          <p:cNvPr id="7" name="Rectangle 8"/>
          <p:cNvSpPr/>
          <p:nvPr/>
        </p:nvSpPr>
        <p:spPr bwMode="auto">
          <a:xfrm>
            <a:off x="18571478" y="20696999"/>
            <a:ext cx="1484740" cy="1104151"/>
          </a:xfrm>
          <a:prstGeom prst="rect">
            <a:avLst/>
          </a:prstGeom>
          <a:noFill/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236217" rIns="0" bIns="236217" numCol="1" rtlCol="0" anchor="t" anchorCtr="0" compatLnSpc="1">
            <a:prstTxWarp prst="textNoShape">
              <a:avLst/>
            </a:prstTxWarp>
          </a:bodyPr>
          <a:lstStyle/>
          <a:p>
            <a:pPr defTabSz="2999855">
              <a:lnSpc>
                <a:spcPts val="15748"/>
              </a:lnSpc>
              <a:spcBef>
                <a:spcPts val="3937"/>
              </a:spcBef>
              <a:buClr>
                <a:srgbClr val="2A6AB3"/>
              </a:buClr>
              <a:buSzPct val="110000"/>
            </a:pPr>
            <a:endParaRPr lang="de-AT" sz="10497"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84763" y="28344366"/>
            <a:ext cx="10405083" cy="110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6560" dirty="0">
                <a:solidFill>
                  <a:srgbClr val="00B050"/>
                </a:solidFill>
              </a:rPr>
              <a:t>Ultrasound speckles</a:t>
            </a:r>
            <a:endParaRPr lang="de-AT" sz="6560" dirty="0">
              <a:solidFill>
                <a:srgbClr val="00B05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2119" y="33306437"/>
            <a:ext cx="12251249" cy="49159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163" y="17127446"/>
            <a:ext cx="1723446" cy="15761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85580" y="17098828"/>
            <a:ext cx="342106" cy="1583160"/>
          </a:xfrm>
          <a:prstGeom prst="rect">
            <a:avLst/>
          </a:prstGeom>
        </p:spPr>
      </p:pic>
      <p:sp>
        <p:nvSpPr>
          <p:cNvPr id="12" name="Content Placeholder 7"/>
          <p:cNvSpPr txBox="1">
            <a:spLocks noGrp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36217" rIns="0" bIns="236217" numCol="1" anchor="t" anchorCtr="0" compatLnSpc="1">
            <a:prstTxWarp prst="textNoShape">
              <a:avLst/>
            </a:prstTxWarp>
          </a:bodyPr>
          <a:lstStyle>
            <a:lvl1pPr marL="361950" indent="-361950" algn="l" rtl="0" eaLnBrk="0" fontAlgn="base" hangingPunct="0">
              <a:spcBef>
                <a:spcPts val="1000"/>
              </a:spcBef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242888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2pPr>
            <a:lvl3pPr marL="957263" indent="-190500" algn="l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3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343025" indent="-195263" algn="l" rtl="0" eaLnBrk="0" fontAlgn="base" hangingPunct="0">
              <a:lnSpc>
                <a:spcPct val="100000"/>
              </a:lnSpc>
              <a:spcBef>
                <a:spcPts val="200"/>
              </a:spcBef>
              <a:spcAft>
                <a:spcPct val="0"/>
              </a:spcAft>
              <a:buClr>
                <a:schemeClr val="accent3">
                  <a:lumMod val="40000"/>
                  <a:lumOff val="60000"/>
                </a:schemeClr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+mn-ea"/>
              </a:defRPr>
            </a:lvl4pPr>
            <a:lvl5pPr marL="1524000" indent="-968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4">
                  <a:lumMod val="90000"/>
                </a:schemeClr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5pPr>
            <a:lvl6pPr marL="19812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6pPr>
            <a:lvl7pPr marL="24384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28956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8pPr>
            <a:lvl9pPr marL="3352800" indent="-96838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Font typeface="Wingdings" pitchFamily="16" charset="2"/>
              <a:buChar char="§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633413" indent="-633413" defTabSz="5999706"/>
            <a:r>
              <a:rPr lang="de-CH" sz="5400" b="1" kern="0" dirty="0" smtClean="0"/>
              <a:t>Future work</a:t>
            </a:r>
          </a:p>
          <a:p>
            <a:pPr marL="1441450" lvl="1" indent="-631825" defTabSz="5999706"/>
            <a:r>
              <a:rPr lang="de-CH" sz="4000" dirty="0" smtClean="0"/>
              <a:t>Use in actual 3D ultrasound simulation (currently only 2D)</a:t>
            </a:r>
          </a:p>
          <a:p>
            <a:pPr marL="1441450" lvl="1" indent="-631825" defTabSz="5999706"/>
            <a:r>
              <a:rPr lang="de-CH" sz="4000" kern="0" dirty="0" smtClean="0"/>
              <a:t>Quantitative evaluation of simulated results</a:t>
            </a:r>
            <a:endParaRPr lang="de-CH" sz="4000" kern="0" dirty="0"/>
          </a:p>
          <a:p>
            <a:pPr marL="1166610" indent="-1166610" defTabSz="5999706"/>
            <a:endParaRPr lang="de-CH" sz="6560" kern="0" dirty="0"/>
          </a:p>
          <a:p>
            <a:pPr defTabSz="5999706"/>
            <a:endParaRPr lang="de-CH" sz="7874" kern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333" y="21801150"/>
            <a:ext cx="17653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2000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Master CC ETH Zürich">
  <a:themeElements>
    <a:clrScheme name="ETH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335B"/>
      </a:accent1>
      <a:accent2>
        <a:srgbClr val="005091"/>
      </a:accent2>
      <a:accent3>
        <a:srgbClr val="7FA7C8"/>
      </a:accent3>
      <a:accent4>
        <a:srgbClr val="BFD3E3"/>
      </a:accent4>
      <a:accent5>
        <a:srgbClr val="F5A858"/>
      </a:accent5>
      <a:accent6>
        <a:srgbClr val="7A4A60"/>
      </a:accent6>
      <a:hlink>
        <a:srgbClr val="52ADE7"/>
      </a:hlink>
      <a:folHlink>
        <a:srgbClr val="C7E4F7"/>
      </a:folHlink>
    </a:clrScheme>
    <a:fontScheme name="1_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36000" rIns="0" bIns="3600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ts val="2400"/>
          </a:lnSpc>
          <a:spcBef>
            <a:spcPts val="600"/>
          </a:spcBef>
          <a:spcAft>
            <a:spcPct val="0"/>
          </a:spcAft>
          <a:buClr>
            <a:srgbClr val="2A6AB3"/>
          </a:buClr>
          <a:buSzPct val="110000"/>
          <a:buFont typeface="Wingdings" pitchFamily="16" charset="2"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36000" rIns="0" bIns="3600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ts val="2400"/>
          </a:lnSpc>
          <a:spcBef>
            <a:spcPts val="600"/>
          </a:spcBef>
          <a:spcAft>
            <a:spcPct val="0"/>
          </a:spcAft>
          <a:buClr>
            <a:srgbClr val="2A6AB3"/>
          </a:buClr>
          <a:buSzPct val="110000"/>
          <a:buFont typeface="Wingdings" pitchFamily="16" charset="2"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</Words>
  <Application>Microsoft Office PowerPoint</Application>
  <PresentationFormat>Benutzerdefiniert</PresentationFormat>
  <Paragraphs>60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8" baseType="lpstr">
      <vt:lpstr>ＭＳ Ｐゴシック</vt:lpstr>
      <vt:lpstr>Nimbus Roman No9 L</vt:lpstr>
      <vt:lpstr>Arial</vt:lpstr>
      <vt:lpstr>Times New Roman</vt:lpstr>
      <vt:lpstr>Wingdings</vt:lpstr>
      <vt:lpstr>Master CC ETH Zürich</vt:lpstr>
      <vt:lpstr>SCATTERER RECONSTRUCTION AND  PARAMETRIZATION OF HOMOGENEOUS TISSUE  FOR ULTRASOUND IMAGE SIMULATION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Renato</dc:creator>
  <cp:lastModifiedBy>Mattausch Oliver</cp:lastModifiedBy>
  <cp:revision>1138</cp:revision>
  <cp:lastPrinted>2015-08-23T22:02:47Z</cp:lastPrinted>
  <dcterms:modified xsi:type="dcterms:W3CDTF">2015-11-02T11:18:43Z</dcterms:modified>
</cp:coreProperties>
</file>