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avi" ContentType="video/x-msvide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27" r:id="rId3"/>
    <p:sldId id="358" r:id="rId4"/>
    <p:sldId id="260" r:id="rId5"/>
    <p:sldId id="326" r:id="rId6"/>
    <p:sldId id="356" r:id="rId7"/>
    <p:sldId id="347" r:id="rId8"/>
    <p:sldId id="357" r:id="rId9"/>
    <p:sldId id="330" r:id="rId10"/>
    <p:sldId id="331" r:id="rId11"/>
    <p:sldId id="332" r:id="rId12"/>
    <p:sldId id="361" r:id="rId13"/>
    <p:sldId id="344" r:id="rId14"/>
    <p:sldId id="339" r:id="rId15"/>
    <p:sldId id="352" r:id="rId16"/>
    <p:sldId id="359" r:id="rId17"/>
    <p:sldId id="340" r:id="rId18"/>
    <p:sldId id="349" r:id="rId19"/>
    <p:sldId id="353" r:id="rId20"/>
    <p:sldId id="360" r:id="rId21"/>
    <p:sldId id="341" r:id="rId22"/>
    <p:sldId id="338" r:id="rId23"/>
    <p:sldId id="343" r:id="rId24"/>
    <p:sldId id="351" r:id="rId25"/>
    <p:sldId id="342" r:id="rId26"/>
    <p:sldId id="333" r:id="rId27"/>
    <p:sldId id="355" r:id="rId28"/>
    <p:sldId id="328" r:id="rId29"/>
    <p:sldId id="346" r:id="rId30"/>
    <p:sldId id="334" r:id="rId31"/>
    <p:sldId id="306" r:id="rId32"/>
    <p:sldId id="363" r:id="rId33"/>
    <p:sldId id="337" r:id="rId34"/>
  </p:sldIdLst>
  <p:sldSz cx="12187238" cy="6858000"/>
  <p:notesSz cx="7099300" cy="10234613"/>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1">
          <p15:clr>
            <a:srgbClr val="A4A3A4"/>
          </p15:clr>
        </p15:guide>
        <p15:guide id="2" orient="horz" pos="1275">
          <p15:clr>
            <a:srgbClr val="A4A3A4"/>
          </p15:clr>
        </p15:guide>
        <p15:guide id="3" orient="horz" pos="3929">
          <p15:clr>
            <a:srgbClr val="A4A3A4"/>
          </p15:clr>
        </p15:guide>
        <p15:guide id="4" orient="horz" pos="2160">
          <p15:clr>
            <a:srgbClr val="A4A3A4"/>
          </p15:clr>
        </p15:guide>
        <p15:guide id="5" orient="horz" pos="3045">
          <p15:clr>
            <a:srgbClr val="A4A3A4"/>
          </p15:clr>
        </p15:guide>
        <p15:guide id="6" orient="horz" pos="4269">
          <p15:clr>
            <a:srgbClr val="A4A3A4"/>
          </p15:clr>
        </p15:guide>
        <p15:guide id="7" orient="horz" pos="3974">
          <p15:clr>
            <a:srgbClr val="A4A3A4"/>
          </p15:clr>
        </p15:guide>
        <p15:guide id="8" orient="horz" pos="297">
          <p15:clr>
            <a:srgbClr val="A4A3A4"/>
          </p15:clr>
        </p15:guide>
        <p15:guide id="9" pos="272">
          <p15:clr>
            <a:srgbClr val="A4A3A4"/>
          </p15:clr>
        </p15:guide>
        <p15:guide id="10" pos="7405">
          <p15:clr>
            <a:srgbClr val="A4A3A4"/>
          </p15:clr>
        </p15:guide>
        <p15:guide id="11" pos="383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F40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06" autoAdjust="0"/>
    <p:restoredTop sz="80918" autoAdjust="0"/>
  </p:normalViewPr>
  <p:slideViewPr>
    <p:cSldViewPr snapToGrid="0" snapToObjects="1">
      <p:cViewPr varScale="1">
        <p:scale>
          <a:sx n="107" d="100"/>
          <a:sy n="107" d="100"/>
        </p:scale>
        <p:origin x="284" y="56"/>
      </p:cViewPr>
      <p:guideLst>
        <p:guide orient="horz" pos="391"/>
        <p:guide orient="horz" pos="1275"/>
        <p:guide orient="horz" pos="3929"/>
        <p:guide orient="horz" pos="2160"/>
        <p:guide orient="horz" pos="3045"/>
        <p:guide orient="horz" pos="4269"/>
        <p:guide orient="horz" pos="3974"/>
        <p:guide orient="horz" pos="297"/>
        <p:guide pos="272"/>
        <p:guide pos="7405"/>
        <p:guide pos="3839"/>
      </p:guideLst>
    </p:cSldViewPr>
  </p:slideViewPr>
  <p:outlineViewPr>
    <p:cViewPr>
      <p:scale>
        <a:sx n="33" d="100"/>
        <a:sy n="33" d="100"/>
      </p:scale>
      <p:origin x="0" y="-2280"/>
    </p:cViewPr>
  </p:outlineViewPr>
  <p:notesTextViewPr>
    <p:cViewPr>
      <p:scale>
        <a:sx n="3" d="2"/>
        <a:sy n="3" d="2"/>
      </p:scale>
      <p:origin x="0" y="0"/>
    </p:cViewPr>
  </p:notesTextViewPr>
  <p:sorterViewPr>
    <p:cViewPr>
      <p:scale>
        <a:sx n="100" d="100"/>
        <a:sy n="100" d="100"/>
      </p:scale>
      <p:origin x="0" y="0"/>
    </p:cViewPr>
  </p:sorterViewPr>
  <p:notesViewPr>
    <p:cSldViewPr snapToGrid="0" snapToObjects="1">
      <p:cViewPr varScale="1">
        <p:scale>
          <a:sx n="82" d="100"/>
          <a:sy n="82" d="100"/>
        </p:scale>
        <p:origin x="3628"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1"/>
            <a:ext cx="3076363" cy="511731"/>
          </a:xfrm>
          <a:prstGeom prst="rect">
            <a:avLst/>
          </a:prstGeom>
        </p:spPr>
        <p:txBody>
          <a:bodyPr vert="horz" lIns="99040" tIns="49520" rIns="99040" bIns="49520" rtlCol="0"/>
          <a:lstStyle>
            <a:lvl1pPr algn="l">
              <a:defRPr sz="1300"/>
            </a:lvl1pPr>
          </a:lstStyle>
          <a:p>
            <a:endParaRPr lang="de-CH"/>
          </a:p>
        </p:txBody>
      </p:sp>
      <p:sp>
        <p:nvSpPr>
          <p:cNvPr id="3" name="Datumsplatzhalter 2"/>
          <p:cNvSpPr>
            <a:spLocks noGrp="1"/>
          </p:cNvSpPr>
          <p:nvPr>
            <p:ph type="dt" idx="1"/>
          </p:nvPr>
        </p:nvSpPr>
        <p:spPr>
          <a:xfrm>
            <a:off x="4021295" y="1"/>
            <a:ext cx="3076363" cy="511731"/>
          </a:xfrm>
          <a:prstGeom prst="rect">
            <a:avLst/>
          </a:prstGeom>
        </p:spPr>
        <p:txBody>
          <a:bodyPr vert="horz" lIns="99040" tIns="49520" rIns="99040" bIns="49520" rtlCol="0"/>
          <a:lstStyle>
            <a:lvl1pPr algn="r">
              <a:defRPr sz="1300"/>
            </a:lvl1pPr>
          </a:lstStyle>
          <a:p>
            <a:fld id="{BCDB334D-D17F-49C4-91DD-37BB7E818209}" type="datetimeFigureOut">
              <a:rPr lang="de-CH" smtClean="0"/>
              <a:t>09.09.2016</a:t>
            </a:fld>
            <a:endParaRPr lang="de-CH"/>
          </a:p>
        </p:txBody>
      </p:sp>
      <p:sp>
        <p:nvSpPr>
          <p:cNvPr id="4" name="Folienbildplatzhalter 3"/>
          <p:cNvSpPr>
            <a:spLocks noGrp="1" noRot="1" noChangeAspect="1"/>
          </p:cNvSpPr>
          <p:nvPr>
            <p:ph type="sldImg" idx="2"/>
          </p:nvPr>
        </p:nvSpPr>
        <p:spPr>
          <a:xfrm>
            <a:off x="141288" y="768350"/>
            <a:ext cx="6816725" cy="3836988"/>
          </a:xfrm>
          <a:prstGeom prst="rect">
            <a:avLst/>
          </a:prstGeom>
          <a:noFill/>
          <a:ln w="12700">
            <a:solidFill>
              <a:prstClr val="black"/>
            </a:solidFill>
          </a:ln>
        </p:spPr>
        <p:txBody>
          <a:bodyPr vert="horz" lIns="99040" tIns="49520" rIns="99040" bIns="49520" rtlCol="0" anchor="ctr"/>
          <a:lstStyle/>
          <a:p>
            <a:endParaRPr lang="de-CH"/>
          </a:p>
        </p:txBody>
      </p:sp>
      <p:sp>
        <p:nvSpPr>
          <p:cNvPr id="5" name="Notizenplatzhalter 4"/>
          <p:cNvSpPr>
            <a:spLocks noGrp="1"/>
          </p:cNvSpPr>
          <p:nvPr>
            <p:ph type="body" sz="quarter" idx="3"/>
          </p:nvPr>
        </p:nvSpPr>
        <p:spPr>
          <a:xfrm>
            <a:off x="709931" y="4861442"/>
            <a:ext cx="5679440" cy="4605576"/>
          </a:xfrm>
          <a:prstGeom prst="rect">
            <a:avLst/>
          </a:prstGeom>
        </p:spPr>
        <p:txBody>
          <a:bodyPr vert="horz" lIns="99040" tIns="49520" rIns="99040" bIns="49520" rtlCol="0"/>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6" name="Fußzeilenplatzhalter 5"/>
          <p:cNvSpPr>
            <a:spLocks noGrp="1"/>
          </p:cNvSpPr>
          <p:nvPr>
            <p:ph type="ftr" sz="quarter" idx="4"/>
          </p:nvPr>
        </p:nvSpPr>
        <p:spPr>
          <a:xfrm>
            <a:off x="1" y="9721107"/>
            <a:ext cx="3076363" cy="511731"/>
          </a:xfrm>
          <a:prstGeom prst="rect">
            <a:avLst/>
          </a:prstGeom>
        </p:spPr>
        <p:txBody>
          <a:bodyPr vert="horz" lIns="99040" tIns="49520" rIns="99040" bIns="49520" rtlCol="0" anchor="b"/>
          <a:lstStyle>
            <a:lvl1pPr algn="l">
              <a:defRPr sz="1300"/>
            </a:lvl1pPr>
          </a:lstStyle>
          <a:p>
            <a:endParaRPr lang="de-CH"/>
          </a:p>
        </p:txBody>
      </p:sp>
      <p:sp>
        <p:nvSpPr>
          <p:cNvPr id="7" name="Foliennummernplatzhalter 6"/>
          <p:cNvSpPr>
            <a:spLocks noGrp="1"/>
          </p:cNvSpPr>
          <p:nvPr>
            <p:ph type="sldNum" sz="quarter" idx="5"/>
          </p:nvPr>
        </p:nvSpPr>
        <p:spPr>
          <a:xfrm>
            <a:off x="4021295" y="9721107"/>
            <a:ext cx="3076363" cy="511731"/>
          </a:xfrm>
          <a:prstGeom prst="rect">
            <a:avLst/>
          </a:prstGeom>
        </p:spPr>
        <p:txBody>
          <a:bodyPr vert="horz" lIns="99040" tIns="49520" rIns="99040" bIns="49520" rtlCol="0" anchor="b"/>
          <a:lstStyle>
            <a:lvl1pPr algn="r">
              <a:defRPr sz="1300"/>
            </a:lvl1pPr>
          </a:lstStyle>
          <a:p>
            <a:fld id="{A51C0C35-A9A2-4EFD-9BAF-1E52E29E03D1}" type="slidenum">
              <a:rPr lang="de-CH" smtClean="0"/>
              <a:t>‹#›</a:t>
            </a:fld>
            <a:endParaRPr lang="de-CH"/>
          </a:p>
        </p:txBody>
      </p:sp>
    </p:spTree>
    <p:extLst>
      <p:ext uri="{BB962C8B-B14F-4D97-AF65-F5344CB8AC3E}">
        <p14:creationId xmlns:p14="http://schemas.microsoft.com/office/powerpoint/2010/main" val="277359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a:t>
            </a:fld>
            <a:endParaRPr lang="de-CH"/>
          </a:p>
        </p:txBody>
      </p:sp>
    </p:spTree>
    <p:extLst>
      <p:ext uri="{BB962C8B-B14F-4D97-AF65-F5344CB8AC3E}">
        <p14:creationId xmlns:p14="http://schemas.microsoft.com/office/powerpoint/2010/main" val="4209189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Remove</a:t>
            </a:r>
            <a:r>
              <a:rPr lang="de-CH" baseline="0" dirty="0" smtClean="0"/>
              <a:t> lines in template</a:t>
            </a:r>
            <a:br>
              <a:rPr lang="de-CH" baseline="0" dirty="0" smtClean="0"/>
            </a:br>
            <a:r>
              <a:rPr lang="de-CH" baseline="0" dirty="0" smtClean="0"/>
              <a:t>Motivation: Transvaginal, transrectal ultrasound, biopsy (no volunteers)</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2</a:t>
            </a:fld>
            <a:endParaRPr lang="de-CH"/>
          </a:p>
        </p:txBody>
      </p:sp>
    </p:spTree>
    <p:extLst>
      <p:ext uri="{BB962C8B-B14F-4D97-AF65-F5344CB8AC3E}">
        <p14:creationId xmlns:p14="http://schemas.microsoft.com/office/powerpoint/2010/main" val="1990263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3</a:t>
            </a:r>
            <a:r>
              <a:rPr lang="de-CH" baseline="0" dirty="0" smtClean="0"/>
              <a:t> things are important for a realistic ultrasound image.</a:t>
            </a:r>
            <a:endParaRPr lang="de-CH" dirty="0" smtClean="0"/>
          </a:p>
          <a:p>
            <a:r>
              <a:rPr lang="de-CH" dirty="0" smtClean="0"/>
              <a:t>Specify</a:t>
            </a:r>
            <a:r>
              <a:rPr lang="de-CH" baseline="0" dirty="0" smtClean="0"/>
              <a:t> terms: speckles, reflections, ultrasound artifacts</a:t>
            </a:r>
            <a:br>
              <a:rPr lang="de-CH" baseline="0" dirty="0" smtClean="0"/>
            </a:br>
            <a:r>
              <a:rPr lang="de-CH" baseline="0" dirty="0" smtClean="0"/>
              <a:t>Explain accustic impedance differences</a:t>
            </a:r>
            <a:r>
              <a:rPr lang="de-AT" baseline="0" dirty="0" smtClean="0"/>
              <a:t> as us propagates, if objects larger than wavelength, they act like point scatterers</a:t>
            </a:r>
          </a:p>
        </p:txBody>
      </p:sp>
      <p:sp>
        <p:nvSpPr>
          <p:cNvPr id="4" name="Slide Number Placeholder 3"/>
          <p:cNvSpPr>
            <a:spLocks noGrp="1"/>
          </p:cNvSpPr>
          <p:nvPr>
            <p:ph type="sldNum" sz="quarter" idx="10"/>
          </p:nvPr>
        </p:nvSpPr>
        <p:spPr/>
        <p:txBody>
          <a:bodyPr/>
          <a:lstStyle/>
          <a:p>
            <a:fld id="{A51C0C35-A9A2-4EFD-9BAF-1E52E29E03D1}" type="slidenum">
              <a:rPr lang="de-CH" smtClean="0"/>
              <a:t>4</a:t>
            </a:fld>
            <a:endParaRPr lang="de-CH"/>
          </a:p>
        </p:txBody>
      </p:sp>
    </p:spTree>
    <p:extLst>
      <p:ext uri="{BB962C8B-B14F-4D97-AF65-F5344CB8AC3E}">
        <p14:creationId xmlns:p14="http://schemas.microsoft.com/office/powerpoint/2010/main" val="2655870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5</a:t>
            </a:fld>
            <a:endParaRPr lang="de-CH"/>
          </a:p>
        </p:txBody>
      </p:sp>
    </p:spTree>
    <p:extLst>
      <p:ext uri="{BB962C8B-B14F-4D97-AF65-F5344CB8AC3E}">
        <p14:creationId xmlns:p14="http://schemas.microsoft.com/office/powerpoint/2010/main" val="2624919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These methods</a:t>
            </a:r>
            <a:r>
              <a:rPr lang="de-CH" baseline="0" dirty="0" smtClean="0"/>
              <a:t> use deterministic ray tracing, also known as Whitted Raytracing in the CG community.</a:t>
            </a:r>
            <a:endParaRPr lang="de-CH" dirty="0" smtClean="0"/>
          </a:p>
        </p:txBody>
      </p:sp>
      <p:sp>
        <p:nvSpPr>
          <p:cNvPr id="4" name="Slide Number Placeholder 3"/>
          <p:cNvSpPr>
            <a:spLocks noGrp="1"/>
          </p:cNvSpPr>
          <p:nvPr>
            <p:ph type="sldNum" sz="quarter" idx="10"/>
          </p:nvPr>
        </p:nvSpPr>
        <p:spPr/>
        <p:txBody>
          <a:bodyPr/>
          <a:lstStyle/>
          <a:p>
            <a:fld id="{A51C0C35-A9A2-4EFD-9BAF-1E52E29E03D1}" type="slidenum">
              <a:rPr lang="de-CH" smtClean="0"/>
              <a:t>6</a:t>
            </a:fld>
            <a:endParaRPr lang="de-CH"/>
          </a:p>
        </p:txBody>
      </p:sp>
    </p:spTree>
    <p:extLst>
      <p:ext uri="{BB962C8B-B14F-4D97-AF65-F5344CB8AC3E}">
        <p14:creationId xmlns:p14="http://schemas.microsoft.com/office/powerpoint/2010/main" val="1547810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Left side afterwards,</a:t>
            </a:r>
            <a:r>
              <a:rPr lang="de-CH" baseline="0" dirty="0" smtClean="0"/>
              <a:t> in references conference name first</a:t>
            </a:r>
          </a:p>
          <a:p>
            <a:r>
              <a:rPr lang="de-CH" baseline="0" dirty="0" smtClean="0"/>
              <a:t>Rho: probability of non-zero pixel value</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8</a:t>
            </a:fld>
            <a:endParaRPr lang="de-CH"/>
          </a:p>
        </p:txBody>
      </p:sp>
    </p:spTree>
    <p:extLst>
      <p:ext uri="{BB962C8B-B14F-4D97-AF65-F5344CB8AC3E}">
        <p14:creationId xmlns:p14="http://schemas.microsoft.com/office/powerpoint/2010/main" val="3504097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Comparing the state-of-the art simulation with an actual</a:t>
            </a:r>
            <a:r>
              <a:rPr lang="de-CH" baseline="0" dirty="0" smtClean="0"/>
              <a:t> pregnancy, several issues become apparent.</a:t>
            </a:r>
            <a:endParaRPr lang="de-CH" dirty="0" smtClean="0"/>
          </a:p>
          <a:p>
            <a:endParaRPr lang="de-CH" dirty="0" smtClean="0"/>
          </a:p>
          <a:p>
            <a:r>
              <a:rPr lang="de-CH" dirty="0" smtClean="0"/>
              <a:t>Add snells</a:t>
            </a:r>
            <a:r>
              <a:rPr lang="de-CH" baseline="0" dirty="0" smtClean="0"/>
              <a:t> law</a:t>
            </a:r>
          </a:p>
          <a:p>
            <a:r>
              <a:rPr lang="de-CH" baseline="0" dirty="0" smtClean="0"/>
              <a:t>Orthogonal reflections show up</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9</a:t>
            </a:fld>
            <a:endParaRPr lang="de-CH"/>
          </a:p>
        </p:txBody>
      </p:sp>
    </p:spTree>
    <p:extLst>
      <p:ext uri="{BB962C8B-B14F-4D97-AF65-F5344CB8AC3E}">
        <p14:creationId xmlns:p14="http://schemas.microsoft.com/office/powerpoint/2010/main" val="41533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In contrast to the perfectly specular surfaces</a:t>
            </a:r>
            <a:r>
              <a:rPr lang="de-CH" baseline="0" dirty="0" smtClean="0"/>
              <a:t> of previous approaches, we propose that real surfaces have imperfections, causing the surface normal to wiggle wrt. a cosine distribution, where n models the surface roughness.</a:t>
            </a:r>
          </a:p>
          <a:p>
            <a:endParaRPr lang="de-CH" dirty="0" smtClean="0"/>
          </a:p>
          <a:p>
            <a:endParaRPr lang="de-CH" dirty="0" smtClean="0"/>
          </a:p>
          <a:p>
            <a:r>
              <a:rPr lang="de-CH" dirty="0" smtClean="0"/>
              <a:t>Snell’s law, not cos infinity</a:t>
            </a:r>
            <a:r>
              <a:rPr lang="de-CH" baseline="0" dirty="0" smtClean="0"/>
              <a:t> before defining model, put profile here of cos distribution</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11</a:t>
            </a:fld>
            <a:endParaRPr lang="de-CH"/>
          </a:p>
        </p:txBody>
      </p:sp>
    </p:spTree>
    <p:extLst>
      <p:ext uri="{BB962C8B-B14F-4D97-AF65-F5344CB8AC3E}">
        <p14:creationId xmlns:p14="http://schemas.microsoft.com/office/powerpoint/2010/main" val="2429468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To show</a:t>
            </a:r>
            <a:r>
              <a:rPr lang="en-US" baseline="0" dirty="0" smtClean="0"/>
              <a:t> the possibilities of the surface roughness model, a simulation of a fluid-filled spherical object is used.</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Increasing the surface roughness causes the shadow softness to increase. </a:t>
            </a:r>
            <a:br>
              <a:rPr lang="en-US" baseline="0" dirty="0" smtClean="0"/>
            </a:br>
            <a:r>
              <a:rPr lang="en-US" baseline="0" dirty="0" smtClean="0"/>
              <a:t>In practice, this parameter has to be adjusted to fit a target appearance. </a:t>
            </a:r>
            <a:br>
              <a:rPr lang="en-US" baseline="0" dirty="0" smtClean="0"/>
            </a:br>
            <a:r>
              <a:rPr lang="en-US" baseline="0" dirty="0" smtClean="0"/>
              <a:t>As comparison, this is an-vivo example.</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explain how a typical sphere artifact should look like (basically the </a:t>
            </a:r>
            <a:r>
              <a:rPr lang="en-US" dirty="0" err="1" smtClean="0"/>
              <a:t>hyopechoic</a:t>
            </a:r>
            <a:r>
              <a:rPr lang="en-US" dirty="0" smtClean="0"/>
              <a:t> "whiskers" behind small angle surface due to refraction bending the rays and "shadowing" those area). You can may be show a sample example image with bladder or a cyst, highlighting those shadows.  Also, motivate the importance of showing those shadows correctly, by mentioning that the (whisker) shadows are important for the doctor to infer the content of (diagnose) inclusions from their acoustic impedance difference.</a:t>
            </a:r>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12</a:t>
            </a:fld>
            <a:endParaRPr lang="de-CH"/>
          </a:p>
        </p:txBody>
      </p:sp>
    </p:spTree>
    <p:extLst>
      <p:ext uri="{BB962C8B-B14F-4D97-AF65-F5344CB8AC3E}">
        <p14:creationId xmlns:p14="http://schemas.microsoft.com/office/powerpoint/2010/main" val="649367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Hence, in contrast to the infinitely flat surfaces</a:t>
            </a:r>
            <a:r>
              <a:rPr lang="de-CH" baseline="0" dirty="0" smtClean="0"/>
              <a:t> of previous approaches, we propose that real surfaces have finite surface thickness, allowing a ray to penetrate further into a tissue wrt. to a surface thickness parameter.</a:t>
            </a:r>
          </a:p>
          <a:p>
            <a:endParaRPr lang="de-CH" dirty="0" smtClean="0"/>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13</a:t>
            </a:fld>
            <a:endParaRPr lang="de-CH"/>
          </a:p>
        </p:txBody>
      </p:sp>
    </p:spTree>
    <p:extLst>
      <p:ext uri="{BB962C8B-B14F-4D97-AF65-F5344CB8AC3E}">
        <p14:creationId xmlns:p14="http://schemas.microsoft.com/office/powerpoint/2010/main" val="1226077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a:t>
            </a:r>
            <a:r>
              <a:rPr lang="en-US" dirty="0" smtClean="0"/>
              <a:t>the first image,</a:t>
            </a:r>
            <a:r>
              <a:rPr lang="en-US" baseline="0" dirty="0" smtClean="0"/>
              <a:t> </a:t>
            </a:r>
            <a:r>
              <a:rPr lang="en-US" baseline="0" dirty="0" smtClean="0"/>
              <a:t>the bone structure is generated with zero thickness, looking artificial and lacking similarity to an actual bone image.</a:t>
            </a:r>
            <a:endParaRPr lang="en-US" dirty="0" smtClean="0"/>
          </a:p>
          <a:p>
            <a:endParaRPr lang="en-US" dirty="0" smtClean="0"/>
          </a:p>
          <a:p>
            <a:r>
              <a:rPr lang="en-US" dirty="0" smtClean="0"/>
              <a:t>put the actual US image, perhaps on the left or right of all images (with same areas that you indicate marked/circled) as a ground-truth and visual comparison from the slide start</a:t>
            </a:r>
          </a:p>
          <a:p>
            <a:endParaRPr lang="de-AT" dirty="0" smtClean="0"/>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14</a:t>
            </a:fld>
            <a:endParaRPr lang="de-CH"/>
          </a:p>
        </p:txBody>
      </p:sp>
    </p:spTree>
    <p:extLst>
      <p:ext uri="{BB962C8B-B14F-4D97-AF65-F5344CB8AC3E}">
        <p14:creationId xmlns:p14="http://schemas.microsoft.com/office/powerpoint/2010/main" val="295364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Next, I show how to</a:t>
            </a:r>
            <a:r>
              <a:rPr lang="de-CH" baseline="0" dirty="0" smtClean="0"/>
              <a:t> solve </a:t>
            </a:r>
            <a:r>
              <a:rPr lang="de-CH" baseline="0" dirty="0" smtClean="0"/>
              <a:t>our </a:t>
            </a:r>
            <a:r>
              <a:rPr lang="de-CH" baseline="0" dirty="0" smtClean="0"/>
              <a:t>surface model efficiently.</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15</a:t>
            </a:fld>
            <a:endParaRPr lang="de-CH"/>
          </a:p>
        </p:txBody>
      </p:sp>
    </p:spTree>
    <p:extLst>
      <p:ext uri="{BB962C8B-B14F-4D97-AF65-F5344CB8AC3E}">
        <p14:creationId xmlns:p14="http://schemas.microsoft.com/office/powerpoint/2010/main" val="1468162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In</a:t>
            </a:r>
            <a:r>
              <a:rPr lang="de-CH" baseline="0" dirty="0" smtClean="0"/>
              <a:t> the simplest version, a ray is generated per element, equally sampling the image plane.</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17</a:t>
            </a:fld>
            <a:endParaRPr lang="de-CH"/>
          </a:p>
        </p:txBody>
      </p:sp>
    </p:spTree>
    <p:extLst>
      <p:ext uri="{BB962C8B-B14F-4D97-AF65-F5344CB8AC3E}">
        <p14:creationId xmlns:p14="http://schemas.microsoft.com/office/powerpoint/2010/main" val="3851949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Ultrasound</a:t>
            </a:r>
            <a:r>
              <a:rPr lang="de-CH" baseline="0" dirty="0" smtClean="0"/>
              <a:t> imaging records a slice of the model in the image plane.</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18</a:t>
            </a:fld>
            <a:endParaRPr lang="de-CH"/>
          </a:p>
        </p:txBody>
      </p:sp>
    </p:spTree>
    <p:extLst>
      <p:ext uri="{BB962C8B-B14F-4D97-AF65-F5344CB8AC3E}">
        <p14:creationId xmlns:p14="http://schemas.microsoft.com/office/powerpoint/2010/main" val="3250732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Our improved</a:t>
            </a:r>
            <a:r>
              <a:rPr lang="en-US" baseline="0" dirty="0" smtClean="0"/>
              <a:t> tissue model has 5 parameters, the 3 known ones describing small scale variations, and 2 new parameters describing the magnitude and frequency of large-scale variations.</a:t>
            </a:r>
            <a:endParaRPr lang="en-US" dirty="0" smtClean="0"/>
          </a:p>
          <a:p>
            <a:endParaRPr lang="en-US" dirty="0" smtClean="0"/>
          </a:p>
          <a:p>
            <a:r>
              <a:rPr lang="en-US" dirty="0" smtClean="0"/>
              <a:t>motivation and justification of large scale variations making things look more real was not convincing (also considering that the audience may not appreciate what is a more-real US image). I suggest to point out the homogeneous look of the former method, and say "as you might imagine the anatomy does not look such homogenous and almost like a toy-image" and then mention the larger-scale as "approximating larger scale anatomical variations, giving a realistic organ appearance".</a:t>
            </a:r>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19</a:t>
            </a:fld>
            <a:endParaRPr lang="de-CH"/>
          </a:p>
        </p:txBody>
      </p:sp>
    </p:spTree>
    <p:extLst>
      <p:ext uri="{BB962C8B-B14F-4D97-AF65-F5344CB8AC3E}">
        <p14:creationId xmlns:p14="http://schemas.microsoft.com/office/powerpoint/2010/main" val="99401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Next, I</a:t>
            </a:r>
            <a:r>
              <a:rPr lang="de-CH" baseline="0" dirty="0" smtClean="0"/>
              <a:t> will show some more results from the pregnancy scene, which were created using the following environment.</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20</a:t>
            </a:fld>
            <a:endParaRPr lang="de-CH"/>
          </a:p>
        </p:txBody>
      </p:sp>
    </p:spTree>
    <p:extLst>
      <p:ext uri="{BB962C8B-B14F-4D97-AF65-F5344CB8AC3E}">
        <p14:creationId xmlns:p14="http://schemas.microsoft.com/office/powerpoint/2010/main" val="3262881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This is a comparison of previous work and our approach to an in-vivo image. </a:t>
            </a:r>
            <a:r>
              <a:rPr lang="en-US" baseline="0" dirty="0" smtClean="0"/>
              <a:t/>
            </a:r>
            <a:br>
              <a:rPr lang="en-US" baseline="0" dirty="0" smtClean="0"/>
            </a:br>
            <a:r>
              <a:rPr lang="en-US" baseline="0" dirty="0" smtClean="0"/>
              <a:t>Note </a:t>
            </a:r>
            <a:r>
              <a:rPr lang="en-US" baseline="0" dirty="0" smtClean="0"/>
              <a:t>that the embryo is not in the same place in the in-vivo image, since we used a detailed model from a different source, </a:t>
            </a:r>
            <a:r>
              <a:rPr lang="en-US" baseline="0" dirty="0" smtClean="0"/>
              <a:t/>
            </a:r>
            <a:br>
              <a:rPr lang="en-US" baseline="0" dirty="0" smtClean="0"/>
            </a:br>
            <a:r>
              <a:rPr lang="en-US" baseline="0" dirty="0" smtClean="0"/>
              <a:t>whereas </a:t>
            </a:r>
            <a:r>
              <a:rPr lang="en-US" baseline="0" dirty="0" smtClean="0"/>
              <a:t>the rest of the scene was directly segmented from the source. </a:t>
            </a:r>
            <a:endParaRPr lang="en-US" dirty="0" smtClean="0"/>
          </a:p>
          <a:p>
            <a:endParaRPr lang="en-US" dirty="0" smtClean="0"/>
          </a:p>
          <a:p>
            <a:r>
              <a:rPr lang="en-US" dirty="0" smtClean="0"/>
              <a:t>Since </a:t>
            </a:r>
            <a:r>
              <a:rPr lang="en-US" baseline="0" dirty="0" smtClean="0"/>
              <a:t>our </a:t>
            </a:r>
            <a:r>
              <a:rPr lang="en-US" baseline="0" dirty="0" smtClean="0"/>
              <a:t>goal is for our simulation to look plausible for experts, we asked a </a:t>
            </a:r>
            <a:r>
              <a:rPr lang="en-US" baseline="0" dirty="0" err="1" smtClean="0"/>
              <a:t>gynologist</a:t>
            </a:r>
            <a:r>
              <a:rPr lang="en-US" baseline="0" dirty="0" smtClean="0"/>
              <a:t> for his opinion, </a:t>
            </a:r>
            <a:r>
              <a:rPr lang="en-US" baseline="0" dirty="0" smtClean="0"/>
              <a:t/>
            </a:r>
            <a:br>
              <a:rPr lang="en-US" baseline="0" dirty="0" smtClean="0"/>
            </a:br>
            <a:r>
              <a:rPr lang="en-US" baseline="0" dirty="0" smtClean="0"/>
              <a:t>rating </a:t>
            </a:r>
            <a:r>
              <a:rPr lang="en-US" baseline="0" dirty="0" smtClean="0"/>
              <a:t>the realism of the simulation method on a scale from 1 to 7. </a:t>
            </a:r>
            <a:endParaRPr lang="en-US" dirty="0" smtClean="0"/>
          </a:p>
          <a:p>
            <a:endParaRPr lang="en-US" dirty="0" smtClean="0"/>
          </a:p>
          <a:p>
            <a:r>
              <a:rPr lang="en-US" dirty="0" smtClean="0"/>
              <a:t>don't say "the embryo may not look *real*".  It sounds like we could not achieve our goal.  Better to say something like "The embryo may not be at the *same place*, since we used a detailed 3D model of the embryo from a different source, created independently from the US image seen."</a:t>
            </a:r>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21</a:t>
            </a:fld>
            <a:endParaRPr lang="de-CH"/>
          </a:p>
        </p:txBody>
      </p:sp>
    </p:spTree>
    <p:extLst>
      <p:ext uri="{BB962C8B-B14F-4D97-AF65-F5344CB8AC3E}">
        <p14:creationId xmlns:p14="http://schemas.microsoft.com/office/powerpoint/2010/main" val="30803201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This side shows the influence</a:t>
            </a:r>
            <a:r>
              <a:rPr lang="de-CH" baseline="0" dirty="0" smtClean="0"/>
              <a:t> of the </a:t>
            </a:r>
            <a:r>
              <a:rPr lang="de-CH" dirty="0" smtClean="0"/>
              <a:t>number</a:t>
            </a:r>
            <a:r>
              <a:rPr lang="de-CH" baseline="0" dirty="0" smtClean="0"/>
              <a:t> of ray paths on performance and image quality.</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22</a:t>
            </a:fld>
            <a:endParaRPr lang="de-CH"/>
          </a:p>
        </p:txBody>
      </p:sp>
    </p:spTree>
    <p:extLst>
      <p:ext uri="{BB962C8B-B14F-4D97-AF65-F5344CB8AC3E}">
        <p14:creationId xmlns:p14="http://schemas.microsoft.com/office/powerpoint/2010/main" val="686205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CH" dirty="0" smtClean="0"/>
              <a:t>At last,</a:t>
            </a:r>
            <a:r>
              <a:rPr lang="de-CH" baseline="0" dirty="0" smtClean="0"/>
              <a:t> I would like to show you some additional slices of the pregnancy scene simulated with our method and compare it to in-vivo images.</a:t>
            </a:r>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23</a:t>
            </a:fld>
            <a:endParaRPr lang="de-CH"/>
          </a:p>
        </p:txBody>
      </p:sp>
    </p:spTree>
    <p:extLst>
      <p:ext uri="{BB962C8B-B14F-4D97-AF65-F5344CB8AC3E}">
        <p14:creationId xmlns:p14="http://schemas.microsoft.com/office/powerpoint/2010/main" val="2671304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explain how a typical sphere artifact should look like (basically the </a:t>
            </a:r>
            <a:r>
              <a:rPr lang="en-US" dirty="0" err="1" smtClean="0"/>
              <a:t>hyopechoic</a:t>
            </a:r>
            <a:r>
              <a:rPr lang="en-US" dirty="0" smtClean="0"/>
              <a:t> "whiskers" behind small angle surface due to refraction bending the rays and "shadowing" those area). You can may be show a sample example image with bladder or a cyst, highlighting those shadows.  Also, motivate the importance of showing those shadows correctly, by mentioning that the (whisker) shadows are important for the doctor to infer the content of (diagnose) inclusions from their acoustic impedance difference.</a:t>
            </a:r>
          </a:p>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32</a:t>
            </a:fld>
            <a:endParaRPr lang="de-CH"/>
          </a:p>
        </p:txBody>
      </p:sp>
    </p:spTree>
    <p:extLst>
      <p:ext uri="{BB962C8B-B14F-4D97-AF65-F5344CB8AC3E}">
        <p14:creationId xmlns:p14="http://schemas.microsoft.com/office/powerpoint/2010/main" val="2428928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dirty="0"/>
          </a:p>
        </p:txBody>
      </p:sp>
      <p:sp>
        <p:nvSpPr>
          <p:cNvPr id="4" name="Slide Number Placeholder 3"/>
          <p:cNvSpPr>
            <a:spLocks noGrp="1"/>
          </p:cNvSpPr>
          <p:nvPr>
            <p:ph type="sldNum" sz="quarter" idx="10"/>
          </p:nvPr>
        </p:nvSpPr>
        <p:spPr/>
        <p:txBody>
          <a:bodyPr/>
          <a:lstStyle/>
          <a:p>
            <a:fld id="{A51C0C35-A9A2-4EFD-9BAF-1E52E29E03D1}" type="slidenum">
              <a:rPr lang="de-CH" smtClean="0"/>
              <a:t>33</a:t>
            </a:fld>
            <a:endParaRPr lang="de-CH"/>
          </a:p>
        </p:txBody>
      </p:sp>
    </p:spTree>
    <p:extLst>
      <p:ext uri="{BB962C8B-B14F-4D97-AF65-F5344CB8AC3E}">
        <p14:creationId xmlns:p14="http://schemas.microsoft.com/office/powerpoint/2010/main" val="5691920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A">
    <p:spTree>
      <p:nvGrpSpPr>
        <p:cNvPr id="1" name=""/>
        <p:cNvGrpSpPr/>
        <p:nvPr/>
      </p:nvGrpSpPr>
      <p:grpSpPr>
        <a:xfrm>
          <a:off x="0" y="0"/>
          <a:ext cx="0" cy="0"/>
          <a:chOff x="0" y="0"/>
          <a:chExt cx="0" cy="0"/>
        </a:xfrm>
      </p:grpSpPr>
      <p:pic>
        <p:nvPicPr>
          <p:cNvPr id="7" name="Grafik 6"/>
          <p:cNvPicPr>
            <a:picLocks noChangeAspect="1"/>
          </p:cNvPicPr>
          <p:nvPr userDrawn="1"/>
        </p:nvPicPr>
        <p:blipFill rotWithShape="1">
          <a:blip r:embed="rId2">
            <a:extLst>
              <a:ext uri="{28A0092B-C50C-407E-A947-70E740481C1C}">
                <a14:useLocalDpi xmlns:a14="http://schemas.microsoft.com/office/drawing/2010/main" val="0"/>
              </a:ext>
            </a:extLst>
          </a:blip>
          <a:srcRect t="23221" b="31272"/>
          <a:stretch/>
        </p:blipFill>
        <p:spPr>
          <a:xfrm>
            <a:off x="431800" y="620713"/>
            <a:ext cx="11323637" cy="2808287"/>
          </a:xfrm>
          <a:prstGeom prst="rect">
            <a:avLst/>
          </a:prstGeom>
          <a:noFill/>
          <a:ln>
            <a:noFill/>
          </a:ln>
        </p:spPr>
      </p:pic>
      <p:sp>
        <p:nvSpPr>
          <p:cNvPr id="3" name="Untertitel 2"/>
          <p:cNvSpPr>
            <a:spLocks noGrp="1"/>
          </p:cNvSpPr>
          <p:nvPr>
            <p:ph type="subTitle" idx="1"/>
          </p:nvPr>
        </p:nvSpPr>
        <p:spPr>
          <a:xfrm>
            <a:off x="431632" y="4563876"/>
            <a:ext cx="11323975" cy="1673412"/>
          </a:xfrm>
          <a:solidFill>
            <a:schemeClr val="bg2"/>
          </a:solidFill>
        </p:spPr>
        <p:txBody>
          <a:bodyPr lIns="144000" tIns="108000" bIns="0" anchor="t" anchorCtr="0"/>
          <a:lstStyle>
            <a:lvl1pPr marL="0" indent="0" algn="l">
              <a:lnSpc>
                <a:spcPct val="100000"/>
              </a:lnSpc>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DE" dirty="0"/>
          </a:p>
        </p:txBody>
      </p:sp>
      <p:sp>
        <p:nvSpPr>
          <p:cNvPr id="2" name="Titel 1"/>
          <p:cNvSpPr>
            <a:spLocks noGrp="1"/>
          </p:cNvSpPr>
          <p:nvPr>
            <p:ph type="ctrTitle"/>
          </p:nvPr>
        </p:nvSpPr>
        <p:spPr>
          <a:xfrm>
            <a:off x="431632" y="3429000"/>
            <a:ext cx="11323975" cy="1152128"/>
          </a:xfrm>
          <a:solidFill>
            <a:schemeClr val="bg2"/>
          </a:solidFill>
        </p:spPr>
        <p:txBody>
          <a:bodyPr wrap="square" lIns="144000" tIns="72000" anchor="t" anchorCtr="0"/>
          <a:lstStyle>
            <a:lvl1pPr>
              <a:lnSpc>
                <a:spcPct val="100000"/>
              </a:lnSpc>
              <a:spcBef>
                <a:spcPts val="0"/>
              </a:spcBef>
              <a:defRPr sz="3200">
                <a:solidFill>
                  <a:schemeClr val="bg1"/>
                </a:solidFill>
              </a:defRPr>
            </a:lvl1pPr>
          </a:lstStyle>
          <a:p>
            <a:r>
              <a:rPr lang="en-US" smtClean="0"/>
              <a:t>Click to edit Master title style</a:t>
            </a:r>
            <a:endParaRPr lang="de-DE" dirty="0"/>
          </a:p>
        </p:txBody>
      </p:sp>
    </p:spTree>
    <p:extLst>
      <p:ext uri="{BB962C8B-B14F-4D97-AF65-F5344CB8AC3E}">
        <p14:creationId xmlns:p14="http://schemas.microsoft.com/office/powerpoint/2010/main" val="826009964"/>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folie B">
    <p:spTree>
      <p:nvGrpSpPr>
        <p:cNvPr id="1" name=""/>
        <p:cNvGrpSpPr/>
        <p:nvPr/>
      </p:nvGrpSpPr>
      <p:grpSpPr>
        <a:xfrm>
          <a:off x="0" y="0"/>
          <a:ext cx="0" cy="0"/>
          <a:chOff x="0" y="0"/>
          <a:chExt cx="0" cy="0"/>
        </a:xfrm>
      </p:grpSpPr>
      <p:sp>
        <p:nvSpPr>
          <p:cNvPr id="2" name="Titel 1"/>
          <p:cNvSpPr>
            <a:spLocks noGrp="1"/>
          </p:cNvSpPr>
          <p:nvPr>
            <p:ph type="ctrTitle"/>
          </p:nvPr>
        </p:nvSpPr>
        <p:spPr>
          <a:xfrm>
            <a:off x="431632" y="4823306"/>
            <a:ext cx="11323975" cy="1013969"/>
          </a:xfrm>
          <a:solidFill>
            <a:schemeClr val="bg2"/>
          </a:solidFill>
        </p:spPr>
        <p:txBody>
          <a:bodyPr wrap="square" lIns="144000" tIns="108000" anchor="t" anchorCtr="0"/>
          <a:lstStyle>
            <a:lvl1pPr>
              <a:lnSpc>
                <a:spcPct val="100000"/>
              </a:lnSpc>
              <a:spcBef>
                <a:spcPts val="0"/>
              </a:spcBef>
              <a:defRPr sz="2800" baseline="0">
                <a:solidFill>
                  <a:schemeClr val="bg1"/>
                </a:solidFill>
              </a:defRPr>
            </a:lvl1pPr>
          </a:lstStyle>
          <a:p>
            <a:r>
              <a:rPr lang="en-US" smtClean="0"/>
              <a:t>Click to edit Master title style</a:t>
            </a:r>
            <a:endParaRPr lang="de-DE" dirty="0"/>
          </a:p>
        </p:txBody>
      </p:sp>
      <p:sp>
        <p:nvSpPr>
          <p:cNvPr id="3" name="Untertitel 2"/>
          <p:cNvSpPr>
            <a:spLocks noGrp="1"/>
          </p:cNvSpPr>
          <p:nvPr>
            <p:ph type="subTitle" idx="1"/>
          </p:nvPr>
        </p:nvSpPr>
        <p:spPr>
          <a:xfrm>
            <a:off x="431632" y="5809754"/>
            <a:ext cx="11323975" cy="427535"/>
          </a:xfrm>
          <a:solidFill>
            <a:schemeClr val="bg2"/>
          </a:solidFill>
        </p:spPr>
        <p:txBody>
          <a:bodyPr lIns="144000" bIns="108000" anchor="b" anchorCtr="0">
            <a:noAutofit/>
          </a:bodyPr>
          <a:lstStyle>
            <a:lvl1pPr marL="0" indent="0" algn="l">
              <a:lnSpc>
                <a:spcPct val="100000"/>
              </a:lnSpc>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DE" dirty="0"/>
          </a:p>
        </p:txBody>
      </p:sp>
      <p:sp>
        <p:nvSpPr>
          <p:cNvPr id="10" name="Bildplatzhalter 9"/>
          <p:cNvSpPr>
            <a:spLocks noGrp="1"/>
          </p:cNvSpPr>
          <p:nvPr>
            <p:ph type="pic" sz="quarter" idx="13"/>
          </p:nvPr>
        </p:nvSpPr>
        <p:spPr>
          <a:xfrm>
            <a:off x="431632" y="620713"/>
            <a:ext cx="11323975" cy="4204512"/>
          </a:xfrm>
          <a:noFill/>
        </p:spPr>
        <p:txBody>
          <a:bodyPr/>
          <a:lstStyle>
            <a:lvl1pPr marL="0" indent="0">
              <a:buNone/>
              <a:defRPr/>
            </a:lvl1pPr>
          </a:lstStyle>
          <a:p>
            <a:r>
              <a:rPr lang="en-US" smtClean="0"/>
              <a:t>Click icon to add picture</a:t>
            </a:r>
            <a:endParaRPr lang="de-CH" dirty="0"/>
          </a:p>
        </p:txBody>
      </p:sp>
    </p:spTree>
    <p:extLst>
      <p:ext uri="{BB962C8B-B14F-4D97-AF65-F5344CB8AC3E}">
        <p14:creationId xmlns:p14="http://schemas.microsoft.com/office/powerpoint/2010/main" val="826009964"/>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folie C">
    <p:spTree>
      <p:nvGrpSpPr>
        <p:cNvPr id="1" name=""/>
        <p:cNvGrpSpPr/>
        <p:nvPr/>
      </p:nvGrpSpPr>
      <p:grpSpPr>
        <a:xfrm>
          <a:off x="0" y="0"/>
          <a:ext cx="0" cy="0"/>
          <a:chOff x="0" y="0"/>
          <a:chExt cx="0" cy="0"/>
        </a:xfrm>
      </p:grpSpPr>
      <p:sp>
        <p:nvSpPr>
          <p:cNvPr id="2" name="Titel 1"/>
          <p:cNvSpPr>
            <a:spLocks noGrp="1"/>
          </p:cNvSpPr>
          <p:nvPr>
            <p:ph type="ctrTitle"/>
          </p:nvPr>
        </p:nvSpPr>
        <p:spPr>
          <a:xfrm>
            <a:off x="431632" y="4823306"/>
            <a:ext cx="11323975" cy="1013969"/>
          </a:xfrm>
          <a:noFill/>
        </p:spPr>
        <p:txBody>
          <a:bodyPr wrap="square" lIns="144000" tIns="108000" anchor="t" anchorCtr="0"/>
          <a:lstStyle>
            <a:lvl1pPr>
              <a:lnSpc>
                <a:spcPct val="100000"/>
              </a:lnSpc>
              <a:spcBef>
                <a:spcPts val="0"/>
              </a:spcBef>
              <a:defRPr sz="2800" baseline="0">
                <a:solidFill>
                  <a:schemeClr val="tx1"/>
                </a:solidFill>
              </a:defRPr>
            </a:lvl1pPr>
          </a:lstStyle>
          <a:p>
            <a:r>
              <a:rPr lang="en-US" smtClean="0"/>
              <a:t>Click to edit Master title style</a:t>
            </a:r>
            <a:endParaRPr lang="de-DE" dirty="0"/>
          </a:p>
        </p:txBody>
      </p:sp>
      <p:sp>
        <p:nvSpPr>
          <p:cNvPr id="3" name="Untertitel 2"/>
          <p:cNvSpPr>
            <a:spLocks noGrp="1"/>
          </p:cNvSpPr>
          <p:nvPr>
            <p:ph type="subTitle" idx="1"/>
          </p:nvPr>
        </p:nvSpPr>
        <p:spPr>
          <a:xfrm>
            <a:off x="431632" y="5809754"/>
            <a:ext cx="11323975" cy="427535"/>
          </a:xfrm>
          <a:noFill/>
        </p:spPr>
        <p:txBody>
          <a:bodyPr lIns="144000" bIns="108000" anchor="b" anchorCtr="0">
            <a:noAutofit/>
          </a:bodyPr>
          <a:lstStyle>
            <a:lvl1pPr marL="0" indent="0" algn="l">
              <a:lnSpc>
                <a:spcPct val="100000"/>
              </a:lnSpc>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DE" dirty="0"/>
          </a:p>
        </p:txBody>
      </p:sp>
      <p:sp>
        <p:nvSpPr>
          <p:cNvPr id="10" name="Bildplatzhalter 9"/>
          <p:cNvSpPr>
            <a:spLocks noGrp="1"/>
          </p:cNvSpPr>
          <p:nvPr>
            <p:ph type="pic" sz="quarter" idx="13"/>
          </p:nvPr>
        </p:nvSpPr>
        <p:spPr>
          <a:xfrm>
            <a:off x="431632" y="620714"/>
            <a:ext cx="11323975" cy="4204513"/>
          </a:xfrm>
          <a:noFill/>
        </p:spPr>
        <p:txBody>
          <a:bodyPr/>
          <a:lstStyle>
            <a:lvl1pPr marL="0" indent="0">
              <a:buNone/>
              <a:defRPr/>
            </a:lvl1pPr>
          </a:lstStyle>
          <a:p>
            <a:r>
              <a:rPr lang="en-US" smtClean="0"/>
              <a:t>Click icon to add picture</a:t>
            </a:r>
            <a:endParaRPr lang="de-CH" dirty="0"/>
          </a:p>
        </p:txBody>
      </p:sp>
    </p:spTree>
    <p:extLst>
      <p:ext uri="{BB962C8B-B14F-4D97-AF65-F5344CB8AC3E}">
        <p14:creationId xmlns:p14="http://schemas.microsoft.com/office/powerpoint/2010/main" val="1490291718"/>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elfolie D (Hintergrund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431631" y="620714"/>
            <a:ext cx="11323973" cy="465726"/>
          </a:xfrm>
          <a:solidFill>
            <a:schemeClr val="bg1"/>
          </a:solidFill>
          <a:ln>
            <a:noFill/>
          </a:ln>
        </p:spPr>
        <p:txBody>
          <a:bodyPr lIns="144000" tIns="108000" anchor="t" anchorCtr="0"/>
          <a:lstStyle>
            <a:lvl1pPr marL="0" indent="0" algn="l">
              <a:lnSpc>
                <a:spcPct val="100000"/>
              </a:lnSpc>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DE" dirty="0"/>
          </a:p>
        </p:txBody>
      </p:sp>
      <p:grpSp>
        <p:nvGrpSpPr>
          <p:cNvPr id="6" name="Gruppieren 5"/>
          <p:cNvGrpSpPr/>
          <p:nvPr userDrawn="1"/>
        </p:nvGrpSpPr>
        <p:grpSpPr>
          <a:xfrm>
            <a:off x="190426" y="152401"/>
            <a:ext cx="11806387" cy="612775"/>
            <a:chOff x="142875" y="152400"/>
            <a:chExt cx="8858250" cy="612775"/>
          </a:xfrm>
        </p:grpSpPr>
        <p:sp>
          <p:nvSpPr>
            <p:cNvPr id="7" name="Rechteck 6"/>
            <p:cNvSpPr/>
            <p:nvPr userDrawn="1"/>
          </p:nvSpPr>
          <p:spPr>
            <a:xfrm>
              <a:off x="142875" y="152400"/>
              <a:ext cx="8858250" cy="46831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9" name="Rechteck 8"/>
            <p:cNvSpPr/>
            <p:nvPr userDrawn="1"/>
          </p:nvSpPr>
          <p:spPr>
            <a:xfrm>
              <a:off x="142875" y="597694"/>
              <a:ext cx="180975" cy="16748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1" name="Rechteck 10"/>
            <p:cNvSpPr/>
            <p:nvPr userDrawn="1"/>
          </p:nvSpPr>
          <p:spPr>
            <a:xfrm>
              <a:off x="8820150" y="597693"/>
              <a:ext cx="180975" cy="16748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pic>
          <p:nvPicPr>
            <p:cNvPr id="12" name="Bild 18" descr="g_eth_logo_kurz_neg_Schutzraum.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4000" y="306000"/>
              <a:ext cx="783306" cy="170449"/>
            </a:xfrm>
            <a:prstGeom prst="rect">
              <a:avLst/>
            </a:prstGeom>
            <a:noFill/>
            <a:ln>
              <a:noFill/>
            </a:ln>
          </p:spPr>
        </p:pic>
      </p:grpSp>
      <p:sp>
        <p:nvSpPr>
          <p:cNvPr id="2" name="Titel 1"/>
          <p:cNvSpPr>
            <a:spLocks noGrp="1"/>
          </p:cNvSpPr>
          <p:nvPr>
            <p:ph type="ctrTitle"/>
          </p:nvPr>
        </p:nvSpPr>
        <p:spPr>
          <a:xfrm>
            <a:off x="431632" y="1063255"/>
            <a:ext cx="11323974" cy="960809"/>
          </a:xfrm>
          <a:solidFill>
            <a:schemeClr val="bg1"/>
          </a:solidFill>
        </p:spPr>
        <p:txBody>
          <a:bodyPr wrap="square" lIns="144000" tIns="0" anchor="t" anchorCtr="0"/>
          <a:lstStyle>
            <a:lvl1pPr>
              <a:lnSpc>
                <a:spcPct val="100000"/>
              </a:lnSpc>
              <a:spcBef>
                <a:spcPts val="0"/>
              </a:spcBef>
              <a:defRPr sz="2800"/>
            </a:lvl1pPr>
          </a:lstStyle>
          <a:p>
            <a:r>
              <a:rPr lang="en-US" smtClean="0"/>
              <a:t>Click to edit Master title style</a:t>
            </a:r>
            <a:endParaRPr lang="de-DE" dirty="0"/>
          </a:p>
        </p:txBody>
      </p:sp>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101645" y="234804"/>
            <a:ext cx="637485" cy="316787"/>
          </a:xfrm>
          <a:prstGeom prst="rect">
            <a:avLst/>
          </a:prstGeom>
        </p:spPr>
      </p:pic>
    </p:spTree>
    <p:extLst>
      <p:ext uri="{BB962C8B-B14F-4D97-AF65-F5344CB8AC3E}">
        <p14:creationId xmlns:p14="http://schemas.microsoft.com/office/powerpoint/2010/main" val="1980723131"/>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halt 1-spaltig">
    <p:spTree>
      <p:nvGrpSpPr>
        <p:cNvPr id="1" name=""/>
        <p:cNvGrpSpPr/>
        <p:nvPr/>
      </p:nvGrpSpPr>
      <p:grpSpPr>
        <a:xfrm>
          <a:off x="0" y="0"/>
          <a:ext cx="0" cy="0"/>
          <a:chOff x="0" y="0"/>
          <a:chExt cx="0" cy="0"/>
        </a:xfrm>
      </p:grpSpPr>
      <p:sp>
        <p:nvSpPr>
          <p:cNvPr id="3" name="Inhaltsplatzhalter 2"/>
          <p:cNvSpPr>
            <a:spLocks noGrp="1"/>
          </p:cNvSpPr>
          <p:nvPr>
            <p:ph idx="1"/>
          </p:nvPr>
        </p:nvSpPr>
        <p:spPr>
          <a:xfrm>
            <a:off x="431632" y="2024064"/>
            <a:ext cx="11323975" cy="421004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dirty="0"/>
          </a:p>
        </p:txBody>
      </p:sp>
      <p:sp>
        <p:nvSpPr>
          <p:cNvPr id="7" name="Titel 6"/>
          <p:cNvSpPr>
            <a:spLocks noGrp="1"/>
          </p:cNvSpPr>
          <p:nvPr>
            <p:ph type="title"/>
          </p:nvPr>
        </p:nvSpPr>
        <p:spPr>
          <a:solidFill>
            <a:schemeClr val="bg1"/>
          </a:solidFill>
        </p:spPr>
        <p:txBody>
          <a:bodyPr/>
          <a:lstStyle/>
          <a:p>
            <a:r>
              <a:rPr lang="en-US" smtClean="0"/>
              <a:t>Click to edit Master title style</a:t>
            </a:r>
            <a:endParaRPr lang="de-CH"/>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alt 2-spaltig">
    <p:spTree>
      <p:nvGrpSpPr>
        <p:cNvPr id="1" name=""/>
        <p:cNvGrpSpPr/>
        <p:nvPr/>
      </p:nvGrpSpPr>
      <p:grpSpPr>
        <a:xfrm>
          <a:off x="0" y="0"/>
          <a:ext cx="0" cy="0"/>
          <a:chOff x="0" y="0"/>
          <a:chExt cx="0" cy="0"/>
        </a:xfrm>
      </p:grpSpPr>
      <p:sp>
        <p:nvSpPr>
          <p:cNvPr id="3" name="Inhaltsplatzhalter 2"/>
          <p:cNvSpPr>
            <a:spLocks noGrp="1"/>
          </p:cNvSpPr>
          <p:nvPr>
            <p:ph sz="half" idx="1" hasCustomPrompt="1"/>
          </p:nvPr>
        </p:nvSpPr>
        <p:spPr>
          <a:xfrm>
            <a:off x="431631" y="2024064"/>
            <a:ext cx="5469863" cy="4213225"/>
          </a:xfrm>
        </p:spPr>
        <p:txBody>
          <a:bodyPr lIns="140400" rIns="0"/>
          <a:lstStyle>
            <a:lvl1pPr>
              <a:lnSpc>
                <a:spcPct val="100000"/>
              </a:lnSpc>
              <a:spcBef>
                <a:spcPts val="500"/>
              </a:spcBef>
              <a:defRPr sz="2000"/>
            </a:lvl1pPr>
            <a:lvl2pPr>
              <a:lnSpc>
                <a:spcPct val="100000"/>
              </a:lnSpc>
              <a:spcBef>
                <a:spcPts val="400"/>
              </a:spcBef>
              <a:defRPr sz="1800"/>
            </a:lvl2pPr>
            <a:lvl3pPr>
              <a:lnSpc>
                <a:spcPct val="100000"/>
              </a:lnSpc>
              <a:spcBef>
                <a:spcPts val="400"/>
              </a:spcBef>
              <a:defRPr sz="1600"/>
            </a:lvl3pPr>
            <a:lvl4pPr marL="1077913" indent="-177800">
              <a:lnSpc>
                <a:spcPct val="100000"/>
              </a:lnSpc>
              <a:spcBef>
                <a:spcPts val="400"/>
              </a:spcBef>
              <a:defRPr sz="1400"/>
            </a:lvl4pPr>
            <a:lvl5pPr>
              <a:defRPr sz="14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p:txBody>
      </p:sp>
      <p:sp>
        <p:nvSpPr>
          <p:cNvPr id="4" name="Inhaltsplatzhalter 3"/>
          <p:cNvSpPr>
            <a:spLocks noGrp="1"/>
          </p:cNvSpPr>
          <p:nvPr>
            <p:ph sz="half" idx="2" hasCustomPrompt="1"/>
          </p:nvPr>
        </p:nvSpPr>
        <p:spPr>
          <a:xfrm>
            <a:off x="6285565" y="2024064"/>
            <a:ext cx="5470041" cy="4213225"/>
          </a:xfrm>
        </p:spPr>
        <p:txBody>
          <a:bodyPr lIns="140400" rIns="0"/>
          <a:lstStyle>
            <a:lvl1pPr>
              <a:lnSpc>
                <a:spcPct val="100000"/>
              </a:lnSpc>
              <a:spcBef>
                <a:spcPts val="500"/>
              </a:spcBef>
              <a:defRPr sz="2000"/>
            </a:lvl1pPr>
            <a:lvl2pPr>
              <a:lnSpc>
                <a:spcPct val="100000"/>
              </a:lnSpc>
              <a:spcBef>
                <a:spcPts val="400"/>
              </a:spcBef>
              <a:defRPr sz="1800"/>
            </a:lvl2pPr>
            <a:lvl3pPr>
              <a:lnSpc>
                <a:spcPct val="100000"/>
              </a:lnSpc>
              <a:spcBef>
                <a:spcPts val="400"/>
              </a:spcBef>
              <a:defRPr sz="1600"/>
            </a:lvl3pPr>
            <a:lvl4pPr>
              <a:lnSpc>
                <a:spcPct val="100000"/>
              </a:lnSpc>
              <a:spcBef>
                <a:spcPts val="400"/>
              </a:spcBef>
              <a:defRPr sz="1400"/>
            </a:lvl4pPr>
            <a:lvl5pPr>
              <a:defRPr sz="14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p:txBody>
      </p:sp>
      <p:sp>
        <p:nvSpPr>
          <p:cNvPr id="8" name="Titel 7"/>
          <p:cNvSpPr>
            <a:spLocks noGrp="1"/>
          </p:cNvSpPr>
          <p:nvPr>
            <p:ph type="title"/>
          </p:nvPr>
        </p:nvSpPr>
        <p:spPr>
          <a:solidFill>
            <a:schemeClr val="bg1"/>
          </a:solidFill>
        </p:spPr>
        <p:txBody>
          <a:bodyPr/>
          <a:lstStyle/>
          <a:p>
            <a:r>
              <a:rPr lang="en-US" smtClean="0"/>
              <a:t>Click to edit Master title style</a:t>
            </a:r>
            <a:endParaRPr lang="de-CH"/>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 Freifläche">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en-US" smtClean="0"/>
              <a:t>Click to edit Master title style</a:t>
            </a:r>
            <a:endParaRPr lang="de-CH"/>
          </a:p>
        </p:txBody>
      </p:sp>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alt Vollbild">
    <p:spTree>
      <p:nvGrpSpPr>
        <p:cNvPr id="1" name=""/>
        <p:cNvGrpSpPr/>
        <p:nvPr/>
      </p:nvGrpSpPr>
      <p:grpSpPr>
        <a:xfrm>
          <a:off x="0" y="0"/>
          <a:ext cx="0" cy="0"/>
          <a:chOff x="0" y="0"/>
          <a:chExt cx="0" cy="0"/>
        </a:xfrm>
      </p:grpSpPr>
      <p:sp>
        <p:nvSpPr>
          <p:cNvPr id="10" name="Bildplatzhalter 9"/>
          <p:cNvSpPr>
            <a:spLocks noGrp="1"/>
          </p:cNvSpPr>
          <p:nvPr>
            <p:ph type="pic" sz="quarter" idx="13"/>
          </p:nvPr>
        </p:nvSpPr>
        <p:spPr>
          <a:xfrm>
            <a:off x="431632" y="620713"/>
            <a:ext cx="11323975" cy="5607860"/>
          </a:xfrm>
          <a:noFill/>
        </p:spPr>
        <p:txBody>
          <a:bodyPr/>
          <a:lstStyle>
            <a:lvl1pPr marL="0" indent="0">
              <a:buNone/>
              <a:defRPr/>
            </a:lvl1pPr>
          </a:lstStyle>
          <a:p>
            <a:r>
              <a:rPr lang="en-US" smtClean="0"/>
              <a:t>Click icon to add picture</a:t>
            </a:r>
            <a:endParaRPr lang="de-CH" dirty="0"/>
          </a:p>
        </p:txBody>
      </p:sp>
    </p:spTree>
    <p:extLst>
      <p:ext uri="{BB962C8B-B14F-4D97-AF65-F5344CB8AC3E}">
        <p14:creationId xmlns:p14="http://schemas.microsoft.com/office/powerpoint/2010/main" val="1353896245"/>
      </p:ext>
    </p:extLst>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Kapitelauftakt A">
    <p:spTree>
      <p:nvGrpSpPr>
        <p:cNvPr id="1" name=""/>
        <p:cNvGrpSpPr/>
        <p:nvPr/>
      </p:nvGrpSpPr>
      <p:grpSpPr>
        <a:xfrm>
          <a:off x="0" y="0"/>
          <a:ext cx="0" cy="0"/>
          <a:chOff x="0" y="0"/>
          <a:chExt cx="0" cy="0"/>
        </a:xfrm>
      </p:grpSpPr>
      <p:sp>
        <p:nvSpPr>
          <p:cNvPr id="8" name="Inhaltsplatzhalter 7"/>
          <p:cNvSpPr>
            <a:spLocks noGrp="1"/>
          </p:cNvSpPr>
          <p:nvPr>
            <p:ph sz="quarter" idx="13" hasCustomPrompt="1"/>
          </p:nvPr>
        </p:nvSpPr>
        <p:spPr>
          <a:xfrm>
            <a:off x="431632" y="1565138"/>
            <a:ext cx="11323975" cy="4672150"/>
          </a:xfrm>
          <a:solidFill>
            <a:schemeClr val="tx1"/>
          </a:solidFill>
        </p:spPr>
        <p:txBody>
          <a:bodyPr lIns="144000" tIns="450000"/>
          <a:lstStyle>
            <a:lvl1pPr marL="0" indent="0">
              <a:lnSpc>
                <a:spcPct val="114000"/>
              </a:lnSpc>
              <a:buNone/>
              <a:defRPr sz="2000">
                <a:solidFill>
                  <a:schemeClr val="bg1"/>
                </a:solidFill>
              </a:defRPr>
            </a:lvl1pPr>
          </a:lstStyle>
          <a:p>
            <a:pPr lvl="0"/>
            <a:r>
              <a:rPr lang="de-DE" dirty="0" smtClean="0"/>
              <a:t>Inhalt und Hintergrundfarbe bearbeiten</a:t>
            </a:r>
          </a:p>
        </p:txBody>
      </p:sp>
      <p:sp>
        <p:nvSpPr>
          <p:cNvPr id="2" name="Titel 1"/>
          <p:cNvSpPr>
            <a:spLocks noGrp="1"/>
          </p:cNvSpPr>
          <p:nvPr>
            <p:ph type="title" hasCustomPrompt="1"/>
          </p:nvPr>
        </p:nvSpPr>
        <p:spPr>
          <a:xfrm>
            <a:off x="431632" y="612000"/>
            <a:ext cx="11323975" cy="972000"/>
          </a:xfrm>
          <a:solidFill>
            <a:schemeClr val="tx1"/>
          </a:solidFill>
        </p:spPr>
        <p:txBody>
          <a:bodyPr lIns="140400"/>
          <a:lstStyle>
            <a:lvl1pPr>
              <a:lnSpc>
                <a:spcPct val="100000"/>
              </a:lnSpc>
              <a:defRPr sz="2800">
                <a:solidFill>
                  <a:schemeClr val="bg1"/>
                </a:solidFill>
              </a:defRPr>
            </a:lvl1pPr>
          </a:lstStyle>
          <a:p>
            <a:r>
              <a:rPr lang="de-DE" dirty="0" smtClean="0"/>
              <a:t>Titel und Hintergrundfarbe bearbeiten</a:t>
            </a:r>
            <a:endParaRPr lang="de-DE" dirty="0"/>
          </a:p>
        </p:txBody>
      </p:sp>
    </p:spTree>
    <p:extLst>
      <p:ext uri="{BB962C8B-B14F-4D97-AF65-F5344CB8AC3E}">
        <p14:creationId xmlns:p14="http://schemas.microsoft.com/office/powerpoint/2010/main" val="3262962747"/>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Kapitelauftakt B">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431632" y="612001"/>
            <a:ext cx="11323975" cy="5616575"/>
          </a:xfrm>
          <a:solidFill>
            <a:schemeClr val="tx1"/>
          </a:solidFill>
        </p:spPr>
        <p:txBody>
          <a:bodyPr lIns="144000" tIns="450000" bIns="0" anchor="t" anchorCtr="0"/>
          <a:lstStyle>
            <a:lvl1pPr>
              <a:lnSpc>
                <a:spcPct val="113000"/>
              </a:lnSpc>
              <a:defRPr sz="3200">
                <a:solidFill>
                  <a:schemeClr val="bg1"/>
                </a:solidFill>
              </a:defRPr>
            </a:lvl1pPr>
          </a:lstStyle>
          <a:p>
            <a:r>
              <a:rPr lang="de-DE" dirty="0" smtClean="0"/>
              <a:t>Titel und Hintergrundfarbe bearbeiten</a:t>
            </a:r>
            <a:endParaRPr lang="de-DE" dirty="0"/>
          </a:p>
        </p:txBody>
      </p:sp>
    </p:spTree>
    <p:extLst>
      <p:ext uri="{BB962C8B-B14F-4D97-AF65-F5344CB8AC3E}">
        <p14:creationId xmlns:p14="http://schemas.microsoft.com/office/powerpoint/2010/main" val="748044121"/>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1" name="Gruppieren 10"/>
          <p:cNvGrpSpPr/>
          <p:nvPr userDrawn="1"/>
        </p:nvGrpSpPr>
        <p:grpSpPr>
          <a:xfrm>
            <a:off x="190425" y="152401"/>
            <a:ext cx="11808187" cy="612775"/>
            <a:chOff x="142874" y="152400"/>
            <a:chExt cx="8859601" cy="612775"/>
          </a:xfrm>
        </p:grpSpPr>
        <p:sp>
          <p:nvSpPr>
            <p:cNvPr id="24" name="Rechteck 23"/>
            <p:cNvSpPr/>
            <p:nvPr userDrawn="1"/>
          </p:nvSpPr>
          <p:spPr>
            <a:xfrm>
              <a:off x="142875" y="152400"/>
              <a:ext cx="8859600" cy="471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5" name="Rechteck 24"/>
            <p:cNvSpPr/>
            <p:nvPr userDrawn="1"/>
          </p:nvSpPr>
          <p:spPr>
            <a:xfrm>
              <a:off x="142874" y="597694"/>
              <a:ext cx="187200" cy="16748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26" name="Rechteck 25"/>
            <p:cNvSpPr/>
            <p:nvPr userDrawn="1"/>
          </p:nvSpPr>
          <p:spPr>
            <a:xfrm>
              <a:off x="8814997" y="597693"/>
              <a:ext cx="187200" cy="16748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pic>
          <p:nvPicPr>
            <p:cNvPr id="27" name="Bild 18" descr="g_eth_logo_kurz_neg_Schutzraum.eps"/>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324000" y="306000"/>
              <a:ext cx="781900" cy="170143"/>
            </a:xfrm>
            <a:prstGeom prst="rect">
              <a:avLst/>
            </a:prstGeom>
            <a:noFill/>
            <a:ln>
              <a:noFill/>
            </a:ln>
          </p:spPr>
        </p:pic>
      </p:grpSp>
      <p:sp>
        <p:nvSpPr>
          <p:cNvPr id="3" name="Textplatzhalter 2"/>
          <p:cNvSpPr>
            <a:spLocks noGrp="1"/>
          </p:cNvSpPr>
          <p:nvPr>
            <p:ph type="body" idx="1"/>
          </p:nvPr>
        </p:nvSpPr>
        <p:spPr>
          <a:xfrm>
            <a:off x="431631" y="2024064"/>
            <a:ext cx="11307499" cy="4210046"/>
          </a:xfrm>
          <a:prstGeom prst="rect">
            <a:avLst/>
          </a:prstGeom>
        </p:spPr>
        <p:txBody>
          <a:bodyPr vert="horz" lIns="140400" tIns="0" rIns="144000" bIns="0" rtlCol="0">
            <a:noAutofit/>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2" name="Titelplatzhalter 1"/>
          <p:cNvSpPr>
            <a:spLocks noGrp="1"/>
          </p:cNvSpPr>
          <p:nvPr>
            <p:ph type="title"/>
          </p:nvPr>
        </p:nvSpPr>
        <p:spPr>
          <a:xfrm>
            <a:off x="431632" y="620714"/>
            <a:ext cx="11323975" cy="972000"/>
          </a:xfrm>
          <a:prstGeom prst="rect">
            <a:avLst/>
          </a:prstGeom>
          <a:solidFill>
            <a:schemeClr val="bg1"/>
          </a:solidFill>
        </p:spPr>
        <p:txBody>
          <a:bodyPr vert="horz" lIns="140400" tIns="0" rIns="144000" bIns="0" rtlCol="0" anchor="b" anchorCtr="0">
            <a:noAutofit/>
          </a:bodyPr>
          <a:lstStyle/>
          <a:p>
            <a:r>
              <a:rPr lang="de-DE" dirty="0" smtClean="0"/>
              <a:t>Titelmasterformat durch Klicken bearbeiten</a:t>
            </a:r>
            <a:endParaRPr lang="de-DE" dirty="0"/>
          </a:p>
        </p:txBody>
      </p:sp>
      <p:pic>
        <p:nvPicPr>
          <p:cNvPr id="9" name="Picture 8"/>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1101645" y="234804"/>
            <a:ext cx="637485" cy="316787"/>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6" r:id="rId4"/>
    <p:sldLayoutId id="2147483650" r:id="rId5"/>
    <p:sldLayoutId id="2147483652" r:id="rId6"/>
    <p:sldLayoutId id="2147483655" r:id="rId7"/>
    <p:sldLayoutId id="2147483665" r:id="rId8"/>
    <p:sldLayoutId id="2147483664" r:id="rId9"/>
    <p:sldLayoutId id="2147483663" r:id="rId10"/>
  </p:sldLayoutIdLst>
  <p:transition>
    <p:fade/>
  </p:transition>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2800" b="1" kern="1200">
          <a:solidFill>
            <a:schemeClr val="tx1"/>
          </a:solidFill>
          <a:latin typeface="+mj-lt"/>
          <a:ea typeface="+mj-ea"/>
          <a:cs typeface="+mj-cs"/>
        </a:defRPr>
      </a:lvl1pPr>
    </p:titleStyle>
    <p:bodyStyle>
      <a:lvl1pPr marL="361950" indent="-361950" algn="l" defTabSz="914400" rtl="0" eaLnBrk="1" latinLnBrk="0" hangingPunct="1">
        <a:lnSpc>
          <a:spcPct val="100000"/>
        </a:lnSpc>
        <a:spcBef>
          <a:spcPts val="500"/>
        </a:spcBef>
        <a:buClr>
          <a:schemeClr val="bg2"/>
        </a:buClr>
        <a:buFont typeface="Wingdings" pitchFamily="2" charset="2"/>
        <a:buChar char="§"/>
        <a:defRPr sz="2400" kern="1200">
          <a:solidFill>
            <a:schemeClr val="tx1"/>
          </a:solidFill>
          <a:latin typeface="+mn-lt"/>
          <a:ea typeface="+mn-ea"/>
          <a:cs typeface="+mn-cs"/>
        </a:defRPr>
      </a:lvl1pPr>
      <a:lvl2pPr marL="627063" indent="-265113" algn="l" defTabSz="914400" rtl="0" eaLnBrk="1" latinLnBrk="0" hangingPunct="1">
        <a:lnSpc>
          <a:spcPct val="100000"/>
        </a:lnSpc>
        <a:spcBef>
          <a:spcPts val="400"/>
        </a:spcBef>
        <a:buClr>
          <a:schemeClr val="bg2"/>
        </a:buClr>
        <a:buFont typeface="Wingdings" pitchFamily="2" charset="2"/>
        <a:buChar char="§"/>
        <a:defRPr sz="2000" kern="1200">
          <a:solidFill>
            <a:schemeClr val="tx1"/>
          </a:solidFill>
          <a:latin typeface="+mn-lt"/>
          <a:ea typeface="+mn-ea"/>
          <a:cs typeface="+mn-cs"/>
        </a:defRPr>
      </a:lvl2pPr>
      <a:lvl3pPr marL="893763" indent="-266700" algn="l" defTabSz="914400" rtl="0" eaLnBrk="1" latinLnBrk="0" hangingPunct="1">
        <a:lnSpc>
          <a:spcPct val="100000"/>
        </a:lnSpc>
        <a:spcBef>
          <a:spcPts val="400"/>
        </a:spcBef>
        <a:buClr>
          <a:schemeClr val="bg2"/>
        </a:buClr>
        <a:buFont typeface="Wingdings" pitchFamily="2" charset="2"/>
        <a:buChar char="§"/>
        <a:defRPr sz="1800" kern="1200">
          <a:solidFill>
            <a:schemeClr val="tx1"/>
          </a:solidFill>
          <a:latin typeface="+mn-lt"/>
          <a:ea typeface="+mn-ea"/>
          <a:cs typeface="+mn-cs"/>
        </a:defRPr>
      </a:lvl3pPr>
      <a:lvl4pPr marL="1077913" indent="-177800" algn="l" defTabSz="914400" rtl="0" eaLnBrk="1" latinLnBrk="0" hangingPunct="1">
        <a:lnSpc>
          <a:spcPct val="100000"/>
        </a:lnSpc>
        <a:spcBef>
          <a:spcPts val="400"/>
        </a:spcBef>
        <a:buClr>
          <a:schemeClr val="bg2"/>
        </a:buClr>
        <a:buFont typeface="Wingdings" pitchFamily="2" charset="2"/>
        <a:buChar char="§"/>
        <a:defRPr sz="1600" kern="1200">
          <a:solidFill>
            <a:schemeClr val="tx1"/>
          </a:solidFill>
          <a:latin typeface="+mn-lt"/>
          <a:ea typeface="+mn-ea"/>
          <a:cs typeface="+mn-cs"/>
        </a:defRPr>
      </a:lvl4pPr>
      <a:lvl5pPr marL="1262063" indent="-184150" algn="l" defTabSz="914400" rtl="0" eaLnBrk="1" latinLnBrk="0" hangingPunct="1">
        <a:lnSpc>
          <a:spcPct val="100000"/>
        </a:lnSpc>
        <a:spcBef>
          <a:spcPts val="400"/>
        </a:spcBef>
        <a:buClr>
          <a:schemeClr val="bg2"/>
        </a:buClr>
        <a:buFont typeface="Wingdings" pitchFamily="2"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5.xml"/><Relationship Id="rId1" Type="http://schemas.openxmlformats.org/officeDocument/2006/relationships/tags" Target="../tags/tag1.xml"/><Relationship Id="rId5" Type="http://schemas.openxmlformats.org/officeDocument/2006/relationships/image" Target="../media/image8.jpeg"/><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xml"/><Relationship Id="rId1" Type="http://schemas.openxmlformats.org/officeDocument/2006/relationships/tags" Target="../tags/tag3.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4.xml"/><Relationship Id="rId5" Type="http://schemas.openxmlformats.org/officeDocument/2006/relationships/image" Target="../media/image11.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5.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5.xml"/><Relationship Id="rId1" Type="http://schemas.openxmlformats.org/officeDocument/2006/relationships/tags" Target="../tags/tag6.xml"/><Relationship Id="rId5" Type="http://schemas.openxmlformats.org/officeDocument/2006/relationships/image" Target="../media/image15.jpe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7.xml"/><Relationship Id="rId5" Type="http://schemas.openxmlformats.org/officeDocument/2006/relationships/image" Target="../media/image13.jp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8.xml"/><Relationship Id="rId5" Type="http://schemas.openxmlformats.org/officeDocument/2006/relationships/image" Target="../media/image7.jp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5.xml"/><Relationship Id="rId1" Type="http://schemas.openxmlformats.org/officeDocument/2006/relationships/tags" Target="../tags/tag9.xml"/><Relationship Id="rId5" Type="http://schemas.openxmlformats.org/officeDocument/2006/relationships/image" Target="../media/image20.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10.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notesSlide" Target="../notesSlides/notesSlide9.xml"/><Relationship Id="rId7" Type="http://schemas.openxmlformats.org/officeDocument/2006/relationships/image" Target="../media/image26.png"/><Relationship Id="rId2" Type="http://schemas.openxmlformats.org/officeDocument/2006/relationships/slideLayout" Target="../slideLayouts/slideLayout5.xml"/><Relationship Id="rId1" Type="http://schemas.openxmlformats.org/officeDocument/2006/relationships/tags" Target="../tags/tag11.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12.xml"/><Relationship Id="rId5" Type="http://schemas.openxmlformats.org/officeDocument/2006/relationships/image" Target="../media/image22.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notesSlide" Target="../notesSlides/notesSlide11.xml"/><Relationship Id="rId7" Type="http://schemas.openxmlformats.org/officeDocument/2006/relationships/image" Target="../media/image31.jpg"/><Relationship Id="rId2" Type="http://schemas.openxmlformats.org/officeDocument/2006/relationships/slideLayout" Target="../slideLayouts/slideLayout5.xml"/><Relationship Id="rId1" Type="http://schemas.openxmlformats.org/officeDocument/2006/relationships/tags" Target="../tags/tag13.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4.xml"/><Relationship Id="rId5" Type="http://schemas.openxmlformats.org/officeDocument/2006/relationships/image" Target="../media/image12.pn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5.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ags" Target="../tags/tag16.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35.png"/><Relationship Id="rId2" Type="http://schemas.openxmlformats.org/officeDocument/2006/relationships/slideLayout" Target="../slideLayouts/slideLayout5.xml"/><Relationship Id="rId1" Type="http://schemas.openxmlformats.org/officeDocument/2006/relationships/tags" Target="../tags/tag17.xml"/><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notesSlide" Target="../notesSlides/notesSlide15.xml"/><Relationship Id="rId7" Type="http://schemas.openxmlformats.org/officeDocument/2006/relationships/image" Target="../media/image43.jpg"/><Relationship Id="rId2" Type="http://schemas.openxmlformats.org/officeDocument/2006/relationships/slideLayout" Target="../slideLayouts/slideLayout5.xml"/><Relationship Id="rId1" Type="http://schemas.openxmlformats.org/officeDocument/2006/relationships/tags" Target="../tags/tag18.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0.jp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7.jpg"/><Relationship Id="rId2" Type="http://schemas.openxmlformats.org/officeDocument/2006/relationships/slideLayout" Target="../slideLayouts/slideLayout5.xml"/><Relationship Id="rId1" Type="http://schemas.openxmlformats.org/officeDocument/2006/relationships/tags" Target="../tags/tag19.xml"/><Relationship Id="rId6" Type="http://schemas.openxmlformats.org/officeDocument/2006/relationships/image" Target="../media/image6.jpg"/><Relationship Id="rId5" Type="http://schemas.openxmlformats.org/officeDocument/2006/relationships/image" Target="../media/image45.jpeg"/><Relationship Id="rId4" Type="http://schemas.openxmlformats.org/officeDocument/2006/relationships/image" Target="../media/image17.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49.jpg"/><Relationship Id="rId2" Type="http://schemas.openxmlformats.org/officeDocument/2006/relationships/slideLayout" Target="../slideLayouts/slideLayout5.xml"/><Relationship Id="rId1" Type="http://schemas.openxmlformats.org/officeDocument/2006/relationships/tags" Target="../tags/tag20.xml"/><Relationship Id="rId6" Type="http://schemas.openxmlformats.org/officeDocument/2006/relationships/image" Target="../media/image48.jpg"/><Relationship Id="rId5" Type="http://schemas.openxmlformats.org/officeDocument/2006/relationships/image" Target="../media/image47.jpg"/><Relationship Id="rId4" Type="http://schemas.openxmlformats.org/officeDocument/2006/relationships/image" Target="../media/image46.jpg"/></Relationships>
</file>

<file path=ppt/slides/_rels/slide23.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notesSlide" Target="../notesSlides/notesSlide19.xml"/><Relationship Id="rId7" Type="http://schemas.openxmlformats.org/officeDocument/2006/relationships/image" Target="../media/image53.jpg"/><Relationship Id="rId2" Type="http://schemas.openxmlformats.org/officeDocument/2006/relationships/slideLayout" Target="../slideLayouts/slideLayout5.xml"/><Relationship Id="rId1" Type="http://schemas.openxmlformats.org/officeDocument/2006/relationships/tags" Target="../tags/tag21.xml"/><Relationship Id="rId6" Type="http://schemas.openxmlformats.org/officeDocument/2006/relationships/image" Target="../media/image52.jpg"/><Relationship Id="rId5" Type="http://schemas.openxmlformats.org/officeDocument/2006/relationships/image" Target="../media/image51.jpg"/><Relationship Id="rId4" Type="http://schemas.openxmlformats.org/officeDocument/2006/relationships/image" Target="../media/image50.jpg"/><Relationship Id="rId9" Type="http://schemas.openxmlformats.org/officeDocument/2006/relationships/image" Target="../media/image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avi"/><Relationship Id="rId1" Type="http://schemas.microsoft.com/office/2007/relationships/media" Target="../media/media1.avi"/><Relationship Id="rId5" Type="http://schemas.openxmlformats.org/officeDocument/2006/relationships/image" Target="../media/image55.jpeg"/><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6.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1.avi"/><Relationship Id="rId1" Type="http://schemas.microsoft.com/office/2007/relationships/media" Target="../media/media1.avi"/><Relationship Id="rId5" Type="http://schemas.openxmlformats.org/officeDocument/2006/relationships/image" Target="../media/image55.jpeg"/><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20.xml"/><Relationship Id="rId7" Type="http://schemas.microsoft.com/office/2007/relationships/hdphoto" Target="../media/hdphoto3.wdp"/><Relationship Id="rId2" Type="http://schemas.openxmlformats.org/officeDocument/2006/relationships/slideLayout" Target="../slideLayouts/slideLayout5.xml"/><Relationship Id="rId1" Type="http://schemas.openxmlformats.org/officeDocument/2006/relationships/tags" Target="../tags/tag22.xml"/><Relationship Id="rId6" Type="http://schemas.openxmlformats.org/officeDocument/2006/relationships/image" Target="../media/image58.png"/><Relationship Id="rId5" Type="http://schemas.microsoft.com/office/2007/relationships/hdphoto" Target="../media/hdphoto2.wdp"/><Relationship Id="rId4" Type="http://schemas.openxmlformats.org/officeDocument/2006/relationships/image" Target="../media/image57.png"/><Relationship Id="rId9"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59.jpeg"/><Relationship Id="rId7" Type="http://schemas.openxmlformats.org/officeDocument/2006/relationships/image" Target="../media/image63.jp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62.jpg"/><Relationship Id="rId5" Type="http://schemas.openxmlformats.org/officeDocument/2006/relationships/image" Target="../media/image61.jpg"/><Relationship Id="rId4" Type="http://schemas.openxmlformats.org/officeDocument/2006/relationships/image" Target="../media/image6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p:txBody>
          <a:bodyPr/>
          <a:lstStyle/>
          <a:p>
            <a:pPr algn="ctr"/>
            <a:r>
              <a:rPr lang="de-CH" dirty="0" smtClean="0"/>
              <a:t>Oliver Mattausch, Orcun Goksel</a:t>
            </a:r>
            <a:endParaRPr lang="de-CH" dirty="0"/>
          </a:p>
        </p:txBody>
      </p:sp>
      <p:sp>
        <p:nvSpPr>
          <p:cNvPr id="6" name="Titel 5"/>
          <p:cNvSpPr>
            <a:spLocks noGrp="1"/>
          </p:cNvSpPr>
          <p:nvPr>
            <p:ph type="ctrTitle"/>
          </p:nvPr>
        </p:nvSpPr>
        <p:spPr/>
        <p:txBody>
          <a:bodyPr/>
          <a:lstStyle/>
          <a:p>
            <a:pPr algn="ctr"/>
            <a:r>
              <a:rPr lang="en-US" dirty="0"/>
              <a:t>Monte-Carlo Ray-Tracing for Realistic Interactive Ultrasound Simulation</a:t>
            </a:r>
            <a:endParaRPr lang="de-CH"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3182691" y="793641"/>
            <a:ext cx="2818528" cy="247722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30566" y="622988"/>
            <a:ext cx="3190080" cy="2803781"/>
          </a:xfrm>
          <a:prstGeom prst="rect">
            <a:avLst/>
          </a:prstGeom>
        </p:spPr>
      </p:pic>
      <p:sp>
        <p:nvSpPr>
          <p:cNvPr id="4" name="Rectangle 3"/>
          <p:cNvSpPr/>
          <p:nvPr/>
        </p:nvSpPr>
        <p:spPr>
          <a:xfrm>
            <a:off x="279573" y="6334150"/>
            <a:ext cx="5844292" cy="369332"/>
          </a:xfrm>
          <a:prstGeom prst="rect">
            <a:avLst/>
          </a:prstGeom>
        </p:spPr>
        <p:txBody>
          <a:bodyPr wrap="none">
            <a:spAutoFit/>
          </a:bodyPr>
          <a:lstStyle/>
          <a:p>
            <a:r>
              <a:rPr lang="de-AT" b="1" dirty="0">
                <a:solidFill>
                  <a:srgbClr val="333333"/>
                </a:solidFill>
                <a:latin typeface="Raleway"/>
              </a:rPr>
              <a:t>Computer-assisted Applications in </a:t>
            </a:r>
            <a:r>
              <a:rPr lang="de-AT" b="1" dirty="0" smtClean="0">
                <a:solidFill>
                  <a:srgbClr val="333333"/>
                </a:solidFill>
                <a:latin typeface="Raleway"/>
              </a:rPr>
              <a:t>Medicine (CAiM)</a:t>
            </a:r>
            <a:endParaRPr lang="de-AT" b="1" i="0" dirty="0">
              <a:solidFill>
                <a:srgbClr val="333333"/>
              </a:solidFill>
              <a:effectLst/>
              <a:latin typeface="Raleway"/>
            </a:endParaRPr>
          </a:p>
        </p:txBody>
      </p:sp>
    </p:spTree>
    <p:extLst>
      <p:ext uri="{BB962C8B-B14F-4D97-AF65-F5344CB8AC3E}">
        <p14:creationId xmlns:p14="http://schemas.microsoft.com/office/powerpoint/2010/main" val="4050090453"/>
      </p:ext>
    </p:extLst>
  </p:cSld>
  <p:clrMapOvr>
    <a:masterClrMapping/>
  </p:clrMapOvr>
  <p:transition advTm="9013">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3" y="1273629"/>
            <a:ext cx="7538836" cy="4960481"/>
          </a:xfrm>
        </p:spPr>
        <p:txBody>
          <a:bodyPr/>
          <a:lstStyle/>
          <a:p>
            <a:r>
              <a:rPr lang="en-US" dirty="0" smtClean="0"/>
              <a:t>Ultrasound: radiation-free</a:t>
            </a:r>
            <a:r>
              <a:rPr lang="en-US" dirty="0"/>
              <a:t>, low-cost, </a:t>
            </a:r>
            <a:r>
              <a:rPr lang="en-US" dirty="0" smtClean="0"/>
              <a:t>real-time</a:t>
            </a:r>
            <a:endParaRPr lang="en-US" dirty="0"/>
          </a:p>
          <a:p>
            <a:r>
              <a:rPr lang="en-US" dirty="0" smtClean="0"/>
              <a:t>Low SNR + ultrasound artifacts require training</a:t>
            </a:r>
          </a:p>
          <a:p>
            <a:r>
              <a:rPr lang="en-US" dirty="0" smtClean="0"/>
              <a:t>Training difficult, e.g., of rare pathologies</a:t>
            </a:r>
          </a:p>
          <a:p>
            <a:r>
              <a:rPr lang="de-CH" dirty="0" smtClean="0"/>
              <a:t>Few volunteers for transvaginal, transrectal, biopsy</a:t>
            </a:r>
            <a:endParaRPr lang="en-US" dirty="0" smtClean="0"/>
          </a:p>
          <a:p>
            <a:r>
              <a:rPr lang="en-US" dirty="0"/>
              <a:t>H</a:t>
            </a:r>
            <a:r>
              <a:rPr lang="en-US" dirty="0" smtClean="0"/>
              <a:t>uge potential for interactive VR simulator</a:t>
            </a:r>
          </a:p>
          <a:p>
            <a:r>
              <a:rPr lang="en-US" dirty="0" smtClean="0"/>
              <a:t>Goal: plausible simulation for experts</a:t>
            </a:r>
            <a:br>
              <a:rPr lang="en-US" dirty="0" smtClean="0"/>
            </a:br>
            <a:endParaRPr lang="en-US" sz="2400" dirty="0"/>
          </a:p>
        </p:txBody>
      </p:sp>
      <p:sp>
        <p:nvSpPr>
          <p:cNvPr id="8" name="Title 7"/>
          <p:cNvSpPr>
            <a:spLocks noGrp="1"/>
          </p:cNvSpPr>
          <p:nvPr>
            <p:ph type="title"/>
          </p:nvPr>
        </p:nvSpPr>
        <p:spPr>
          <a:xfrm>
            <a:off x="431632" y="620714"/>
            <a:ext cx="11323975" cy="514154"/>
          </a:xfrm>
        </p:spPr>
        <p:txBody>
          <a:bodyPr/>
          <a:lstStyle/>
          <a:p>
            <a:r>
              <a:rPr lang="en-US" dirty="0" smtClean="0"/>
              <a:t>Ultrasound (US) Simulation for Training</a:t>
            </a:r>
            <a:endParaRPr lang="en-US"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70469" y="1209483"/>
            <a:ext cx="3785138" cy="3326782"/>
          </a:xfrm>
          <a:prstGeom prst="rect">
            <a:avLst/>
          </a:prstGeom>
        </p:spPr>
      </p:pic>
      <p:pic>
        <p:nvPicPr>
          <p:cNvPr id="10" name="Picture 9" descr="https://lh5.googleusercontent.com/83eebB1-ljrSHV_o7LqATEc7tJdlywWB0y0mT1PTs06kuorKddUksjFQ16POKRnVzeL3OewiRyRzF1OI-wqoJKM0aVPCNvKyN_SvGw1e6ahkoiGnr4tbs48SRbh4Fg1jwIidSS0P"/>
          <p:cNvPicPr>
            <a:picLocks noChangeAspect="1" noChangeArrowheads="1"/>
          </p:cNvPicPr>
          <p:nvPr/>
        </p:nvPicPr>
        <p:blipFill rotWithShape="1">
          <a:blip r:embed="rId5">
            <a:extLst>
              <a:ext uri="{28A0092B-C50C-407E-A947-70E740481C1C}">
                <a14:useLocalDpi xmlns:a14="http://schemas.microsoft.com/office/drawing/2010/main" val="0"/>
              </a:ext>
            </a:extLst>
          </a:blip>
          <a:srcRect r="2873"/>
          <a:stretch/>
        </p:blipFill>
        <p:spPr bwMode="auto">
          <a:xfrm>
            <a:off x="2058970" y="4115490"/>
            <a:ext cx="4572637" cy="2353933"/>
          </a:xfrm>
          <a:prstGeom prst="rect">
            <a:avLst/>
          </a:prstGeom>
          <a:noFill/>
          <a:extLst>
            <a:ext uri="{909E8E84-426E-40dd-AFC4-6F175D3DCCD1}">
              <a14:hiddenFill xmlns="" xmlns:a14="http://schemas.microsoft.com/office/drawing/2010/main" xmlns:lc="http://schemas.openxmlformats.org/drawingml/2006/lockedCanvas">
                <a:solidFill>
                  <a:srgbClr val="FFFFFF"/>
                </a:solidFill>
              </a14:hiddenFill>
            </a:ext>
          </a:extLst>
        </p:spPr>
      </p:pic>
      <p:sp>
        <p:nvSpPr>
          <p:cNvPr id="11" name="TextBox 10"/>
          <p:cNvSpPr txBox="1"/>
          <p:nvPr/>
        </p:nvSpPr>
        <p:spPr>
          <a:xfrm>
            <a:off x="8367678" y="4653917"/>
            <a:ext cx="2990719" cy="369332"/>
          </a:xfrm>
          <a:prstGeom prst="rect">
            <a:avLst/>
          </a:prstGeom>
          <a:noFill/>
        </p:spPr>
        <p:txBody>
          <a:bodyPr wrap="square" rtlCol="0">
            <a:spAutoFit/>
          </a:bodyPr>
          <a:lstStyle/>
          <a:p>
            <a:r>
              <a:rPr lang="de-CH" dirty="0" smtClean="0"/>
              <a:t>US image of pregnancy</a:t>
            </a:r>
            <a:endParaRPr lang="de-AT" dirty="0"/>
          </a:p>
        </p:txBody>
      </p:sp>
    </p:spTree>
    <p:custDataLst>
      <p:tags r:id="rId1"/>
    </p:custDataLst>
    <p:extLst>
      <p:ext uri="{BB962C8B-B14F-4D97-AF65-F5344CB8AC3E}">
        <p14:creationId xmlns:p14="http://schemas.microsoft.com/office/powerpoint/2010/main" val="1067972527"/>
      </p:ext>
    </p:extLst>
  </p:cSld>
  <p:clrMapOvr>
    <a:masterClrMapping/>
  </p:clrMapOvr>
  <p:transition advTm="4265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4857377" y="2106809"/>
            <a:ext cx="2308852" cy="445180"/>
          </a:xfrm>
          <a:prstGeom prst="rect">
            <a:avLst/>
          </a:prstGeom>
          <a:solidFill>
            <a:schemeClr val="tx2">
              <a:lumMod val="60000"/>
              <a:lumOff val="4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 name="Rectangle 3"/>
          <p:cNvSpPr/>
          <p:nvPr/>
        </p:nvSpPr>
        <p:spPr>
          <a:xfrm>
            <a:off x="5759857" y="2100424"/>
            <a:ext cx="476308" cy="370322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7" name="Rectangle 26"/>
          <p:cNvSpPr/>
          <p:nvPr/>
        </p:nvSpPr>
        <p:spPr>
          <a:xfrm>
            <a:off x="5759857" y="2097682"/>
            <a:ext cx="478117" cy="448369"/>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Title 7"/>
          <p:cNvSpPr>
            <a:spLocks noGrp="1"/>
          </p:cNvSpPr>
          <p:nvPr>
            <p:ph type="title"/>
          </p:nvPr>
        </p:nvSpPr>
        <p:spPr>
          <a:xfrm>
            <a:off x="431632" y="620714"/>
            <a:ext cx="11323975" cy="497794"/>
          </a:xfrm>
        </p:spPr>
        <p:txBody>
          <a:bodyPr/>
          <a:lstStyle/>
          <a:p>
            <a:r>
              <a:rPr lang="de-CH" dirty="0" smtClean="0"/>
              <a:t>Ultrasound Image </a:t>
            </a:r>
            <a:r>
              <a:rPr lang="de-CH" dirty="0"/>
              <a:t>Generation</a:t>
            </a:r>
            <a:endParaRPr lang="en-US" dirty="0"/>
          </a:p>
        </p:txBody>
      </p:sp>
      <p:sp>
        <p:nvSpPr>
          <p:cNvPr id="7" name="Rectangle 6"/>
          <p:cNvSpPr/>
          <p:nvPr/>
        </p:nvSpPr>
        <p:spPr>
          <a:xfrm>
            <a:off x="4431926" y="2100871"/>
            <a:ext cx="3215783" cy="44518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Arc 11"/>
          <p:cNvSpPr/>
          <p:nvPr/>
        </p:nvSpPr>
        <p:spPr>
          <a:xfrm>
            <a:off x="4842285" y="2636968"/>
            <a:ext cx="2362200" cy="603306"/>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14" name="Arc 13"/>
          <p:cNvSpPr/>
          <p:nvPr/>
        </p:nvSpPr>
        <p:spPr>
          <a:xfrm>
            <a:off x="5080410" y="2812976"/>
            <a:ext cx="1993900" cy="579564"/>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15" name="Arc 14"/>
          <p:cNvSpPr/>
          <p:nvPr/>
        </p:nvSpPr>
        <p:spPr>
          <a:xfrm>
            <a:off x="5210585" y="3031568"/>
            <a:ext cx="1644650" cy="561579"/>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16" name="Arc 15"/>
          <p:cNvSpPr/>
          <p:nvPr/>
        </p:nvSpPr>
        <p:spPr>
          <a:xfrm>
            <a:off x="5369335" y="3240274"/>
            <a:ext cx="1305792" cy="437852"/>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cxnSp>
        <p:nvCxnSpPr>
          <p:cNvPr id="18" name="Straight Connector 17"/>
          <p:cNvCxnSpPr/>
          <p:nvPr/>
        </p:nvCxnSpPr>
        <p:spPr>
          <a:xfrm>
            <a:off x="4851027" y="2115499"/>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298571" y="2132174"/>
            <a:ext cx="0" cy="382915"/>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753507" y="2111051"/>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236165" y="2119793"/>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698022" y="2113159"/>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Arc 23"/>
          <p:cNvSpPr/>
          <p:nvPr/>
        </p:nvSpPr>
        <p:spPr>
          <a:xfrm>
            <a:off x="4636513" y="2819467"/>
            <a:ext cx="995762"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25" name="Arc 24"/>
          <p:cNvSpPr/>
          <p:nvPr/>
        </p:nvSpPr>
        <p:spPr>
          <a:xfrm flipH="1">
            <a:off x="6358755" y="2812976"/>
            <a:ext cx="1083855"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26" name="TextBox 25"/>
          <p:cNvSpPr txBox="1"/>
          <p:nvPr/>
        </p:nvSpPr>
        <p:spPr>
          <a:xfrm>
            <a:off x="1991956" y="1990637"/>
            <a:ext cx="2491732" cy="646331"/>
          </a:xfrm>
          <a:prstGeom prst="rect">
            <a:avLst/>
          </a:prstGeom>
          <a:noFill/>
        </p:spPr>
        <p:txBody>
          <a:bodyPr wrap="square" rtlCol="0">
            <a:spAutoFit/>
          </a:bodyPr>
          <a:lstStyle/>
          <a:p>
            <a:r>
              <a:rPr lang="de-CH" dirty="0" smtClean="0"/>
              <a:t>transducer elements </a:t>
            </a:r>
            <a:br>
              <a:rPr lang="de-CH" dirty="0" smtClean="0"/>
            </a:br>
            <a:r>
              <a:rPr lang="de-CH" dirty="0" smtClean="0"/>
              <a:t>(128-256 crystals)</a:t>
            </a:r>
            <a:endParaRPr lang="de-AT" dirty="0"/>
          </a:p>
        </p:txBody>
      </p:sp>
      <p:sp>
        <p:nvSpPr>
          <p:cNvPr id="71" name="TextBox 70"/>
          <p:cNvSpPr txBox="1"/>
          <p:nvPr/>
        </p:nvSpPr>
        <p:spPr>
          <a:xfrm>
            <a:off x="3222220" y="5837326"/>
            <a:ext cx="5862997" cy="646331"/>
          </a:xfrm>
          <a:prstGeom prst="rect">
            <a:avLst/>
          </a:prstGeom>
          <a:noFill/>
        </p:spPr>
        <p:txBody>
          <a:bodyPr wrap="square" rtlCol="0">
            <a:spAutoFit/>
          </a:bodyPr>
          <a:lstStyle/>
          <a:p>
            <a:pPr algn="ctr"/>
            <a:r>
              <a:rPr lang="de-CH" dirty="0" smtClean="0"/>
              <a:t>beam forming</a:t>
            </a:r>
            <a:r>
              <a:rPr lang="de-CH" dirty="0"/>
              <a:t> </a:t>
            </a:r>
            <a:r>
              <a:rPr lang="de-CH" dirty="0" smtClean="0"/>
              <a:t/>
            </a:r>
            <a:br>
              <a:rPr lang="de-CH" dirty="0" smtClean="0"/>
            </a:br>
            <a:r>
              <a:rPr lang="de-CH" dirty="0" smtClean="0"/>
              <a:t>due to </a:t>
            </a:r>
            <a:r>
              <a:rPr lang="de-CH" dirty="0"/>
              <a:t>negative/positive </a:t>
            </a:r>
            <a:r>
              <a:rPr lang="de-CH" dirty="0" smtClean="0"/>
              <a:t>interference</a:t>
            </a:r>
          </a:p>
        </p:txBody>
      </p:sp>
      <p:sp>
        <p:nvSpPr>
          <p:cNvPr id="38" name="TextBox 37"/>
          <p:cNvSpPr txBox="1"/>
          <p:nvPr/>
        </p:nvSpPr>
        <p:spPr>
          <a:xfrm>
            <a:off x="7775291" y="1988388"/>
            <a:ext cx="2539739" cy="646331"/>
          </a:xfrm>
          <a:prstGeom prst="rect">
            <a:avLst/>
          </a:prstGeom>
          <a:noFill/>
        </p:spPr>
        <p:txBody>
          <a:bodyPr wrap="square" rtlCol="0">
            <a:spAutoFit/>
          </a:bodyPr>
          <a:lstStyle/>
          <a:p>
            <a:r>
              <a:rPr lang="de-CH" dirty="0" smtClean="0"/>
              <a:t>many element transmitting</a:t>
            </a:r>
          </a:p>
        </p:txBody>
      </p:sp>
      <p:cxnSp>
        <p:nvCxnSpPr>
          <p:cNvPr id="28" name="Straight Connector 27"/>
          <p:cNvCxnSpPr/>
          <p:nvPr/>
        </p:nvCxnSpPr>
        <p:spPr>
          <a:xfrm>
            <a:off x="7159879" y="2117864"/>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978938" y="1371475"/>
            <a:ext cx="4121757" cy="646331"/>
          </a:xfrm>
          <a:prstGeom prst="rect">
            <a:avLst/>
          </a:prstGeom>
          <a:noFill/>
        </p:spPr>
        <p:txBody>
          <a:bodyPr wrap="square" rtlCol="0">
            <a:spAutoFit/>
          </a:bodyPr>
          <a:lstStyle/>
          <a:p>
            <a:pPr algn="ctr"/>
            <a:r>
              <a:rPr lang="de-CH" dirty="0" smtClean="0"/>
              <a:t>single </a:t>
            </a:r>
            <a:r>
              <a:rPr lang="de-CH" dirty="0"/>
              <a:t>element </a:t>
            </a:r>
            <a:r>
              <a:rPr lang="de-CH" dirty="0" smtClean="0"/>
              <a:t>receiving echo, </a:t>
            </a:r>
            <a:br>
              <a:rPr lang="de-CH" dirty="0" smtClean="0"/>
            </a:br>
            <a:r>
              <a:rPr lang="de-CH" dirty="0" smtClean="0"/>
              <a:t>creating radio-frequency (RF) line</a:t>
            </a:r>
          </a:p>
        </p:txBody>
      </p:sp>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2884" y="3134017"/>
            <a:ext cx="1429006" cy="1734731"/>
          </a:xfrm>
          <a:prstGeom prst="rect">
            <a:avLst/>
          </a:prstGeom>
        </p:spPr>
      </p:pic>
      <p:sp>
        <p:nvSpPr>
          <p:cNvPr id="32" name="TextBox 31"/>
          <p:cNvSpPr txBox="1"/>
          <p:nvPr/>
        </p:nvSpPr>
        <p:spPr>
          <a:xfrm>
            <a:off x="1367012" y="4868748"/>
            <a:ext cx="3271727" cy="646331"/>
          </a:xfrm>
          <a:prstGeom prst="rect">
            <a:avLst/>
          </a:prstGeom>
          <a:noFill/>
        </p:spPr>
        <p:txBody>
          <a:bodyPr wrap="square" rtlCol="0">
            <a:spAutoFit/>
          </a:bodyPr>
          <a:lstStyle/>
          <a:p>
            <a:pPr algn="ctr"/>
            <a:r>
              <a:rPr lang="de-CH" dirty="0"/>
              <a:t>b</a:t>
            </a:r>
            <a:r>
              <a:rPr lang="de-CH" dirty="0" smtClean="0"/>
              <a:t>eamformed </a:t>
            </a:r>
            <a:br>
              <a:rPr lang="de-CH" dirty="0" smtClean="0"/>
            </a:br>
            <a:r>
              <a:rPr lang="de-CH" dirty="0" smtClean="0"/>
              <a:t>point-spread function</a:t>
            </a:r>
          </a:p>
        </p:txBody>
      </p:sp>
    </p:spTree>
    <p:custDataLst>
      <p:tags r:id="rId1"/>
    </p:custDataLst>
    <p:extLst>
      <p:ext uri="{BB962C8B-B14F-4D97-AF65-F5344CB8AC3E}">
        <p14:creationId xmlns:p14="http://schemas.microsoft.com/office/powerpoint/2010/main" val="2887275492"/>
      </p:ext>
    </p:extLst>
  </p:cSld>
  <p:clrMapOvr>
    <a:masterClrMapping/>
  </p:clrMapOvr>
  <p:transition advTm="5021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childTnLst>
                                </p:cTn>
                              </p:par>
                              <p:par>
                                <p:cTn id="35" presetID="1" presetClass="exit" presetSubtype="0" fill="hold" grpId="1" nodeType="withEffect">
                                  <p:stCondLst>
                                    <p:cond delay="0"/>
                                  </p:stCondLst>
                                  <p:childTnLst>
                                    <p:set>
                                      <p:cBhvr>
                                        <p:cTn id="36" dur="1" fill="hold">
                                          <p:stCondLst>
                                            <p:cond delay="0"/>
                                          </p:stCondLst>
                                        </p:cTn>
                                        <p:tgtEl>
                                          <p:spTgt spid="30"/>
                                        </p:tgtEl>
                                        <p:attrNameLst>
                                          <p:attrName>style.visibility</p:attrName>
                                        </p:attrNameLst>
                                      </p:cBhvr>
                                      <p:to>
                                        <p:strVal val="hidden"/>
                                      </p:to>
                                    </p:set>
                                  </p:childTnLst>
                                </p:cTn>
                              </p:par>
                              <p:par>
                                <p:cTn id="37" presetID="1"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4" grpId="0" animBg="1"/>
      <p:bldP spid="27" grpId="0" animBg="1"/>
      <p:bldP spid="12" grpId="0" animBg="1"/>
      <p:bldP spid="14" grpId="0" animBg="1"/>
      <p:bldP spid="15" grpId="0" animBg="1"/>
      <p:bldP spid="16" grpId="0" animBg="1"/>
      <p:bldP spid="24" grpId="0" animBg="1"/>
      <p:bldP spid="25" grpId="0" animBg="1"/>
      <p:bldP spid="71" grpId="0"/>
      <p:bldP spid="38" grpId="0"/>
      <p:bldP spid="29" grpId="0"/>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p:cNvSpPr>
            <a:spLocks noGrp="1"/>
          </p:cNvSpPr>
          <p:nvPr>
            <p:ph type="title"/>
          </p:nvPr>
        </p:nvSpPr>
        <p:spPr>
          <a:xfrm>
            <a:off x="431632" y="620714"/>
            <a:ext cx="11323975" cy="436561"/>
          </a:xfrm>
        </p:spPr>
        <p:txBody>
          <a:bodyPr/>
          <a:lstStyle/>
          <a:p>
            <a:r>
              <a:rPr lang="de-CH" dirty="0" smtClean="0"/>
              <a:t>Ultrasound Image Generation</a:t>
            </a:r>
            <a:endParaRPr lang="de-CH"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269" y="1854462"/>
            <a:ext cx="5039360" cy="4429125"/>
          </a:xfrm>
          <a:prstGeom prst="rect">
            <a:avLst/>
          </a:prstGeom>
        </p:spPr>
      </p:pic>
      <p:sp>
        <p:nvSpPr>
          <p:cNvPr id="9" name="Oval 8"/>
          <p:cNvSpPr/>
          <p:nvPr/>
        </p:nvSpPr>
        <p:spPr>
          <a:xfrm>
            <a:off x="1852428" y="4369725"/>
            <a:ext cx="755403" cy="755403"/>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Oval 9"/>
          <p:cNvSpPr/>
          <p:nvPr/>
        </p:nvSpPr>
        <p:spPr>
          <a:xfrm>
            <a:off x="3807823" y="2602419"/>
            <a:ext cx="798297" cy="74680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1" name="Oval 10"/>
          <p:cNvSpPr/>
          <p:nvPr/>
        </p:nvSpPr>
        <p:spPr>
          <a:xfrm>
            <a:off x="3036295" y="3509916"/>
            <a:ext cx="423307" cy="423307"/>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TextBox 11"/>
          <p:cNvSpPr txBox="1"/>
          <p:nvPr/>
        </p:nvSpPr>
        <p:spPr>
          <a:xfrm>
            <a:off x="6011467" y="5041123"/>
            <a:ext cx="5870338" cy="1015663"/>
          </a:xfrm>
          <a:prstGeom prst="rect">
            <a:avLst/>
          </a:prstGeom>
          <a:noFill/>
        </p:spPr>
        <p:txBody>
          <a:bodyPr wrap="square" rtlCol="0">
            <a:spAutoFit/>
          </a:bodyPr>
          <a:lstStyle/>
          <a:p>
            <a:r>
              <a:rPr lang="de-CH" sz="2400" dirty="0"/>
              <a:t>U</a:t>
            </a:r>
            <a:r>
              <a:rPr lang="de-CH" sz="2400" dirty="0" smtClean="0"/>
              <a:t>ltrasound </a:t>
            </a:r>
            <a:r>
              <a:rPr lang="de-CH" sz="2400" dirty="0" smtClean="0"/>
              <a:t>speckle </a:t>
            </a:r>
            <a:r>
              <a:rPr lang="de-CH" dirty="0" smtClean="0"/>
              <a:t/>
            </a:r>
            <a:br>
              <a:rPr lang="de-CH" dirty="0" smtClean="0"/>
            </a:br>
            <a:r>
              <a:rPr lang="de-CH" dirty="0" smtClean="0"/>
              <a:t>interactions with microscopic </a:t>
            </a:r>
            <a:r>
              <a:rPr lang="de-CH" dirty="0"/>
              <a:t>structures </a:t>
            </a:r>
            <a:r>
              <a:rPr lang="de-CH" dirty="0" smtClean="0"/>
              <a:t>(&lt;wavelength)</a:t>
            </a:r>
            <a:br>
              <a:rPr lang="de-CH" dirty="0" smtClean="0"/>
            </a:br>
            <a:r>
              <a:rPr lang="de-CH" dirty="0" smtClean="0"/>
              <a:t>act like point scatterers </a:t>
            </a:r>
            <a:endParaRPr lang="de-AT" dirty="0"/>
          </a:p>
        </p:txBody>
      </p:sp>
      <p:sp>
        <p:nvSpPr>
          <p:cNvPr id="13" name="Oval 12"/>
          <p:cNvSpPr/>
          <p:nvPr/>
        </p:nvSpPr>
        <p:spPr>
          <a:xfrm>
            <a:off x="2607831" y="4006267"/>
            <a:ext cx="506185" cy="506185"/>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Oval 13"/>
          <p:cNvSpPr/>
          <p:nvPr/>
        </p:nvSpPr>
        <p:spPr>
          <a:xfrm>
            <a:off x="4499712" y="3047433"/>
            <a:ext cx="1144288" cy="114428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Oval 14"/>
          <p:cNvSpPr/>
          <p:nvPr/>
        </p:nvSpPr>
        <p:spPr>
          <a:xfrm>
            <a:off x="1670351" y="5527022"/>
            <a:ext cx="2381143" cy="745289"/>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TextBox 15"/>
          <p:cNvSpPr txBox="1"/>
          <p:nvPr/>
        </p:nvSpPr>
        <p:spPr>
          <a:xfrm>
            <a:off x="6004402" y="1854462"/>
            <a:ext cx="5691165" cy="1015663"/>
          </a:xfrm>
          <a:prstGeom prst="rect">
            <a:avLst/>
          </a:prstGeom>
          <a:noFill/>
        </p:spPr>
        <p:txBody>
          <a:bodyPr wrap="square" rtlCol="0">
            <a:spAutoFit/>
          </a:bodyPr>
          <a:lstStyle/>
          <a:p>
            <a:r>
              <a:rPr lang="de-CH" sz="2400" dirty="0"/>
              <a:t>R</a:t>
            </a:r>
            <a:r>
              <a:rPr lang="de-CH" sz="2400" dirty="0" smtClean="0"/>
              <a:t>eflections </a:t>
            </a:r>
            <a:r>
              <a:rPr lang="de-CH" sz="2400" dirty="0" smtClean="0"/>
              <a:t/>
            </a:r>
            <a:br>
              <a:rPr lang="de-CH" sz="2400" dirty="0" smtClean="0"/>
            </a:br>
            <a:r>
              <a:rPr lang="de-CH" dirty="0"/>
              <a:t>interactions with </a:t>
            </a:r>
            <a:r>
              <a:rPr lang="de-CH" dirty="0" smtClean="0"/>
              <a:t>large-scale structures </a:t>
            </a:r>
            <a:r>
              <a:rPr lang="de-CH" dirty="0"/>
              <a:t>(≫wavelength</a:t>
            </a:r>
            <a:r>
              <a:rPr lang="de-CH" dirty="0" smtClean="0"/>
              <a:t>)</a:t>
            </a:r>
            <a:br>
              <a:rPr lang="de-CH" dirty="0" smtClean="0"/>
            </a:br>
            <a:r>
              <a:rPr lang="de-CH" dirty="0" smtClean="0"/>
              <a:t>dictated by Snell’s law </a:t>
            </a:r>
            <a:endParaRPr lang="de-AT" dirty="0"/>
          </a:p>
        </p:txBody>
      </p:sp>
      <p:sp>
        <p:nvSpPr>
          <p:cNvPr id="17" name="TextBox 16"/>
          <p:cNvSpPr txBox="1"/>
          <p:nvPr/>
        </p:nvSpPr>
        <p:spPr>
          <a:xfrm>
            <a:off x="6011467" y="3602522"/>
            <a:ext cx="5899245" cy="738664"/>
          </a:xfrm>
          <a:prstGeom prst="rect">
            <a:avLst/>
          </a:prstGeom>
          <a:noFill/>
        </p:spPr>
        <p:txBody>
          <a:bodyPr wrap="square" rtlCol="0">
            <a:spAutoFit/>
          </a:bodyPr>
          <a:lstStyle/>
          <a:p>
            <a:r>
              <a:rPr lang="de-CH" sz="2400" dirty="0"/>
              <a:t>U</a:t>
            </a:r>
            <a:r>
              <a:rPr lang="de-CH" sz="2400" dirty="0" smtClean="0"/>
              <a:t>ltrasound </a:t>
            </a:r>
            <a:r>
              <a:rPr lang="de-CH" sz="2400" dirty="0" smtClean="0"/>
              <a:t>artifacts </a:t>
            </a:r>
            <a:br>
              <a:rPr lang="de-CH" sz="2400" dirty="0" smtClean="0"/>
            </a:br>
            <a:r>
              <a:rPr lang="de-CH" dirty="0" smtClean="0"/>
              <a:t>e.g., shadows due to beam refractions</a:t>
            </a:r>
            <a:endParaRPr lang="de-AT" dirty="0"/>
          </a:p>
        </p:txBody>
      </p:sp>
      <p:sp>
        <p:nvSpPr>
          <p:cNvPr id="18" name="Oval 17"/>
          <p:cNvSpPr/>
          <p:nvPr/>
        </p:nvSpPr>
        <p:spPr>
          <a:xfrm>
            <a:off x="989655" y="4259359"/>
            <a:ext cx="1144288" cy="114428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Oval 18"/>
          <p:cNvSpPr/>
          <p:nvPr/>
        </p:nvSpPr>
        <p:spPr>
          <a:xfrm>
            <a:off x="3673713" y="3399605"/>
            <a:ext cx="1144288" cy="114428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1" name="TextBox 20"/>
          <p:cNvSpPr txBox="1"/>
          <p:nvPr/>
        </p:nvSpPr>
        <p:spPr>
          <a:xfrm>
            <a:off x="1752588" y="6371157"/>
            <a:ext cx="2990719" cy="369332"/>
          </a:xfrm>
          <a:prstGeom prst="rect">
            <a:avLst/>
          </a:prstGeom>
          <a:noFill/>
        </p:spPr>
        <p:txBody>
          <a:bodyPr wrap="square" rtlCol="0">
            <a:spAutoFit/>
          </a:bodyPr>
          <a:lstStyle/>
          <a:p>
            <a:r>
              <a:rPr lang="de-CH" dirty="0" smtClean="0"/>
              <a:t>US image of pregnancy</a:t>
            </a:r>
            <a:endParaRPr lang="de-AT" dirty="0"/>
          </a:p>
        </p:txBody>
      </p:sp>
    </p:spTree>
    <p:custDataLst>
      <p:tags r:id="rId1"/>
    </p:custDataLst>
    <p:extLst>
      <p:ext uri="{BB962C8B-B14F-4D97-AF65-F5344CB8AC3E}">
        <p14:creationId xmlns:p14="http://schemas.microsoft.com/office/powerpoint/2010/main" val="283411807"/>
      </p:ext>
    </p:extLst>
  </p:cSld>
  <p:clrMapOvr>
    <a:masterClrMapping/>
  </p:clrMapOvr>
  <p:transition advTm="4925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15"/>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3"/>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14"/>
                                        </p:tgtEl>
                                        <p:attrNameLst>
                                          <p:attrName>style.visibility</p:attrName>
                                        </p:attrNameLst>
                                      </p:cBhvr>
                                      <p:to>
                                        <p:strVal val="hidden"/>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par>
                                <p:cTn id="37" presetID="1" presetClass="exit" presetSubtype="0" fill="hold" grpId="1" nodeType="withEffect">
                                  <p:stCondLst>
                                    <p:cond delay="0"/>
                                  </p:stCondLst>
                                  <p:childTnLst>
                                    <p:set>
                                      <p:cBhvr>
                                        <p:cTn id="38" dur="1" fill="hold">
                                          <p:stCondLst>
                                            <p:cond delay="0"/>
                                          </p:stCondLst>
                                        </p:cTn>
                                        <p:tgtEl>
                                          <p:spTgt spid="18"/>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3" grpId="0" animBg="1"/>
      <p:bldP spid="13" grpId="1" animBg="1"/>
      <p:bldP spid="14" grpId="0" animBg="1"/>
      <p:bldP spid="14" grpId="1" animBg="1"/>
      <p:bldP spid="15" grpId="0" animBg="1"/>
      <p:bldP spid="15" grpId="1" animBg="1"/>
      <p:bldP spid="16" grpId="0"/>
      <p:bldP spid="17" grpId="0"/>
      <p:bldP spid="18" grpId="0" animBg="1"/>
      <p:bldP spid="18" grpId="1" animBg="1"/>
      <p:bldP spid="19" grpId="0" animBg="1"/>
      <p:bldP spid="1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3" y="1287520"/>
            <a:ext cx="11755605" cy="2135130"/>
          </a:xfrm>
        </p:spPr>
        <p:txBody>
          <a:bodyPr/>
          <a:lstStyle/>
          <a:p>
            <a:r>
              <a:rPr lang="en-US" dirty="0" smtClean="0"/>
              <a:t>Handles large-scale interactions</a:t>
            </a:r>
          </a:p>
          <a:p>
            <a:r>
              <a:rPr lang="en-US" dirty="0" smtClean="0"/>
              <a:t>Input: </a:t>
            </a:r>
          </a:p>
          <a:p>
            <a:pPr lvl="1"/>
            <a:r>
              <a:rPr lang="en-US" dirty="0" smtClean="0"/>
              <a:t>CT image [</a:t>
            </a:r>
            <a:r>
              <a:rPr lang="en-US" dirty="0" err="1" smtClean="0"/>
              <a:t>Salehi</a:t>
            </a:r>
            <a:r>
              <a:rPr lang="en-US" dirty="0" smtClean="0"/>
              <a:t> et al. MICCAI15]</a:t>
            </a:r>
            <a:endParaRPr lang="en-US" dirty="0"/>
          </a:p>
          <a:p>
            <a:pPr lvl="1"/>
            <a:r>
              <a:rPr lang="en-US" dirty="0"/>
              <a:t>T</a:t>
            </a:r>
            <a:r>
              <a:rPr lang="en-US" dirty="0" smtClean="0"/>
              <a:t>riangle model [</a:t>
            </a:r>
            <a:r>
              <a:rPr lang="en-US" dirty="0" err="1" smtClean="0"/>
              <a:t>Bürger</a:t>
            </a:r>
            <a:r>
              <a:rPr lang="en-US" dirty="0" smtClean="0"/>
              <a:t> et al. TMI13] (most flexible)</a:t>
            </a:r>
          </a:p>
        </p:txBody>
      </p:sp>
      <p:sp>
        <p:nvSpPr>
          <p:cNvPr id="8" name="Title 7"/>
          <p:cNvSpPr>
            <a:spLocks noGrp="1"/>
          </p:cNvSpPr>
          <p:nvPr>
            <p:ph type="title"/>
          </p:nvPr>
        </p:nvSpPr>
        <p:spPr>
          <a:xfrm>
            <a:off x="431632" y="620714"/>
            <a:ext cx="11323975" cy="497794"/>
          </a:xfrm>
        </p:spPr>
        <p:txBody>
          <a:bodyPr/>
          <a:lstStyle/>
          <a:p>
            <a:r>
              <a:rPr lang="en-US" dirty="0" err="1" smtClean="0"/>
              <a:t>Raytracing</a:t>
            </a:r>
            <a:r>
              <a:rPr lang="en-US" dirty="0" smtClean="0"/>
              <a:t>-Based </a:t>
            </a:r>
            <a:r>
              <a:rPr lang="en-US" dirty="0"/>
              <a:t>Ultrasound Simulation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4295" y="3034362"/>
            <a:ext cx="3346274" cy="2982548"/>
          </a:xfrm>
          <a:prstGeom prst="rect">
            <a:avLst/>
          </a:prstGeom>
        </p:spPr>
      </p:pic>
      <p:sp>
        <p:nvSpPr>
          <p:cNvPr id="10" name="TextBox 9"/>
          <p:cNvSpPr txBox="1"/>
          <p:nvPr/>
        </p:nvSpPr>
        <p:spPr>
          <a:xfrm>
            <a:off x="5267615" y="6152626"/>
            <a:ext cx="2566938" cy="369332"/>
          </a:xfrm>
          <a:prstGeom prst="rect">
            <a:avLst/>
          </a:prstGeom>
          <a:noFill/>
        </p:spPr>
        <p:txBody>
          <a:bodyPr wrap="square" rtlCol="0">
            <a:spAutoFit/>
          </a:bodyPr>
          <a:lstStyle/>
          <a:p>
            <a:r>
              <a:rPr lang="de-CH" dirty="0"/>
              <a:t>h</a:t>
            </a:r>
            <a:r>
              <a:rPr lang="de-CH" dirty="0" smtClean="0"/>
              <a:t>uman anatomy model</a:t>
            </a:r>
            <a:endParaRPr lang="de-AT" dirty="0"/>
          </a:p>
        </p:txBody>
      </p:sp>
      <p:pic>
        <p:nvPicPr>
          <p:cNvPr id="13"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42384" y="3358732"/>
            <a:ext cx="3233663" cy="2425248"/>
          </a:xfrm>
          <a:prstGeom prst="rect">
            <a:avLst/>
          </a:prstGeom>
        </p:spPr>
      </p:pic>
      <p:sp>
        <p:nvSpPr>
          <p:cNvPr id="17" name="TextBox 16"/>
          <p:cNvSpPr txBox="1"/>
          <p:nvPr/>
        </p:nvSpPr>
        <p:spPr>
          <a:xfrm>
            <a:off x="1899575" y="6152626"/>
            <a:ext cx="2566938" cy="369332"/>
          </a:xfrm>
          <a:prstGeom prst="rect">
            <a:avLst/>
          </a:prstGeom>
          <a:noFill/>
        </p:spPr>
        <p:txBody>
          <a:bodyPr wrap="square" rtlCol="0">
            <a:spAutoFit/>
          </a:bodyPr>
          <a:lstStyle/>
          <a:p>
            <a:r>
              <a:rPr lang="de-CH" dirty="0"/>
              <a:t>a</a:t>
            </a:r>
            <a:r>
              <a:rPr lang="de-CH" dirty="0" smtClean="0"/>
              <a:t>rtificial phantom</a:t>
            </a:r>
            <a:endParaRPr lang="de-AT" dirty="0"/>
          </a:p>
        </p:txBody>
      </p:sp>
    </p:spTree>
    <p:custDataLst>
      <p:tags r:id="rId1"/>
    </p:custDataLst>
    <p:extLst>
      <p:ext uri="{BB962C8B-B14F-4D97-AF65-F5344CB8AC3E}">
        <p14:creationId xmlns:p14="http://schemas.microsoft.com/office/powerpoint/2010/main" val="1570083619"/>
      </p:ext>
    </p:extLst>
  </p:cSld>
  <p:clrMapOvr>
    <a:masterClrMapping/>
  </p:clrMapOvr>
  <p:transition advTm="2149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err="1" smtClean="0"/>
              <a:t>Raytracing</a:t>
            </a:r>
            <a:r>
              <a:rPr lang="en-US" dirty="0" smtClean="0"/>
              <a:t>-Based Ultrasound Simulation </a:t>
            </a:r>
            <a:endParaRPr lang="en-US" dirty="0"/>
          </a:p>
        </p:txBody>
      </p:sp>
      <p:sp>
        <p:nvSpPr>
          <p:cNvPr id="10" name="TextBox 9"/>
          <p:cNvSpPr txBox="1"/>
          <p:nvPr/>
        </p:nvSpPr>
        <p:spPr>
          <a:xfrm>
            <a:off x="632753" y="1437680"/>
            <a:ext cx="5343503" cy="830997"/>
          </a:xfrm>
          <a:prstGeom prst="rect">
            <a:avLst/>
          </a:prstGeom>
          <a:noFill/>
        </p:spPr>
        <p:txBody>
          <a:bodyPr wrap="square" rtlCol="0">
            <a:spAutoFit/>
          </a:bodyPr>
          <a:lstStyle/>
          <a:p>
            <a:r>
              <a:rPr lang="de-CH" sz="2400" dirty="0" smtClean="0"/>
              <a:t>Binary deterministic raytracing [Whitted80]</a:t>
            </a:r>
            <a:endParaRPr lang="de-AT" sz="2400" dirty="0"/>
          </a:p>
        </p:txBody>
      </p:sp>
      <p:cxnSp>
        <p:nvCxnSpPr>
          <p:cNvPr id="19" name="Straight Connector 18"/>
          <p:cNvCxnSpPr>
            <a:endCxn id="15" idx="2"/>
          </p:cNvCxnSpPr>
          <p:nvPr/>
        </p:nvCxnSpPr>
        <p:spPr>
          <a:xfrm>
            <a:off x="7218519" y="2026185"/>
            <a:ext cx="38100" cy="998360"/>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55" idx="4"/>
            <a:endCxn id="16" idx="2"/>
          </p:cNvCxnSpPr>
          <p:nvPr/>
        </p:nvCxnSpPr>
        <p:spPr>
          <a:xfrm>
            <a:off x="7268358" y="3125241"/>
            <a:ext cx="24440" cy="1332413"/>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15" idx="2"/>
          </p:cNvCxnSpPr>
          <p:nvPr/>
        </p:nvCxnSpPr>
        <p:spPr>
          <a:xfrm flipH="1" flipV="1">
            <a:off x="6071079" y="2483827"/>
            <a:ext cx="1185540" cy="540718"/>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endCxn id="17" idx="2"/>
          </p:cNvCxnSpPr>
          <p:nvPr/>
        </p:nvCxnSpPr>
        <p:spPr>
          <a:xfrm flipH="1">
            <a:off x="7256619" y="4428753"/>
            <a:ext cx="46958" cy="1050285"/>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16" idx="2"/>
          </p:cNvCxnSpPr>
          <p:nvPr/>
        </p:nvCxnSpPr>
        <p:spPr>
          <a:xfrm flipV="1">
            <a:off x="7292798" y="3617440"/>
            <a:ext cx="1049671" cy="840214"/>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7250269" y="5507388"/>
            <a:ext cx="252016" cy="424999"/>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7" idx="2"/>
          </p:cNvCxnSpPr>
          <p:nvPr/>
        </p:nvCxnSpPr>
        <p:spPr>
          <a:xfrm flipH="1" flipV="1">
            <a:off x="6583519" y="5101955"/>
            <a:ext cx="673100" cy="377083"/>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8342469" y="3082993"/>
            <a:ext cx="325334" cy="505294"/>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8342469" y="3588285"/>
            <a:ext cx="228600" cy="599168"/>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4"/>
          <a:stretch>
            <a:fillRect/>
          </a:stretch>
        </p:blipFill>
        <p:spPr>
          <a:xfrm>
            <a:off x="6837519" y="1698610"/>
            <a:ext cx="762000" cy="466725"/>
          </a:xfrm>
          <a:prstGeom prst="rect">
            <a:avLst/>
          </a:prstGeom>
        </p:spPr>
      </p:pic>
      <p:sp>
        <p:nvSpPr>
          <p:cNvPr id="15" name="Freeform 14"/>
          <p:cNvSpPr/>
          <p:nvPr/>
        </p:nvSpPr>
        <p:spPr>
          <a:xfrm>
            <a:off x="5103969" y="3023135"/>
            <a:ext cx="4533900" cy="941769"/>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Freeform 15"/>
          <p:cNvSpPr/>
          <p:nvPr/>
        </p:nvSpPr>
        <p:spPr>
          <a:xfrm>
            <a:off x="5103969" y="4457103"/>
            <a:ext cx="4610100" cy="367775"/>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 name="Freeform 16"/>
          <p:cNvSpPr/>
          <p:nvPr/>
        </p:nvSpPr>
        <p:spPr>
          <a:xfrm>
            <a:off x="5103969" y="5478671"/>
            <a:ext cx="4533900" cy="245076"/>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5" name="Oval 54"/>
          <p:cNvSpPr/>
          <p:nvPr/>
        </p:nvSpPr>
        <p:spPr>
          <a:xfrm>
            <a:off x="7154058" y="2896641"/>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6" name="Oval 55"/>
          <p:cNvSpPr/>
          <p:nvPr/>
        </p:nvSpPr>
        <p:spPr>
          <a:xfrm>
            <a:off x="7186769" y="4343674"/>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7" name="Oval 56"/>
          <p:cNvSpPr/>
          <p:nvPr/>
        </p:nvSpPr>
        <p:spPr>
          <a:xfrm>
            <a:off x="7148669" y="537873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8" name="Oval 57"/>
          <p:cNvSpPr/>
          <p:nvPr/>
        </p:nvSpPr>
        <p:spPr>
          <a:xfrm>
            <a:off x="8228169" y="3494512"/>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9" name="TextBox 58"/>
          <p:cNvSpPr txBox="1"/>
          <p:nvPr/>
        </p:nvSpPr>
        <p:spPr>
          <a:xfrm>
            <a:off x="583778" y="2883091"/>
            <a:ext cx="3734924" cy="1200329"/>
          </a:xfrm>
          <a:prstGeom prst="rect">
            <a:avLst/>
          </a:prstGeom>
          <a:noFill/>
        </p:spPr>
        <p:txBody>
          <a:bodyPr wrap="square" rtlCol="0">
            <a:spAutoFit/>
          </a:bodyPr>
          <a:lstStyle/>
          <a:p>
            <a:r>
              <a:rPr lang="de-CH" sz="2400" dirty="0" smtClean="0">
                <a:solidFill>
                  <a:schemeClr val="accent4"/>
                </a:solidFill>
              </a:rPr>
              <a:t>Problems:</a:t>
            </a:r>
            <a:br>
              <a:rPr lang="de-CH" sz="2400" dirty="0" smtClean="0">
                <a:solidFill>
                  <a:schemeClr val="accent4"/>
                </a:solidFill>
              </a:rPr>
            </a:br>
            <a:r>
              <a:rPr lang="de-CH" sz="2400" dirty="0" smtClean="0">
                <a:solidFill>
                  <a:schemeClr val="accent4"/>
                </a:solidFill>
              </a:rPr>
              <a:t>exponential complexity</a:t>
            </a:r>
            <a:br>
              <a:rPr lang="de-CH" sz="2400" dirty="0" smtClean="0">
                <a:solidFill>
                  <a:schemeClr val="accent4"/>
                </a:solidFill>
              </a:rPr>
            </a:br>
            <a:r>
              <a:rPr lang="de-CH" sz="2400" dirty="0">
                <a:solidFill>
                  <a:schemeClr val="accent4"/>
                </a:solidFill>
              </a:rPr>
              <a:t>p</a:t>
            </a:r>
            <a:r>
              <a:rPr lang="de-CH" sz="2400" dirty="0" smtClean="0">
                <a:solidFill>
                  <a:schemeClr val="accent4"/>
                </a:solidFill>
              </a:rPr>
              <a:t>oor parallelism on GPU</a:t>
            </a:r>
            <a:endParaRPr lang="de-AT" sz="2400" dirty="0">
              <a:solidFill>
                <a:schemeClr val="accent4"/>
              </a:solidFill>
            </a:endParaRPr>
          </a:p>
        </p:txBody>
      </p:sp>
      <p:sp>
        <p:nvSpPr>
          <p:cNvPr id="72" name="Textfeld 35"/>
          <p:cNvSpPr txBox="1"/>
          <p:nvPr/>
        </p:nvSpPr>
        <p:spPr>
          <a:xfrm>
            <a:off x="5772209" y="2776028"/>
            <a:ext cx="1172707" cy="369332"/>
          </a:xfrm>
          <a:prstGeom prst="rect">
            <a:avLst/>
          </a:prstGeom>
          <a:noFill/>
        </p:spPr>
        <p:txBody>
          <a:bodyPr wrap="square" rtlCol="0">
            <a:spAutoFit/>
          </a:bodyPr>
          <a:lstStyle/>
          <a:p>
            <a:r>
              <a:rPr lang="de-CH" dirty="0" smtClean="0"/>
              <a:t>reflection</a:t>
            </a:r>
            <a:endParaRPr lang="de-CH" dirty="0">
              <a:solidFill>
                <a:schemeClr val="tx1"/>
              </a:solidFill>
            </a:endParaRPr>
          </a:p>
        </p:txBody>
      </p:sp>
      <p:sp>
        <p:nvSpPr>
          <p:cNvPr id="73" name="Textfeld 35"/>
          <p:cNvSpPr txBox="1"/>
          <p:nvPr/>
        </p:nvSpPr>
        <p:spPr>
          <a:xfrm>
            <a:off x="6160304" y="3880179"/>
            <a:ext cx="1172707" cy="369332"/>
          </a:xfrm>
          <a:prstGeom prst="rect">
            <a:avLst/>
          </a:prstGeom>
          <a:noFill/>
        </p:spPr>
        <p:txBody>
          <a:bodyPr wrap="square" rtlCol="0">
            <a:spAutoFit/>
          </a:bodyPr>
          <a:lstStyle/>
          <a:p>
            <a:r>
              <a:rPr lang="de-CH" dirty="0" smtClean="0"/>
              <a:t>refraction</a:t>
            </a:r>
            <a:endParaRPr lang="de-CH" dirty="0">
              <a:solidFill>
                <a:schemeClr val="tx1"/>
              </a:solidFill>
            </a:endParaRPr>
          </a:p>
        </p:txBody>
      </p:sp>
      <p:sp>
        <p:nvSpPr>
          <p:cNvPr id="81" name="TextBox 80"/>
          <p:cNvSpPr txBox="1"/>
          <p:nvPr/>
        </p:nvSpPr>
        <p:spPr>
          <a:xfrm>
            <a:off x="7572978" y="1715657"/>
            <a:ext cx="2141092" cy="369332"/>
          </a:xfrm>
          <a:prstGeom prst="rect">
            <a:avLst/>
          </a:prstGeom>
          <a:noFill/>
        </p:spPr>
        <p:txBody>
          <a:bodyPr wrap="square" rtlCol="0">
            <a:spAutoFit/>
          </a:bodyPr>
          <a:lstStyle/>
          <a:p>
            <a:r>
              <a:rPr lang="de-CH" dirty="0" smtClean="0"/>
              <a:t>shoot ray/RF line</a:t>
            </a:r>
            <a:endParaRPr lang="de-AT" dirty="0"/>
          </a:p>
        </p:txBody>
      </p:sp>
      <p:sp>
        <p:nvSpPr>
          <p:cNvPr id="91" name="Textfeld 35"/>
          <p:cNvSpPr txBox="1"/>
          <p:nvPr/>
        </p:nvSpPr>
        <p:spPr>
          <a:xfrm>
            <a:off x="7599519" y="2259443"/>
            <a:ext cx="2586788" cy="646331"/>
          </a:xfrm>
          <a:prstGeom prst="rect">
            <a:avLst/>
          </a:prstGeom>
          <a:noFill/>
        </p:spPr>
        <p:txBody>
          <a:bodyPr wrap="square" rtlCol="0">
            <a:spAutoFit/>
          </a:bodyPr>
          <a:lstStyle/>
          <a:p>
            <a:r>
              <a:rPr lang="de-CH" dirty="0" smtClean="0"/>
              <a:t>Snell’s </a:t>
            </a:r>
            <a:r>
              <a:rPr lang="de-CH" dirty="0"/>
              <a:t>law </a:t>
            </a:r>
            <a:r>
              <a:rPr lang="de-CH" dirty="0" smtClean="0"/>
              <a:t/>
            </a:r>
            <a:br>
              <a:rPr lang="de-CH" dirty="0" smtClean="0"/>
            </a:br>
            <a:r>
              <a:rPr lang="de-CH" dirty="0" smtClean="0"/>
              <a:t>(ratio </a:t>
            </a:r>
            <a:r>
              <a:rPr lang="de-CH" dirty="0"/>
              <a:t>of </a:t>
            </a:r>
            <a:r>
              <a:rPr lang="de-CH" dirty="0" smtClean="0"/>
              <a:t>impedances)</a:t>
            </a:r>
            <a:endParaRPr lang="de-CH" dirty="0">
              <a:solidFill>
                <a:schemeClr val="tx1"/>
              </a:solidFill>
            </a:endParaRPr>
          </a:p>
        </p:txBody>
      </p:sp>
      <p:sp>
        <p:nvSpPr>
          <p:cNvPr id="30" name="Textfeld 35"/>
          <p:cNvSpPr txBox="1"/>
          <p:nvPr/>
        </p:nvSpPr>
        <p:spPr>
          <a:xfrm>
            <a:off x="8968845" y="3363764"/>
            <a:ext cx="982353" cy="369332"/>
          </a:xfrm>
          <a:prstGeom prst="rect">
            <a:avLst/>
          </a:prstGeom>
          <a:noFill/>
        </p:spPr>
        <p:txBody>
          <a:bodyPr wrap="square" rtlCol="0">
            <a:spAutoFit/>
          </a:bodyPr>
          <a:lstStyle/>
          <a:p>
            <a:r>
              <a:rPr lang="de-CH" dirty="0" smtClean="0"/>
              <a:t>tissue 1</a:t>
            </a:r>
            <a:endParaRPr lang="de-CH" dirty="0">
              <a:solidFill>
                <a:schemeClr val="tx1"/>
              </a:solidFill>
            </a:endParaRPr>
          </a:p>
        </p:txBody>
      </p:sp>
      <p:sp>
        <p:nvSpPr>
          <p:cNvPr id="31" name="Textfeld 35"/>
          <p:cNvSpPr txBox="1"/>
          <p:nvPr/>
        </p:nvSpPr>
        <p:spPr>
          <a:xfrm>
            <a:off x="8968845" y="3768280"/>
            <a:ext cx="982353" cy="369332"/>
          </a:xfrm>
          <a:prstGeom prst="rect">
            <a:avLst/>
          </a:prstGeom>
          <a:noFill/>
        </p:spPr>
        <p:txBody>
          <a:bodyPr wrap="square" rtlCol="0">
            <a:spAutoFit/>
          </a:bodyPr>
          <a:lstStyle/>
          <a:p>
            <a:r>
              <a:rPr lang="de-CH" dirty="0" smtClean="0"/>
              <a:t>tissue 2</a:t>
            </a:r>
            <a:endParaRPr lang="de-CH" dirty="0">
              <a:solidFill>
                <a:schemeClr val="tx1"/>
              </a:solidFill>
            </a:endParaRPr>
          </a:p>
        </p:txBody>
      </p:sp>
      <p:sp>
        <p:nvSpPr>
          <p:cNvPr id="32" name="Textfeld 35"/>
          <p:cNvSpPr txBox="1"/>
          <p:nvPr/>
        </p:nvSpPr>
        <p:spPr>
          <a:xfrm>
            <a:off x="9006223" y="4824878"/>
            <a:ext cx="982353" cy="369332"/>
          </a:xfrm>
          <a:prstGeom prst="rect">
            <a:avLst/>
          </a:prstGeom>
          <a:noFill/>
        </p:spPr>
        <p:txBody>
          <a:bodyPr wrap="square" rtlCol="0">
            <a:spAutoFit/>
          </a:bodyPr>
          <a:lstStyle/>
          <a:p>
            <a:r>
              <a:rPr lang="de-CH" dirty="0" smtClean="0"/>
              <a:t>tissue 3</a:t>
            </a:r>
            <a:endParaRPr lang="de-CH" dirty="0">
              <a:solidFill>
                <a:schemeClr val="tx1"/>
              </a:solidFill>
            </a:endParaRPr>
          </a:p>
        </p:txBody>
      </p:sp>
    </p:spTree>
    <p:custDataLst>
      <p:tags r:id="rId1"/>
    </p:custDataLst>
    <p:extLst>
      <p:ext uri="{BB962C8B-B14F-4D97-AF65-F5344CB8AC3E}">
        <p14:creationId xmlns:p14="http://schemas.microsoft.com/office/powerpoint/2010/main" val="3233245058"/>
      </p:ext>
    </p:extLst>
  </p:cSld>
  <p:clrMapOvr>
    <a:masterClrMapping/>
  </p:clrMapOvr>
  <p:transition advTm="4070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6"/>
                                        </p:tgtEl>
                                        <p:attrNameLst>
                                          <p:attrName>style.visibility</p:attrName>
                                        </p:attrNameLst>
                                      </p:cBhvr>
                                      <p:to>
                                        <p:strVal val="visible"/>
                                      </p:to>
                                    </p:set>
                                  </p:childTnLst>
                                </p:cTn>
                              </p:par>
                            </p:childTnLst>
                          </p:cTn>
                        </p:par>
                        <p:par>
                          <p:cTn id="27" fill="hold">
                            <p:stCondLst>
                              <p:cond delay="0"/>
                            </p:stCondLst>
                            <p:childTnLst>
                              <p:par>
                                <p:cTn id="28" presetID="1" presetClass="entr" presetSubtype="0"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par>
                          <p:cTn id="33" fill="hold">
                            <p:stCondLst>
                              <p:cond delay="0"/>
                            </p:stCondLst>
                            <p:childTnLst>
                              <p:par>
                                <p:cTn id="34" presetID="1" presetClass="entr" presetSubtype="0" fill="hold" grpId="0" nodeType="afterEffect">
                                  <p:stCondLst>
                                    <p:cond delay="500"/>
                                  </p:stCondLst>
                                  <p:childTnLst>
                                    <p:set>
                                      <p:cBhvr>
                                        <p:cTn id="35" dur="1" fill="hold">
                                          <p:stCondLst>
                                            <p:cond delay="0"/>
                                          </p:stCondLst>
                                        </p:cTn>
                                        <p:tgtEl>
                                          <p:spTgt spid="57"/>
                                        </p:tgtEl>
                                        <p:attrNameLst>
                                          <p:attrName>style.visibility</p:attrName>
                                        </p:attrNameLst>
                                      </p:cBhvr>
                                      <p:to>
                                        <p:strVal val="visible"/>
                                      </p:to>
                                    </p:set>
                                  </p:childTnLst>
                                </p:cTn>
                              </p:par>
                              <p:par>
                                <p:cTn id="36" presetID="1" presetClass="entr" presetSubtype="0" fill="hold" nodeType="withEffect">
                                  <p:stCondLst>
                                    <p:cond delay="500"/>
                                  </p:stCondLst>
                                  <p:childTnLst>
                                    <p:set>
                                      <p:cBhvr>
                                        <p:cTn id="37" dur="1" fill="hold">
                                          <p:stCondLst>
                                            <p:cond delay="0"/>
                                          </p:stCondLst>
                                        </p:cTn>
                                        <p:tgtEl>
                                          <p:spTgt spid="24"/>
                                        </p:tgtEl>
                                        <p:attrNameLst>
                                          <p:attrName>style.visibility</p:attrName>
                                        </p:attrNameLst>
                                      </p:cBhvr>
                                      <p:to>
                                        <p:strVal val="visible"/>
                                      </p:to>
                                    </p:set>
                                  </p:childTnLst>
                                </p:cTn>
                              </p:par>
                              <p:par>
                                <p:cTn id="38" presetID="1" presetClass="entr" presetSubtype="0" fill="hold" nodeType="withEffect">
                                  <p:stCondLst>
                                    <p:cond delay="500"/>
                                  </p:stCondLst>
                                  <p:childTnLst>
                                    <p:set>
                                      <p:cBhvr>
                                        <p:cTn id="39" dur="1" fill="hold">
                                          <p:stCondLst>
                                            <p:cond delay="0"/>
                                          </p:stCondLst>
                                        </p:cTn>
                                        <p:tgtEl>
                                          <p:spTgt spid="22"/>
                                        </p:tgtEl>
                                        <p:attrNameLst>
                                          <p:attrName>style.visibility</p:attrName>
                                        </p:attrNameLst>
                                      </p:cBhvr>
                                      <p:to>
                                        <p:strVal val="visible"/>
                                      </p:to>
                                    </p:set>
                                  </p:childTnLst>
                                </p:cTn>
                              </p:par>
                              <p:par>
                                <p:cTn id="40" presetID="1" presetClass="entr" presetSubtype="0" fill="hold" grpId="0" nodeType="withEffect">
                                  <p:stCondLst>
                                    <p:cond delay="500"/>
                                  </p:stCondLst>
                                  <p:childTnLst>
                                    <p:set>
                                      <p:cBhvr>
                                        <p:cTn id="41" dur="1" fill="hold">
                                          <p:stCondLst>
                                            <p:cond delay="0"/>
                                          </p:stCondLst>
                                        </p:cTn>
                                        <p:tgtEl>
                                          <p:spTgt spid="58"/>
                                        </p:tgtEl>
                                        <p:attrNameLst>
                                          <p:attrName>style.visibility</p:attrName>
                                        </p:attrNameLst>
                                      </p:cBhvr>
                                      <p:to>
                                        <p:strVal val="visible"/>
                                      </p:to>
                                    </p:set>
                                  </p:childTnLst>
                                </p:cTn>
                              </p:par>
                              <p:par>
                                <p:cTn id="42" presetID="1" presetClass="entr" presetSubtype="0" fill="hold" nodeType="withEffect">
                                  <p:stCondLst>
                                    <p:cond delay="500"/>
                                  </p:stCondLst>
                                  <p:childTnLst>
                                    <p:set>
                                      <p:cBhvr>
                                        <p:cTn id="43" dur="1" fill="hold">
                                          <p:stCondLst>
                                            <p:cond delay="0"/>
                                          </p:stCondLst>
                                        </p:cTn>
                                        <p:tgtEl>
                                          <p:spTgt spid="29"/>
                                        </p:tgtEl>
                                        <p:attrNameLst>
                                          <p:attrName>style.visibility</p:attrName>
                                        </p:attrNameLst>
                                      </p:cBhvr>
                                      <p:to>
                                        <p:strVal val="visible"/>
                                      </p:to>
                                    </p:set>
                                  </p:childTnLst>
                                </p:cTn>
                              </p:par>
                              <p:par>
                                <p:cTn id="44" presetID="1" presetClass="entr" presetSubtype="0" fill="hold" nodeType="withEffect">
                                  <p:stCondLst>
                                    <p:cond delay="500"/>
                                  </p:stCondLst>
                                  <p:childTnLst>
                                    <p:set>
                                      <p:cBhvr>
                                        <p:cTn id="45" dur="1" fill="hold">
                                          <p:stCondLst>
                                            <p:cond delay="0"/>
                                          </p:stCondLst>
                                        </p:cTn>
                                        <p:tgtEl>
                                          <p:spTgt spid="26"/>
                                        </p:tgtEl>
                                        <p:attrNameLst>
                                          <p:attrName>style.visibility</p:attrName>
                                        </p:attrNameLst>
                                      </p:cBhvr>
                                      <p:to>
                                        <p:strVal val="visible"/>
                                      </p:to>
                                    </p:set>
                                  </p:childTnLst>
                                </p:cTn>
                              </p:par>
                              <p:par>
                                <p:cTn id="46" presetID="1" presetClass="entr" presetSubtype="0" fill="hold" grpId="0" nodeType="withEffect">
                                  <p:stCondLst>
                                    <p:cond delay="500"/>
                                  </p:stCondLst>
                                  <p:childTnLst>
                                    <p:set>
                                      <p:cBhvr>
                                        <p:cTn id="47"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p:bldP spid="72" grpId="0"/>
      <p:bldP spid="73" grpId="0"/>
      <p:bldP spid="81" grpId="0"/>
      <p:bldP spid="9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2" y="1273629"/>
            <a:ext cx="11755605" cy="4960481"/>
          </a:xfrm>
        </p:spPr>
        <p:txBody>
          <a:bodyPr/>
          <a:lstStyle/>
          <a:p>
            <a:r>
              <a:rPr lang="en-US" dirty="0" smtClean="0"/>
              <a:t>Handles small-scale </a:t>
            </a:r>
            <a:r>
              <a:rPr lang="en-US" dirty="0"/>
              <a:t>interactions</a:t>
            </a:r>
            <a:endParaRPr lang="en-US" dirty="0" smtClean="0"/>
          </a:p>
          <a:p>
            <a:r>
              <a:rPr lang="en-US" dirty="0"/>
              <a:t>L</a:t>
            </a:r>
            <a:r>
              <a:rPr lang="en-US" dirty="0" smtClean="0"/>
              <a:t>inear </a:t>
            </a:r>
            <a:r>
              <a:rPr lang="en-US" dirty="0"/>
              <a:t>approximation </a:t>
            </a:r>
            <a:r>
              <a:rPr lang="en-US" dirty="0" smtClean="0"/>
              <a:t>of full wave interactions [Karamalis10</a:t>
            </a:r>
            <a:r>
              <a:rPr lang="en-US" dirty="0"/>
              <a:t>, Jensen04</a:t>
            </a:r>
            <a:r>
              <a:rPr lang="en-US" dirty="0" smtClean="0"/>
              <a:t>]</a:t>
            </a:r>
          </a:p>
          <a:p>
            <a:r>
              <a:rPr lang="en-US" dirty="0" smtClean="0"/>
              <a:t>Fast separable convolution on GPU: COLE [</a:t>
            </a:r>
            <a:r>
              <a:rPr lang="en-US" dirty="0" err="1" smtClean="0"/>
              <a:t>Gao</a:t>
            </a:r>
            <a:r>
              <a:rPr lang="en-US" dirty="0" smtClean="0"/>
              <a:t> et al. TUFFC09]</a:t>
            </a:r>
          </a:p>
        </p:txBody>
      </p:sp>
      <p:sp>
        <p:nvSpPr>
          <p:cNvPr id="8" name="Title 7"/>
          <p:cNvSpPr>
            <a:spLocks noGrp="1"/>
          </p:cNvSpPr>
          <p:nvPr>
            <p:ph type="title"/>
          </p:nvPr>
        </p:nvSpPr>
        <p:spPr>
          <a:xfrm>
            <a:off x="431632" y="620714"/>
            <a:ext cx="11323975" cy="497794"/>
          </a:xfrm>
        </p:spPr>
        <p:txBody>
          <a:bodyPr/>
          <a:lstStyle/>
          <a:p>
            <a:r>
              <a:rPr lang="en-US" dirty="0" smtClean="0"/>
              <a:t>Convolution-Based Ultrasound Simulation </a:t>
            </a:r>
            <a:endParaRPr lang="en-US" dirty="0"/>
          </a:p>
        </p:txBody>
      </p:sp>
      <p:cxnSp>
        <p:nvCxnSpPr>
          <p:cNvPr id="5" name="Straight Arrow Connector 4"/>
          <p:cNvCxnSpPr/>
          <p:nvPr/>
        </p:nvCxnSpPr>
        <p:spPr bwMode="auto">
          <a:xfrm flipV="1">
            <a:off x="5308414" y="3364269"/>
            <a:ext cx="1323014" cy="11725"/>
          </a:xfrm>
          <a:prstGeom prst="straightConnector1">
            <a:avLst/>
          </a:prstGeom>
          <a:noFill/>
          <a:ln w="57150" cap="flat" cmpd="sng" algn="ctr">
            <a:solidFill>
              <a:schemeClr val="tx1"/>
            </a:solidFill>
            <a:prstDash val="solid"/>
            <a:round/>
            <a:headEnd type="none" w="med" len="med"/>
            <a:tailEnd type="triangle"/>
          </a:ln>
          <a:effectLst/>
        </p:spPr>
      </p:cxnSp>
      <p:sp>
        <p:nvSpPr>
          <p:cNvPr id="7" name="TextBox 6"/>
          <p:cNvSpPr txBox="1"/>
          <p:nvPr/>
        </p:nvSpPr>
        <p:spPr>
          <a:xfrm>
            <a:off x="5209954" y="6019899"/>
            <a:ext cx="1519933" cy="369332"/>
          </a:xfrm>
          <a:prstGeom prst="rect">
            <a:avLst/>
          </a:prstGeom>
          <a:noFill/>
        </p:spPr>
        <p:txBody>
          <a:bodyPr wrap="square" rtlCol="0">
            <a:spAutoFit/>
          </a:bodyPr>
          <a:lstStyle/>
          <a:p>
            <a:r>
              <a:rPr lang="de-CH" dirty="0" smtClean="0"/>
              <a:t>convolution</a:t>
            </a:r>
            <a:endParaRPr lang="de-AT"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5369" y="3365898"/>
            <a:ext cx="2567796" cy="2567796"/>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9962" y="3412891"/>
            <a:ext cx="2567796" cy="2567796"/>
          </a:xfrm>
          <a:prstGeom prst="rect">
            <a:avLst/>
          </a:prstGeom>
        </p:spPr>
      </p:pic>
      <p:sp>
        <p:nvSpPr>
          <p:cNvPr id="13" name="TextBox 12"/>
          <p:cNvSpPr txBox="1"/>
          <p:nvPr/>
        </p:nvSpPr>
        <p:spPr>
          <a:xfrm>
            <a:off x="1203907" y="5988505"/>
            <a:ext cx="2990719" cy="646331"/>
          </a:xfrm>
          <a:prstGeom prst="rect">
            <a:avLst/>
          </a:prstGeom>
          <a:noFill/>
        </p:spPr>
        <p:txBody>
          <a:bodyPr wrap="square" rtlCol="0">
            <a:spAutoFit/>
          </a:bodyPr>
          <a:lstStyle/>
          <a:p>
            <a:pPr algn="ctr"/>
            <a:r>
              <a:rPr lang="de-CH" dirty="0"/>
              <a:t>t</a:t>
            </a:r>
            <a:r>
              <a:rPr lang="de-CH" dirty="0" smtClean="0"/>
              <a:t>issue representation</a:t>
            </a:r>
            <a:br>
              <a:rPr lang="de-CH" dirty="0" smtClean="0"/>
            </a:br>
            <a:r>
              <a:rPr lang="de-CH" dirty="0" smtClean="0"/>
              <a:t>(scatterer map)</a:t>
            </a:r>
            <a:endParaRPr lang="de-AT" dirty="0"/>
          </a:p>
        </p:txBody>
      </p:sp>
      <p:sp>
        <p:nvSpPr>
          <p:cNvPr id="14" name="TextBox 13"/>
          <p:cNvSpPr txBox="1"/>
          <p:nvPr/>
        </p:nvSpPr>
        <p:spPr>
          <a:xfrm>
            <a:off x="8502061" y="6009027"/>
            <a:ext cx="2459335" cy="369332"/>
          </a:xfrm>
          <a:prstGeom prst="rect">
            <a:avLst/>
          </a:prstGeom>
          <a:noFill/>
        </p:spPr>
        <p:txBody>
          <a:bodyPr wrap="square" rtlCol="0">
            <a:spAutoFit/>
          </a:bodyPr>
          <a:lstStyle/>
          <a:p>
            <a:r>
              <a:rPr lang="de-CH" dirty="0" smtClean="0"/>
              <a:t>ultrasound speckle</a:t>
            </a:r>
            <a:endParaRPr lang="de-AT" dirty="0"/>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98364" y="3500446"/>
            <a:ext cx="1893582" cy="2298700"/>
          </a:xfrm>
          <a:prstGeom prst="rect">
            <a:avLst/>
          </a:prstGeom>
        </p:spPr>
      </p:pic>
      <p:sp>
        <p:nvSpPr>
          <p:cNvPr id="3" name="TextBox 2"/>
          <p:cNvSpPr txBox="1"/>
          <p:nvPr/>
        </p:nvSpPr>
        <p:spPr>
          <a:xfrm>
            <a:off x="4306212" y="4078734"/>
            <a:ext cx="543953" cy="1323439"/>
          </a:xfrm>
          <a:prstGeom prst="rect">
            <a:avLst/>
          </a:prstGeom>
          <a:noFill/>
        </p:spPr>
        <p:txBody>
          <a:bodyPr wrap="square" rtlCol="0">
            <a:spAutoFit/>
          </a:bodyPr>
          <a:lstStyle/>
          <a:p>
            <a:r>
              <a:rPr lang="de-CH" sz="8000" dirty="0" smtClean="0"/>
              <a:t>*</a:t>
            </a:r>
            <a:endParaRPr lang="de-AT" sz="8000" dirty="0"/>
          </a:p>
        </p:txBody>
      </p:sp>
      <p:sp>
        <p:nvSpPr>
          <p:cNvPr id="15" name="TextBox 14"/>
          <p:cNvSpPr txBox="1"/>
          <p:nvPr/>
        </p:nvSpPr>
        <p:spPr>
          <a:xfrm>
            <a:off x="7218878" y="3899102"/>
            <a:ext cx="543953" cy="1323439"/>
          </a:xfrm>
          <a:prstGeom prst="rect">
            <a:avLst/>
          </a:prstGeom>
          <a:noFill/>
        </p:spPr>
        <p:txBody>
          <a:bodyPr wrap="square" rtlCol="0">
            <a:spAutoFit/>
          </a:bodyPr>
          <a:lstStyle/>
          <a:p>
            <a:r>
              <a:rPr lang="de-CH" sz="8000" dirty="0" smtClean="0"/>
              <a:t>=</a:t>
            </a:r>
            <a:endParaRPr lang="de-AT" sz="8000" dirty="0"/>
          </a:p>
        </p:txBody>
      </p:sp>
    </p:spTree>
    <p:custDataLst>
      <p:tags r:id="rId1"/>
    </p:custDataLst>
    <p:extLst>
      <p:ext uri="{BB962C8B-B14F-4D97-AF65-F5344CB8AC3E}">
        <p14:creationId xmlns:p14="http://schemas.microsoft.com/office/powerpoint/2010/main" val="1361550264"/>
      </p:ext>
    </p:extLst>
  </p:cSld>
  <p:clrMapOvr>
    <a:masterClrMapping/>
  </p:clrMapOvr>
  <p:transition advTm="5288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4" grpId="0"/>
      <p:bldP spid="3"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1369" y="2234427"/>
            <a:ext cx="5144298" cy="3575915"/>
          </a:xfrm>
          <a:prstGeom prst="rect">
            <a:avLst/>
          </a:prstGeom>
        </p:spPr>
      </p:pic>
      <p:sp>
        <p:nvSpPr>
          <p:cNvPr id="48" name="Rectangle 47"/>
          <p:cNvSpPr/>
          <p:nvPr/>
        </p:nvSpPr>
        <p:spPr>
          <a:xfrm>
            <a:off x="6725669" y="2111716"/>
            <a:ext cx="2748668" cy="3388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Title 7"/>
          <p:cNvSpPr>
            <a:spLocks noGrp="1"/>
          </p:cNvSpPr>
          <p:nvPr>
            <p:ph type="title"/>
          </p:nvPr>
        </p:nvSpPr>
        <p:spPr>
          <a:xfrm>
            <a:off x="431632" y="620714"/>
            <a:ext cx="11323975" cy="497794"/>
          </a:xfrm>
        </p:spPr>
        <p:txBody>
          <a:bodyPr/>
          <a:lstStyle/>
          <a:p>
            <a:r>
              <a:rPr lang="en-US" dirty="0"/>
              <a:t>Convolution-based Ultrasound </a:t>
            </a:r>
            <a:r>
              <a:rPr lang="en-US" dirty="0" smtClean="0"/>
              <a:t>Simulation: Tissue Model</a:t>
            </a:r>
            <a:endParaRPr lang="en-US" dirty="0"/>
          </a:p>
        </p:txBody>
      </p:sp>
      <p:sp>
        <p:nvSpPr>
          <p:cNvPr id="39" name="TextBox 38"/>
          <p:cNvSpPr txBox="1"/>
          <p:nvPr/>
        </p:nvSpPr>
        <p:spPr>
          <a:xfrm>
            <a:off x="1972522" y="6037996"/>
            <a:ext cx="8783705" cy="369332"/>
          </a:xfrm>
          <a:prstGeom prst="rect">
            <a:avLst/>
          </a:prstGeom>
          <a:noFill/>
        </p:spPr>
        <p:txBody>
          <a:bodyPr wrap="square" rtlCol="0">
            <a:spAutoFit/>
          </a:bodyPr>
          <a:lstStyle/>
          <a:p>
            <a:pPr algn="ctr"/>
            <a:r>
              <a:rPr lang="de-CH" dirty="0" smtClean="0"/>
              <a:t>values can be automatically derived from images [Mattausch and Goksel EMBC15]</a:t>
            </a:r>
            <a:endParaRPr lang="de-AT" dirty="0"/>
          </a:p>
        </p:txBody>
      </p:sp>
      <p:sp>
        <p:nvSpPr>
          <p:cNvPr id="42" name="TextBox 41"/>
          <p:cNvSpPr txBox="1"/>
          <p:nvPr/>
        </p:nvSpPr>
        <p:spPr>
          <a:xfrm>
            <a:off x="5963803" y="5686442"/>
            <a:ext cx="1116870" cy="307777"/>
          </a:xfrm>
          <a:prstGeom prst="rect">
            <a:avLst/>
          </a:prstGeom>
          <a:noFill/>
        </p:spPr>
        <p:txBody>
          <a:bodyPr wrap="square" rtlCol="0">
            <a:spAutoFit/>
          </a:bodyPr>
          <a:lstStyle/>
          <a:p>
            <a:pPr algn="ctr"/>
            <a:r>
              <a:rPr lang="de-CH" sz="1400" dirty="0" smtClean="0"/>
              <a:t>(</a:t>
            </a:r>
            <a:r>
              <a:rPr lang="el-GR" sz="1400" dirty="0"/>
              <a:t>μ</a:t>
            </a:r>
            <a:r>
              <a:rPr lang="de-CH" sz="1400" dirty="0"/>
              <a:t>, </a:t>
            </a:r>
            <a:r>
              <a:rPr lang="el-GR" sz="1400" dirty="0" smtClean="0"/>
              <a:t>σ</a:t>
            </a:r>
            <a:r>
              <a:rPr lang="de-CH" sz="1400" dirty="0" smtClean="0"/>
              <a:t>)</a:t>
            </a:r>
            <a:endParaRPr lang="de-AT" sz="1400" dirty="0"/>
          </a:p>
        </p:txBody>
      </p:sp>
      <p:sp>
        <p:nvSpPr>
          <p:cNvPr id="43" name="TextBox 42"/>
          <p:cNvSpPr txBox="1"/>
          <p:nvPr/>
        </p:nvSpPr>
        <p:spPr>
          <a:xfrm>
            <a:off x="6576424" y="2096488"/>
            <a:ext cx="3202575" cy="369332"/>
          </a:xfrm>
          <a:prstGeom prst="rect">
            <a:avLst/>
          </a:prstGeom>
          <a:solidFill>
            <a:schemeClr val="bg1"/>
          </a:solidFill>
        </p:spPr>
        <p:txBody>
          <a:bodyPr wrap="square" rtlCol="0">
            <a:spAutoFit/>
          </a:bodyPr>
          <a:lstStyle/>
          <a:p>
            <a:r>
              <a:rPr lang="de-CH" dirty="0" smtClean="0"/>
              <a:t>after convolution with PSF</a:t>
            </a:r>
            <a:endParaRPr lang="de-AT" dirty="0"/>
          </a:p>
        </p:txBody>
      </p:sp>
      <p:sp>
        <p:nvSpPr>
          <p:cNvPr id="4" name="Rectangle 3"/>
          <p:cNvSpPr/>
          <p:nvPr/>
        </p:nvSpPr>
        <p:spPr>
          <a:xfrm>
            <a:off x="4834962" y="2577060"/>
            <a:ext cx="388470" cy="28906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2" name="Rectangle 21"/>
          <p:cNvSpPr/>
          <p:nvPr/>
        </p:nvSpPr>
        <p:spPr>
          <a:xfrm>
            <a:off x="3331369" y="3609788"/>
            <a:ext cx="1658982" cy="18485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Rectangle 22"/>
          <p:cNvSpPr/>
          <p:nvPr/>
        </p:nvSpPr>
        <p:spPr>
          <a:xfrm>
            <a:off x="3386625" y="4864846"/>
            <a:ext cx="1215256" cy="996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Rectangle 23"/>
          <p:cNvSpPr/>
          <p:nvPr/>
        </p:nvSpPr>
        <p:spPr>
          <a:xfrm>
            <a:off x="3539025" y="5017246"/>
            <a:ext cx="1215256" cy="9969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5" name="Rectangle 24"/>
          <p:cNvSpPr/>
          <p:nvPr/>
        </p:nvSpPr>
        <p:spPr>
          <a:xfrm>
            <a:off x="3331369" y="2234427"/>
            <a:ext cx="1215256" cy="13753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6" name="Rectangle 25"/>
          <p:cNvSpPr/>
          <p:nvPr/>
        </p:nvSpPr>
        <p:spPr>
          <a:xfrm>
            <a:off x="3738640" y="2835433"/>
            <a:ext cx="1215256" cy="2936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cxnSp>
        <p:nvCxnSpPr>
          <p:cNvPr id="7" name="Straight Connector 6"/>
          <p:cNvCxnSpPr/>
          <p:nvPr/>
        </p:nvCxnSpPr>
        <p:spPr>
          <a:xfrm flipV="1">
            <a:off x="4872289" y="2577060"/>
            <a:ext cx="17929" cy="2992566"/>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4859346" y="3375103"/>
            <a:ext cx="55256" cy="0"/>
          </a:xfrm>
          <a:prstGeom prst="line">
            <a:avLst/>
          </a:prstGeom>
          <a:ln w="381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366288" y="1491941"/>
            <a:ext cx="6420271" cy="461665"/>
          </a:xfrm>
          <a:prstGeom prst="rect">
            <a:avLst/>
          </a:prstGeom>
          <a:noFill/>
        </p:spPr>
        <p:txBody>
          <a:bodyPr wrap="square" rtlCol="0">
            <a:spAutoFit/>
          </a:bodyPr>
          <a:lstStyle/>
          <a:p>
            <a:pPr algn="ctr"/>
            <a:r>
              <a:rPr lang="de-CH" sz="2400" dirty="0" smtClean="0"/>
              <a:t>3-parameter tissue model (</a:t>
            </a:r>
            <a:r>
              <a:rPr lang="el-GR" sz="2400" dirty="0"/>
              <a:t>μ</a:t>
            </a:r>
            <a:r>
              <a:rPr lang="de-CH" sz="2400" dirty="0"/>
              <a:t>, </a:t>
            </a:r>
            <a:r>
              <a:rPr lang="el-GR" sz="2400" dirty="0"/>
              <a:t>σ</a:t>
            </a:r>
            <a:r>
              <a:rPr lang="de-CH" sz="2400" dirty="0"/>
              <a:t>, </a:t>
            </a:r>
            <a:r>
              <a:rPr lang="el-GR" sz="2400" dirty="0"/>
              <a:t>ρ</a:t>
            </a:r>
            <a:r>
              <a:rPr lang="de-CH" sz="2400" dirty="0"/>
              <a:t>)</a:t>
            </a:r>
            <a:endParaRPr lang="de-AT" sz="2400" dirty="0"/>
          </a:p>
        </p:txBody>
      </p:sp>
      <p:sp>
        <p:nvSpPr>
          <p:cNvPr id="45" name="TextBox 44"/>
          <p:cNvSpPr txBox="1"/>
          <p:nvPr/>
        </p:nvSpPr>
        <p:spPr>
          <a:xfrm>
            <a:off x="4953333" y="2321252"/>
            <a:ext cx="1197017" cy="307777"/>
          </a:xfrm>
          <a:prstGeom prst="rect">
            <a:avLst/>
          </a:prstGeom>
          <a:noFill/>
        </p:spPr>
        <p:txBody>
          <a:bodyPr wrap="square" rtlCol="0">
            <a:spAutoFit/>
          </a:bodyPr>
          <a:lstStyle/>
          <a:p>
            <a:pPr algn="ctr"/>
            <a:r>
              <a:rPr lang="de-CH" sz="1400" dirty="0" smtClean="0"/>
              <a:t>(</a:t>
            </a:r>
            <a:r>
              <a:rPr lang="el-GR" sz="1400" dirty="0"/>
              <a:t>ρ</a:t>
            </a:r>
            <a:r>
              <a:rPr lang="de-CH" sz="1400" dirty="0" smtClean="0"/>
              <a:t>)</a:t>
            </a:r>
            <a:endParaRPr lang="de-AT" sz="1400" dirty="0"/>
          </a:p>
        </p:txBody>
      </p:sp>
      <p:sp>
        <p:nvSpPr>
          <p:cNvPr id="46" name="Rectangle 45"/>
          <p:cNvSpPr/>
          <p:nvPr/>
        </p:nvSpPr>
        <p:spPr>
          <a:xfrm>
            <a:off x="6493944" y="2444564"/>
            <a:ext cx="2270060" cy="2799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7" name="Rectangle 46"/>
          <p:cNvSpPr/>
          <p:nvPr/>
        </p:nvSpPr>
        <p:spPr>
          <a:xfrm>
            <a:off x="7080673" y="4927480"/>
            <a:ext cx="1270512" cy="9020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pic>
        <p:nvPicPr>
          <p:cNvPr id="49" name="Picture 4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4746" y="1752666"/>
            <a:ext cx="1448065" cy="1448065"/>
          </a:xfrm>
          <a:prstGeom prst="rect">
            <a:avLst/>
          </a:prstGeom>
        </p:spPr>
      </p:pic>
      <p:sp>
        <p:nvSpPr>
          <p:cNvPr id="50" name="TextBox 49"/>
          <p:cNvSpPr txBox="1"/>
          <p:nvPr/>
        </p:nvSpPr>
        <p:spPr>
          <a:xfrm>
            <a:off x="517885" y="3200731"/>
            <a:ext cx="2406776" cy="369332"/>
          </a:xfrm>
          <a:prstGeom prst="rect">
            <a:avLst/>
          </a:prstGeom>
          <a:noFill/>
        </p:spPr>
        <p:txBody>
          <a:bodyPr wrap="square" rtlCol="0">
            <a:spAutoFit/>
          </a:bodyPr>
          <a:lstStyle/>
          <a:p>
            <a:r>
              <a:rPr lang="de-CH" dirty="0" smtClean="0"/>
              <a:t>tissue representation</a:t>
            </a:r>
            <a:endParaRPr lang="de-AT" dirty="0"/>
          </a:p>
        </p:txBody>
      </p:sp>
    </p:spTree>
    <p:custDataLst>
      <p:tags r:id="rId1"/>
    </p:custDataLst>
    <p:extLst>
      <p:ext uri="{BB962C8B-B14F-4D97-AF65-F5344CB8AC3E}">
        <p14:creationId xmlns:p14="http://schemas.microsoft.com/office/powerpoint/2010/main" val="1108291840"/>
      </p:ext>
    </p:extLst>
  </p:cSld>
  <p:clrMapOvr>
    <a:masterClrMapping/>
  </p:clrMapOvr>
  <p:transition advTm="6340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2" nodeType="click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1" presetClass="exit" presetSubtype="0" fill="hold" grpId="2" nodeType="withEffect">
                                  <p:stCondLst>
                                    <p:cond delay="0"/>
                                  </p:stCondLst>
                                  <p:childTnLst>
                                    <p:set>
                                      <p:cBhvr>
                                        <p:cTn id="8" dur="1" fill="hold">
                                          <p:stCondLst>
                                            <p:cond delay="0"/>
                                          </p:stCondLst>
                                        </p:cTn>
                                        <p:tgtEl>
                                          <p:spTgt spid="47"/>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4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2" nodeType="clickEffect">
                                  <p:stCondLst>
                                    <p:cond delay="0"/>
                                  </p:stCondLst>
                                  <p:childTnLst>
                                    <p:set>
                                      <p:cBhvr>
                                        <p:cTn id="14" dur="1" fill="hold">
                                          <p:stCondLst>
                                            <p:cond delay="0"/>
                                          </p:stCondLst>
                                        </p:cTn>
                                        <p:tgtEl>
                                          <p:spTgt spid="26"/>
                                        </p:tgtEl>
                                        <p:attrNameLst>
                                          <p:attrName>style.visibility</p:attrName>
                                        </p:attrNameLst>
                                      </p:cBhvr>
                                      <p:to>
                                        <p:strVal val="hidden"/>
                                      </p:to>
                                    </p:set>
                                  </p:childTnLst>
                                </p:cTn>
                              </p:par>
                              <p:par>
                                <p:cTn id="15" presetID="1" presetClass="exit" presetSubtype="0" fill="hold" grpId="2" nodeType="withEffect">
                                  <p:stCondLst>
                                    <p:cond delay="0"/>
                                  </p:stCondLst>
                                  <p:childTnLst>
                                    <p:set>
                                      <p:cBhvr>
                                        <p:cTn id="16" dur="1" fill="hold">
                                          <p:stCondLst>
                                            <p:cond delay="0"/>
                                          </p:stCondLst>
                                        </p:cTn>
                                        <p:tgtEl>
                                          <p:spTgt spid="22"/>
                                        </p:tgtEl>
                                        <p:attrNameLst>
                                          <p:attrName>style.visibility</p:attrName>
                                        </p:attrNameLst>
                                      </p:cBhvr>
                                      <p:to>
                                        <p:strVal val="hidden"/>
                                      </p:to>
                                    </p:set>
                                  </p:childTnLst>
                                </p:cTn>
                              </p:par>
                              <p:par>
                                <p:cTn id="17" presetID="1" presetClass="exit" presetSubtype="0" fill="hold" grpId="2" nodeType="withEffect">
                                  <p:stCondLst>
                                    <p:cond delay="0"/>
                                  </p:stCondLst>
                                  <p:childTnLst>
                                    <p:set>
                                      <p:cBhvr>
                                        <p:cTn id="18" dur="1" fill="hold">
                                          <p:stCondLst>
                                            <p:cond delay="0"/>
                                          </p:stCondLst>
                                        </p:cTn>
                                        <p:tgtEl>
                                          <p:spTgt spid="25"/>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3" grpId="0" animBg="1"/>
      <p:bldP spid="4" grpId="0" animBg="1"/>
      <p:bldP spid="22" grpId="2" animBg="1"/>
      <p:bldP spid="23" grpId="0" animBg="1"/>
      <p:bldP spid="24" grpId="0" animBg="1"/>
      <p:bldP spid="25" grpId="2" animBg="1"/>
      <p:bldP spid="26" grpId="2" animBg="1"/>
      <p:bldP spid="46" grpId="2" animBg="1"/>
      <p:bldP spid="47"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3" y="1287520"/>
            <a:ext cx="11755605" cy="4309776"/>
          </a:xfrm>
        </p:spPr>
        <p:txBody>
          <a:bodyPr/>
          <a:lstStyle/>
          <a:p>
            <a:r>
              <a:rPr lang="en-US" dirty="0" smtClean="0"/>
              <a:t>Deterministic model: Infinitely thin perfectly specular surfaces</a:t>
            </a:r>
          </a:p>
          <a:p>
            <a:r>
              <a:rPr lang="en-US" dirty="0" smtClean="0"/>
              <a:t>3-parameter tissue model: uniform (toy-like) speckle</a:t>
            </a:r>
          </a:p>
        </p:txBody>
      </p:sp>
      <p:sp>
        <p:nvSpPr>
          <p:cNvPr id="8" name="Title 7"/>
          <p:cNvSpPr>
            <a:spLocks noGrp="1"/>
          </p:cNvSpPr>
          <p:nvPr>
            <p:ph type="title"/>
          </p:nvPr>
        </p:nvSpPr>
        <p:spPr>
          <a:xfrm>
            <a:off x="431632" y="620714"/>
            <a:ext cx="11323975" cy="497794"/>
          </a:xfrm>
        </p:spPr>
        <p:txBody>
          <a:bodyPr/>
          <a:lstStyle/>
          <a:p>
            <a:r>
              <a:rPr lang="en-US" dirty="0" smtClean="0"/>
              <a:t>State of the Art: Issues</a:t>
            </a:r>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0410" y="2765421"/>
            <a:ext cx="4111556" cy="3613673"/>
          </a:xfrm>
          <a:prstGeom prst="rect">
            <a:avLst/>
          </a:prstGeom>
        </p:spPr>
      </p:pic>
      <p:sp>
        <p:nvSpPr>
          <p:cNvPr id="7" name="TextBox 6"/>
          <p:cNvSpPr txBox="1"/>
          <p:nvPr/>
        </p:nvSpPr>
        <p:spPr>
          <a:xfrm>
            <a:off x="332967" y="5349810"/>
            <a:ext cx="1516662" cy="646331"/>
          </a:xfrm>
          <a:prstGeom prst="rect">
            <a:avLst/>
          </a:prstGeom>
          <a:noFill/>
        </p:spPr>
        <p:txBody>
          <a:bodyPr wrap="square" rtlCol="0">
            <a:spAutoFit/>
          </a:bodyPr>
          <a:lstStyle/>
          <a:p>
            <a:r>
              <a:rPr lang="de-CH" dirty="0" smtClean="0"/>
              <a:t>in-vivo</a:t>
            </a:r>
            <a:br>
              <a:rPr lang="de-CH" dirty="0" smtClean="0"/>
            </a:br>
            <a:r>
              <a:rPr lang="de-CH" dirty="0" smtClean="0"/>
              <a:t>pregnancy</a:t>
            </a:r>
            <a:endParaRPr lang="de-AT" dirty="0"/>
          </a:p>
        </p:txBody>
      </p:sp>
      <p:sp>
        <p:nvSpPr>
          <p:cNvPr id="10" name="TextBox 9"/>
          <p:cNvSpPr txBox="1"/>
          <p:nvPr/>
        </p:nvSpPr>
        <p:spPr>
          <a:xfrm>
            <a:off x="10041185" y="5219849"/>
            <a:ext cx="1660594" cy="923330"/>
          </a:xfrm>
          <a:prstGeom prst="rect">
            <a:avLst/>
          </a:prstGeom>
          <a:noFill/>
        </p:spPr>
        <p:txBody>
          <a:bodyPr wrap="square" rtlCol="0">
            <a:spAutoFit/>
          </a:bodyPr>
          <a:lstStyle/>
          <a:p>
            <a:r>
              <a:rPr lang="de-CH" dirty="0" smtClean="0"/>
              <a:t>deterministic raytracing</a:t>
            </a:r>
            <a:br>
              <a:rPr lang="de-CH" dirty="0" smtClean="0"/>
            </a:br>
            <a:r>
              <a:rPr lang="de-CH" dirty="0" smtClean="0"/>
              <a:t>+</a:t>
            </a:r>
            <a:r>
              <a:rPr lang="de-CH" dirty="0"/>
              <a:t> </a:t>
            </a:r>
            <a:r>
              <a:rPr lang="de-CH" dirty="0" smtClean="0"/>
              <a:t>convolution</a:t>
            </a:r>
            <a:endParaRPr lang="de-AT" dirty="0"/>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6757" y="2765421"/>
            <a:ext cx="4136761" cy="3635826"/>
          </a:xfrm>
          <a:prstGeom prst="rect">
            <a:avLst/>
          </a:prstGeom>
        </p:spPr>
      </p:pic>
      <p:sp>
        <p:nvSpPr>
          <p:cNvPr id="12" name="Oval 11"/>
          <p:cNvSpPr/>
          <p:nvPr/>
        </p:nvSpPr>
        <p:spPr>
          <a:xfrm>
            <a:off x="3902771" y="3038937"/>
            <a:ext cx="780608" cy="78520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3" name="Oval 12"/>
          <p:cNvSpPr/>
          <p:nvPr/>
        </p:nvSpPr>
        <p:spPr>
          <a:xfrm>
            <a:off x="8934872" y="3824145"/>
            <a:ext cx="684956" cy="684956"/>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Oval 14"/>
          <p:cNvSpPr/>
          <p:nvPr/>
        </p:nvSpPr>
        <p:spPr>
          <a:xfrm>
            <a:off x="4752598" y="3766489"/>
            <a:ext cx="684956" cy="684956"/>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 name="Oval 16"/>
          <p:cNvSpPr/>
          <p:nvPr/>
        </p:nvSpPr>
        <p:spPr>
          <a:xfrm>
            <a:off x="8231859" y="2952206"/>
            <a:ext cx="788043" cy="789743"/>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Oval 18"/>
          <p:cNvSpPr/>
          <p:nvPr/>
        </p:nvSpPr>
        <p:spPr>
          <a:xfrm>
            <a:off x="2868899" y="4770290"/>
            <a:ext cx="1033872" cy="1063511"/>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1" name="Oval 20"/>
          <p:cNvSpPr/>
          <p:nvPr/>
        </p:nvSpPr>
        <p:spPr>
          <a:xfrm>
            <a:off x="7313899" y="4688094"/>
            <a:ext cx="1033872" cy="1063511"/>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custDataLst>
      <p:tags r:id="rId1"/>
    </p:custDataLst>
    <p:extLst>
      <p:ext uri="{BB962C8B-B14F-4D97-AF65-F5344CB8AC3E}">
        <p14:creationId xmlns:p14="http://schemas.microsoft.com/office/powerpoint/2010/main" val="1777570641"/>
      </p:ext>
    </p:extLst>
  </p:cSld>
  <p:clrMapOvr>
    <a:masterClrMapping/>
  </p:clrMapOvr>
  <p:transition advTm="6376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1" end="1"/>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animBg="1"/>
      <p:bldP spid="17" grpId="0" animBg="1"/>
      <p:bldP spid="19"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2" y="1273629"/>
            <a:ext cx="11755605" cy="4960481"/>
          </a:xfrm>
        </p:spPr>
        <p:txBody>
          <a:bodyPr/>
          <a:lstStyle/>
          <a:p>
            <a:endParaRPr lang="en-US" dirty="0" smtClean="0"/>
          </a:p>
          <a:p>
            <a:r>
              <a:rPr lang="en-US" dirty="0" smtClean="0"/>
              <a:t>Improved surface model</a:t>
            </a:r>
          </a:p>
          <a:p>
            <a:endParaRPr lang="en-US" dirty="0"/>
          </a:p>
          <a:p>
            <a:endParaRPr lang="en-US" dirty="0" smtClean="0"/>
          </a:p>
          <a:p>
            <a:pPr marL="0" indent="0">
              <a:buNone/>
            </a:pPr>
            <a:endParaRPr lang="en-US" dirty="0"/>
          </a:p>
          <a:p>
            <a:r>
              <a:rPr lang="en-US" dirty="0" smtClean="0"/>
              <a:t>E</a:t>
            </a:r>
            <a:r>
              <a:rPr lang="en-US" sz="2400" dirty="0" smtClean="0"/>
              <a:t>fficient evaluation using Monte-Carlo </a:t>
            </a:r>
            <a:r>
              <a:rPr lang="en-US" sz="2400" dirty="0" err="1" smtClean="0"/>
              <a:t>raytracing</a:t>
            </a:r>
            <a:endParaRPr lang="en-US" sz="2400" dirty="0" smtClean="0"/>
          </a:p>
          <a:p>
            <a:pPr marL="0" indent="0">
              <a:buNone/>
            </a:pPr>
            <a:endParaRPr lang="en-US" dirty="0"/>
          </a:p>
          <a:p>
            <a:endParaRPr lang="en-US" dirty="0" smtClean="0"/>
          </a:p>
          <a:p>
            <a:endParaRPr lang="en-US" dirty="0"/>
          </a:p>
          <a:p>
            <a:r>
              <a:rPr lang="en-US" dirty="0" smtClean="0"/>
              <a:t>Improved volumetric tissue model</a:t>
            </a:r>
            <a:endParaRPr lang="en-US" sz="2400" dirty="0"/>
          </a:p>
        </p:txBody>
      </p:sp>
      <p:sp>
        <p:nvSpPr>
          <p:cNvPr id="8" name="Title 7"/>
          <p:cNvSpPr>
            <a:spLocks noGrp="1"/>
          </p:cNvSpPr>
          <p:nvPr>
            <p:ph type="title"/>
          </p:nvPr>
        </p:nvSpPr>
        <p:spPr>
          <a:xfrm>
            <a:off x="431632" y="620714"/>
            <a:ext cx="11323975" cy="497794"/>
          </a:xfrm>
        </p:spPr>
        <p:txBody>
          <a:bodyPr/>
          <a:lstStyle/>
          <a:p>
            <a:r>
              <a:rPr lang="en-US" dirty="0" smtClean="0"/>
              <a:t>Our Contributions</a:t>
            </a:r>
            <a:endParaRPr lang="en-US" dirty="0"/>
          </a:p>
        </p:txBody>
      </p:sp>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9870" y="2403083"/>
            <a:ext cx="2892929" cy="2466440"/>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3619" y="4547251"/>
            <a:ext cx="2325886" cy="2052895"/>
          </a:xfrm>
          <a:prstGeom prst="rect">
            <a:avLst/>
          </a:prstGeom>
        </p:spPr>
      </p:pic>
      <p:pic>
        <p:nvPicPr>
          <p:cNvPr id="5" name="Content Placeholder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00088" y="1016128"/>
            <a:ext cx="3506306" cy="1938409"/>
          </a:xfrm>
          <a:prstGeom prst="rect">
            <a:avLst/>
          </a:prstGeom>
        </p:spPr>
      </p:pic>
    </p:spTree>
    <p:custDataLst>
      <p:tags r:id="rId1"/>
    </p:custDataLst>
    <p:extLst>
      <p:ext uri="{BB962C8B-B14F-4D97-AF65-F5344CB8AC3E}">
        <p14:creationId xmlns:p14="http://schemas.microsoft.com/office/powerpoint/2010/main" val="3907519977"/>
      </p:ext>
    </p:extLst>
  </p:cSld>
  <p:clrMapOvr>
    <a:masterClrMapping/>
  </p:clrMapOvr>
  <p:transition advTm="1376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Improved </a:t>
            </a:r>
            <a:r>
              <a:rPr lang="en-US" dirty="0" smtClean="0"/>
              <a:t>Surface Model: Roughness</a:t>
            </a:r>
            <a:endParaRPr lang="en-US" dirty="0"/>
          </a:p>
        </p:txBody>
      </p:sp>
      <p:pic>
        <p:nvPicPr>
          <p:cNvPr id="12" name="Content Placeholder 11"/>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5672013" y="1929540"/>
            <a:ext cx="5186488" cy="2867273"/>
          </a:xfr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73997" y="2023756"/>
            <a:ext cx="3294678" cy="2454275"/>
          </a:xfrm>
          <a:prstGeom prst="rect">
            <a:avLst/>
          </a:prstGeom>
        </p:spPr>
      </p:pic>
      <p:sp>
        <p:nvSpPr>
          <p:cNvPr id="16" name="TextBox 15"/>
          <p:cNvSpPr txBox="1"/>
          <p:nvPr/>
        </p:nvSpPr>
        <p:spPr>
          <a:xfrm>
            <a:off x="1314043" y="4859362"/>
            <a:ext cx="3790455" cy="461665"/>
          </a:xfrm>
          <a:prstGeom prst="rect">
            <a:avLst/>
          </a:prstGeom>
          <a:noFill/>
        </p:spPr>
        <p:txBody>
          <a:bodyPr wrap="square" rtlCol="0">
            <a:spAutoFit/>
          </a:bodyPr>
          <a:lstStyle/>
          <a:p>
            <a:r>
              <a:rPr lang="de-CH" sz="2400" dirty="0" smtClean="0"/>
              <a:t>specular surface model</a:t>
            </a:r>
            <a:endParaRPr lang="de-AT" sz="2400" dirty="0"/>
          </a:p>
        </p:txBody>
      </p:sp>
      <p:sp>
        <p:nvSpPr>
          <p:cNvPr id="17" name="TextBox 16"/>
          <p:cNvSpPr txBox="1"/>
          <p:nvPr/>
        </p:nvSpPr>
        <p:spPr>
          <a:xfrm>
            <a:off x="6355448" y="4859362"/>
            <a:ext cx="3790455" cy="461665"/>
          </a:xfrm>
          <a:prstGeom prst="rect">
            <a:avLst/>
          </a:prstGeom>
          <a:noFill/>
        </p:spPr>
        <p:txBody>
          <a:bodyPr wrap="square" rtlCol="0">
            <a:spAutoFit/>
          </a:bodyPr>
          <a:lstStyle/>
          <a:p>
            <a:r>
              <a:rPr lang="de-CH" sz="2400" dirty="0" smtClean="0"/>
              <a:t>surface roughness model</a:t>
            </a:r>
            <a:endParaRPr lang="de-AT" sz="2400" dirty="0"/>
          </a:p>
        </p:txBody>
      </p:sp>
      <p:sp>
        <p:nvSpPr>
          <p:cNvPr id="2" name="Rectangle 1"/>
          <p:cNvSpPr/>
          <p:nvPr/>
        </p:nvSpPr>
        <p:spPr>
          <a:xfrm>
            <a:off x="2109694" y="4189506"/>
            <a:ext cx="1852706" cy="40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custDataLst>
      <p:tags r:id="rId1"/>
    </p:custDataLst>
    <p:extLst>
      <p:ext uri="{BB962C8B-B14F-4D97-AF65-F5344CB8AC3E}">
        <p14:creationId xmlns:p14="http://schemas.microsoft.com/office/powerpoint/2010/main" val="76203373"/>
      </p:ext>
    </p:extLst>
  </p:cSld>
  <p:clrMapOvr>
    <a:masterClrMapping/>
  </p:clrMapOvr>
  <p:transition advTm="6250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Improved Surface </a:t>
            </a:r>
            <a:r>
              <a:rPr lang="en-US" dirty="0" smtClean="0"/>
              <a:t>Model: Roughness</a:t>
            </a:r>
            <a:endParaRPr lang="en-US" dirty="0"/>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1493" y="1862733"/>
            <a:ext cx="3358465" cy="2728752"/>
          </a:xfrm>
          <a:prstGeom prst="rect">
            <a:avLst/>
          </a:prstGeom>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7774" y="1862733"/>
            <a:ext cx="3353392" cy="2724631"/>
          </a:xfrm>
          <a:prstGeom prst="rect">
            <a:avLst/>
          </a:prstGeom>
        </p:spPr>
      </p:pic>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7890" y="1862733"/>
            <a:ext cx="3269557" cy="2724631"/>
          </a:xfrm>
          <a:prstGeom prst="rect">
            <a:avLst/>
          </a:prstGeom>
        </p:spPr>
      </p:pic>
      <p:sp>
        <p:nvSpPr>
          <p:cNvPr id="17" name="TextBox 16"/>
          <p:cNvSpPr txBox="1"/>
          <p:nvPr/>
        </p:nvSpPr>
        <p:spPr>
          <a:xfrm>
            <a:off x="2100043" y="1502235"/>
            <a:ext cx="1409700" cy="369332"/>
          </a:xfrm>
          <a:prstGeom prst="rect">
            <a:avLst/>
          </a:prstGeom>
          <a:noFill/>
        </p:spPr>
        <p:txBody>
          <a:bodyPr wrap="square" rtlCol="0">
            <a:spAutoFit/>
          </a:bodyPr>
          <a:lstStyle/>
          <a:p>
            <a:r>
              <a:rPr lang="de-CH" dirty="0" smtClean="0"/>
              <a:t>cos</a:t>
            </a:r>
            <a:r>
              <a:rPr lang="de-AT" baseline="30000" dirty="0" smtClean="0"/>
              <a:t>∞</a:t>
            </a:r>
            <a:r>
              <a:rPr lang="de-CH" dirty="0" smtClean="0"/>
              <a:t> distr.</a:t>
            </a:r>
          </a:p>
        </p:txBody>
      </p:sp>
      <p:sp>
        <p:nvSpPr>
          <p:cNvPr id="18" name="TextBox 17"/>
          <p:cNvSpPr txBox="1"/>
          <p:nvPr/>
        </p:nvSpPr>
        <p:spPr>
          <a:xfrm>
            <a:off x="5378530" y="1508452"/>
            <a:ext cx="1673128" cy="369332"/>
          </a:xfrm>
          <a:prstGeom prst="rect">
            <a:avLst/>
          </a:prstGeom>
          <a:noFill/>
        </p:spPr>
        <p:txBody>
          <a:bodyPr wrap="square" rtlCol="0">
            <a:spAutoFit/>
          </a:bodyPr>
          <a:lstStyle/>
          <a:p>
            <a:r>
              <a:rPr lang="de-CH" dirty="0" smtClean="0"/>
              <a:t>cos</a:t>
            </a:r>
            <a:r>
              <a:rPr lang="de-AT" baseline="30000" dirty="0" smtClean="0"/>
              <a:t>100</a:t>
            </a:r>
            <a:r>
              <a:rPr lang="de-CH" dirty="0" smtClean="0"/>
              <a:t> distr.</a:t>
            </a:r>
          </a:p>
        </p:txBody>
      </p:sp>
      <p:sp>
        <p:nvSpPr>
          <p:cNvPr id="19" name="TextBox 18"/>
          <p:cNvSpPr txBox="1"/>
          <p:nvPr/>
        </p:nvSpPr>
        <p:spPr>
          <a:xfrm>
            <a:off x="8782249" y="1493401"/>
            <a:ext cx="1673128" cy="369332"/>
          </a:xfrm>
          <a:prstGeom prst="rect">
            <a:avLst/>
          </a:prstGeom>
          <a:noFill/>
        </p:spPr>
        <p:txBody>
          <a:bodyPr wrap="square" rtlCol="0">
            <a:spAutoFit/>
          </a:bodyPr>
          <a:lstStyle/>
          <a:p>
            <a:r>
              <a:rPr lang="de-CH" dirty="0" smtClean="0"/>
              <a:t>cos</a:t>
            </a:r>
            <a:r>
              <a:rPr lang="de-AT" baseline="30000" dirty="0" smtClean="0"/>
              <a:t>10</a:t>
            </a:r>
            <a:r>
              <a:rPr lang="de-AT" dirty="0" smtClean="0"/>
              <a:t> </a:t>
            </a:r>
            <a:r>
              <a:rPr lang="de-CH" dirty="0" smtClean="0"/>
              <a:t>distr. </a:t>
            </a:r>
          </a:p>
        </p:txBody>
      </p:sp>
      <p:sp>
        <p:nvSpPr>
          <p:cNvPr id="23" name="TextBox 22"/>
          <p:cNvSpPr txBox="1"/>
          <p:nvPr/>
        </p:nvSpPr>
        <p:spPr>
          <a:xfrm>
            <a:off x="1112870" y="4591485"/>
            <a:ext cx="2844270" cy="646331"/>
          </a:xfrm>
          <a:prstGeom prst="rect">
            <a:avLst/>
          </a:prstGeom>
          <a:noFill/>
        </p:spPr>
        <p:txBody>
          <a:bodyPr wrap="square" rtlCol="0">
            <a:spAutoFit/>
          </a:bodyPr>
          <a:lstStyle/>
          <a:p>
            <a:pPr algn="ctr"/>
            <a:r>
              <a:rPr lang="de-CH" dirty="0">
                <a:solidFill>
                  <a:schemeClr val="accent4">
                    <a:lumMod val="60000"/>
                    <a:lumOff val="40000"/>
                  </a:schemeClr>
                </a:solidFill>
              </a:rPr>
              <a:t>hypoechoic </a:t>
            </a:r>
            <a:r>
              <a:rPr lang="de-CH" dirty="0" smtClean="0">
                <a:solidFill>
                  <a:schemeClr val="accent4">
                    <a:lumMod val="60000"/>
                    <a:lumOff val="40000"/>
                  </a:schemeClr>
                </a:solidFill>
              </a:rPr>
              <a:t>‘whiskers’</a:t>
            </a:r>
            <a:br>
              <a:rPr lang="de-CH" dirty="0" smtClean="0">
                <a:solidFill>
                  <a:schemeClr val="accent4">
                    <a:lumMod val="60000"/>
                    <a:lumOff val="40000"/>
                  </a:schemeClr>
                </a:solidFill>
              </a:rPr>
            </a:br>
            <a:r>
              <a:rPr lang="de-CH" dirty="0" smtClean="0">
                <a:solidFill>
                  <a:schemeClr val="accent4">
                    <a:lumMod val="60000"/>
                    <a:lumOff val="40000"/>
                  </a:schemeClr>
                </a:solidFill>
              </a:rPr>
              <a:t>due to refractions</a:t>
            </a:r>
          </a:p>
        </p:txBody>
      </p:sp>
      <p:sp>
        <p:nvSpPr>
          <p:cNvPr id="24" name="Left Arrow 23"/>
          <p:cNvSpPr/>
          <p:nvPr/>
        </p:nvSpPr>
        <p:spPr>
          <a:xfrm>
            <a:off x="1729191" y="3668711"/>
            <a:ext cx="563393" cy="350960"/>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TextBox 19"/>
          <p:cNvSpPr txBox="1"/>
          <p:nvPr/>
        </p:nvSpPr>
        <p:spPr>
          <a:xfrm>
            <a:off x="3822467" y="1142177"/>
            <a:ext cx="4542304" cy="461665"/>
          </a:xfrm>
          <a:prstGeom prst="rect">
            <a:avLst/>
          </a:prstGeom>
          <a:noFill/>
        </p:spPr>
        <p:txBody>
          <a:bodyPr wrap="square" rtlCol="0">
            <a:spAutoFit/>
          </a:bodyPr>
          <a:lstStyle/>
          <a:p>
            <a:pPr algn="ctr"/>
            <a:r>
              <a:rPr lang="de-CH" sz="2400" dirty="0" smtClean="0"/>
              <a:t>fluid-filled spherical object</a:t>
            </a:r>
          </a:p>
        </p:txBody>
      </p:sp>
      <p:sp>
        <p:nvSpPr>
          <p:cNvPr id="21" name="Left Arrow 20"/>
          <p:cNvSpPr/>
          <p:nvPr/>
        </p:nvSpPr>
        <p:spPr>
          <a:xfrm rot="10800000">
            <a:off x="2763606" y="3650597"/>
            <a:ext cx="628707" cy="369074"/>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4" name="Rectangle 33"/>
          <p:cNvSpPr/>
          <p:nvPr/>
        </p:nvSpPr>
        <p:spPr>
          <a:xfrm>
            <a:off x="7097788" y="6044095"/>
            <a:ext cx="1056700" cy="646331"/>
          </a:xfrm>
          <a:prstGeom prst="rect">
            <a:avLst/>
          </a:prstGeom>
        </p:spPr>
        <p:txBody>
          <a:bodyPr wrap="none">
            <a:spAutoFit/>
          </a:bodyPr>
          <a:lstStyle/>
          <a:p>
            <a:pPr algn="ctr"/>
            <a:r>
              <a:rPr lang="de-CH" dirty="0" smtClean="0"/>
              <a:t>in-vivo </a:t>
            </a:r>
            <a:br>
              <a:rPr lang="de-CH" dirty="0" smtClean="0"/>
            </a:br>
            <a:r>
              <a:rPr lang="de-CH" dirty="0" smtClean="0"/>
              <a:t>example</a:t>
            </a:r>
            <a:endParaRPr lang="de-CH" dirty="0"/>
          </a:p>
        </p:txBody>
      </p:sp>
      <p:pic>
        <p:nvPicPr>
          <p:cNvPr id="36" name="Picture 35"/>
          <p:cNvPicPr>
            <a:picLocks noChangeAspect="1"/>
          </p:cNvPicPr>
          <p:nvPr/>
        </p:nvPicPr>
        <p:blipFill>
          <a:blip r:embed="rId7">
            <a:extLst>
              <a:ext uri="{BEBA8EAE-BF5A-486C-A8C5-ECC9F3942E4B}">
                <a14:imgProps xmlns:a14="http://schemas.microsoft.com/office/drawing/2010/main">
                  <a14:imgLayer r:embed="rId8">
                    <a14:imgEffect>
                      <a14:brightnessContrast bright="30000"/>
                    </a14:imgEffect>
                  </a14:imgLayer>
                </a14:imgProps>
              </a:ext>
              <a:ext uri="{28A0092B-C50C-407E-A947-70E740481C1C}">
                <a14:useLocalDpi xmlns:a14="http://schemas.microsoft.com/office/drawing/2010/main" val="0"/>
              </a:ext>
            </a:extLst>
          </a:blip>
          <a:stretch>
            <a:fillRect/>
          </a:stretch>
        </p:blipFill>
        <p:spPr>
          <a:xfrm>
            <a:off x="4923505" y="4615262"/>
            <a:ext cx="2128153" cy="2159541"/>
          </a:xfrm>
          <a:prstGeom prst="rect">
            <a:avLst/>
          </a:prstGeom>
        </p:spPr>
      </p:pic>
    </p:spTree>
    <p:custDataLst>
      <p:tags r:id="rId1"/>
    </p:custDataLst>
    <p:extLst>
      <p:ext uri="{BB962C8B-B14F-4D97-AF65-F5344CB8AC3E}">
        <p14:creationId xmlns:p14="http://schemas.microsoft.com/office/powerpoint/2010/main" val="3732318197"/>
      </p:ext>
    </p:extLst>
  </p:cSld>
  <p:clrMapOvr>
    <a:masterClrMapping/>
  </p:clrMapOvr>
  <p:transition advTm="8562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3" grpId="0"/>
      <p:bldP spid="24" grpId="0" animBg="1"/>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Improved Surface </a:t>
            </a:r>
            <a:r>
              <a:rPr lang="en-US" dirty="0" smtClean="0"/>
              <a:t>Model: Thickness</a:t>
            </a:r>
            <a:endParaRPr lang="en-US" dirty="0"/>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8239" y="2084845"/>
            <a:ext cx="3087711" cy="2697542"/>
          </a:xfrm>
          <a:prstGeom prst="rect">
            <a:avLst/>
          </a:prstGeom>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4997" y="2119570"/>
            <a:ext cx="3294678" cy="2454275"/>
          </a:xfrm>
          <a:prstGeom prst="rect">
            <a:avLst/>
          </a:prstGeom>
        </p:spPr>
      </p:pic>
      <p:sp>
        <p:nvSpPr>
          <p:cNvPr id="16" name="TextBox 15"/>
          <p:cNvSpPr txBox="1"/>
          <p:nvPr/>
        </p:nvSpPr>
        <p:spPr>
          <a:xfrm>
            <a:off x="2050629" y="4873467"/>
            <a:ext cx="2703413" cy="461665"/>
          </a:xfrm>
          <a:prstGeom prst="rect">
            <a:avLst/>
          </a:prstGeom>
          <a:noFill/>
        </p:spPr>
        <p:txBody>
          <a:bodyPr wrap="square" rtlCol="0">
            <a:spAutoFit/>
          </a:bodyPr>
          <a:lstStyle/>
          <a:p>
            <a:r>
              <a:rPr lang="de-CH" sz="2400" dirty="0" smtClean="0"/>
              <a:t>flat surface model</a:t>
            </a:r>
            <a:endParaRPr lang="de-AT" sz="2400" dirty="0"/>
          </a:p>
        </p:txBody>
      </p:sp>
      <p:sp>
        <p:nvSpPr>
          <p:cNvPr id="18" name="TextBox 17"/>
          <p:cNvSpPr txBox="1"/>
          <p:nvPr/>
        </p:nvSpPr>
        <p:spPr>
          <a:xfrm>
            <a:off x="7045871" y="4873467"/>
            <a:ext cx="3790455" cy="461665"/>
          </a:xfrm>
          <a:prstGeom prst="rect">
            <a:avLst/>
          </a:prstGeom>
          <a:noFill/>
        </p:spPr>
        <p:txBody>
          <a:bodyPr wrap="square" rtlCol="0">
            <a:spAutoFit/>
          </a:bodyPr>
          <a:lstStyle/>
          <a:p>
            <a:r>
              <a:rPr lang="de-CH" sz="2400" dirty="0" smtClean="0"/>
              <a:t>surface thickness model</a:t>
            </a:r>
            <a:endParaRPr lang="de-AT" sz="2400" dirty="0"/>
          </a:p>
        </p:txBody>
      </p:sp>
      <p:sp>
        <p:nvSpPr>
          <p:cNvPr id="9" name="Rectangle 8"/>
          <p:cNvSpPr/>
          <p:nvPr/>
        </p:nvSpPr>
        <p:spPr>
          <a:xfrm>
            <a:off x="2475983" y="4381280"/>
            <a:ext cx="1852706" cy="40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custDataLst>
      <p:tags r:id="rId1"/>
    </p:custDataLst>
    <p:extLst>
      <p:ext uri="{BB962C8B-B14F-4D97-AF65-F5344CB8AC3E}">
        <p14:creationId xmlns:p14="http://schemas.microsoft.com/office/powerpoint/2010/main" val="182207174"/>
      </p:ext>
    </p:extLst>
  </p:cSld>
  <p:clrMapOvr>
    <a:masterClrMapping/>
  </p:clrMapOvr>
  <p:transition advTm="761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Improved Surface </a:t>
            </a:r>
            <a:r>
              <a:rPr lang="en-US" dirty="0" smtClean="0"/>
              <a:t>Model: </a:t>
            </a:r>
            <a:r>
              <a:rPr lang="en-US" dirty="0" smtClean="0"/>
              <a:t>(Bone) Thickness</a:t>
            </a:r>
            <a:endParaRPr lang="en-US" dirty="0"/>
          </a:p>
        </p:txBody>
      </p:sp>
      <p:pic>
        <p:nvPicPr>
          <p:cNvPr id="3" name="Content Placeholder 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242637" y="1433154"/>
            <a:ext cx="3078755" cy="2488190"/>
          </a:xfr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4335" y="1428248"/>
            <a:ext cx="3067844" cy="2479372"/>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2637" y="3972381"/>
            <a:ext cx="3079985" cy="2489184"/>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74335" y="3963035"/>
            <a:ext cx="3079985" cy="2489184"/>
          </a:xfrm>
          <a:prstGeom prst="rect">
            <a:avLst/>
          </a:prstGeom>
        </p:spPr>
      </p:pic>
      <p:sp>
        <p:nvSpPr>
          <p:cNvPr id="13" name="TextBox 12"/>
          <p:cNvSpPr txBox="1"/>
          <p:nvPr/>
        </p:nvSpPr>
        <p:spPr>
          <a:xfrm>
            <a:off x="2396814" y="3482281"/>
            <a:ext cx="949228" cy="369332"/>
          </a:xfrm>
          <a:prstGeom prst="rect">
            <a:avLst/>
          </a:prstGeom>
          <a:noFill/>
        </p:spPr>
        <p:txBody>
          <a:bodyPr wrap="square" rtlCol="0">
            <a:spAutoFit/>
          </a:bodyPr>
          <a:lstStyle/>
          <a:p>
            <a:pPr algn="ctr"/>
            <a:r>
              <a:rPr lang="de-CH" dirty="0" smtClean="0"/>
              <a:t>0mm</a:t>
            </a:r>
          </a:p>
        </p:txBody>
      </p:sp>
      <p:sp>
        <p:nvSpPr>
          <p:cNvPr id="14" name="TextBox 13"/>
          <p:cNvSpPr txBox="1"/>
          <p:nvPr/>
        </p:nvSpPr>
        <p:spPr>
          <a:xfrm>
            <a:off x="9526586" y="3466156"/>
            <a:ext cx="949228" cy="369332"/>
          </a:xfrm>
          <a:prstGeom prst="rect">
            <a:avLst/>
          </a:prstGeom>
          <a:noFill/>
        </p:spPr>
        <p:txBody>
          <a:bodyPr wrap="square" rtlCol="0">
            <a:spAutoFit/>
          </a:bodyPr>
          <a:lstStyle/>
          <a:p>
            <a:r>
              <a:rPr lang="de-CH" dirty="0" smtClean="0"/>
              <a:t>3mm</a:t>
            </a:r>
          </a:p>
        </p:txBody>
      </p:sp>
      <p:sp>
        <p:nvSpPr>
          <p:cNvPr id="15" name="TextBox 14"/>
          <p:cNvSpPr txBox="1"/>
          <p:nvPr/>
        </p:nvSpPr>
        <p:spPr>
          <a:xfrm>
            <a:off x="2483053" y="5981813"/>
            <a:ext cx="759583" cy="369332"/>
          </a:xfrm>
          <a:prstGeom prst="rect">
            <a:avLst/>
          </a:prstGeom>
          <a:noFill/>
        </p:spPr>
        <p:txBody>
          <a:bodyPr wrap="square" rtlCol="0">
            <a:spAutoFit/>
          </a:bodyPr>
          <a:lstStyle/>
          <a:p>
            <a:r>
              <a:rPr lang="de-CH" dirty="0"/>
              <a:t>6mm</a:t>
            </a:r>
          </a:p>
        </p:txBody>
      </p:sp>
      <p:sp>
        <p:nvSpPr>
          <p:cNvPr id="16" name="TextBox 15"/>
          <p:cNvSpPr txBox="1"/>
          <p:nvPr/>
        </p:nvSpPr>
        <p:spPr>
          <a:xfrm>
            <a:off x="9526586" y="5968500"/>
            <a:ext cx="786540" cy="369332"/>
          </a:xfrm>
          <a:prstGeom prst="rect">
            <a:avLst/>
          </a:prstGeom>
          <a:noFill/>
        </p:spPr>
        <p:txBody>
          <a:bodyPr wrap="square" rtlCol="0">
            <a:spAutoFit/>
          </a:bodyPr>
          <a:lstStyle/>
          <a:p>
            <a:r>
              <a:rPr lang="de-CH" dirty="0" smtClean="0"/>
              <a:t>9mm</a:t>
            </a:r>
          </a:p>
        </p:txBody>
      </p:sp>
      <p:sp>
        <p:nvSpPr>
          <p:cNvPr id="17" name="Oval 16"/>
          <p:cNvSpPr/>
          <p:nvPr/>
        </p:nvSpPr>
        <p:spPr>
          <a:xfrm>
            <a:off x="5065896" y="2093541"/>
            <a:ext cx="1272202" cy="129306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9917" y="1433154"/>
            <a:ext cx="1848601" cy="1455132"/>
          </a:xfrm>
          <a:prstGeom prst="rect">
            <a:avLst/>
          </a:prstGeom>
        </p:spPr>
      </p:pic>
      <p:sp>
        <p:nvSpPr>
          <p:cNvPr id="18" name="TextBox 17"/>
          <p:cNvSpPr txBox="1"/>
          <p:nvPr/>
        </p:nvSpPr>
        <p:spPr>
          <a:xfrm>
            <a:off x="411324" y="2885765"/>
            <a:ext cx="2145785" cy="369332"/>
          </a:xfrm>
          <a:prstGeom prst="rect">
            <a:avLst/>
          </a:prstGeom>
          <a:noFill/>
        </p:spPr>
        <p:txBody>
          <a:bodyPr wrap="square" rtlCol="0">
            <a:spAutoFit/>
          </a:bodyPr>
          <a:lstStyle/>
          <a:p>
            <a:pPr algn="ctr"/>
            <a:r>
              <a:rPr lang="de-CH" dirty="0"/>
              <a:t>i</a:t>
            </a:r>
            <a:r>
              <a:rPr lang="de-CH" dirty="0" smtClean="0"/>
              <a:t>n-vivo bone image</a:t>
            </a:r>
          </a:p>
        </p:txBody>
      </p:sp>
    </p:spTree>
    <p:custDataLst>
      <p:tags r:id="rId1"/>
    </p:custDataLst>
    <p:extLst>
      <p:ext uri="{BB962C8B-B14F-4D97-AF65-F5344CB8AC3E}">
        <p14:creationId xmlns:p14="http://schemas.microsoft.com/office/powerpoint/2010/main" val="4180629032"/>
      </p:ext>
    </p:extLst>
  </p:cSld>
  <p:clrMapOvr>
    <a:masterClrMapping/>
  </p:clrMapOvr>
  <p:transition advTm="6853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8678328" y="2592966"/>
            <a:ext cx="452880" cy="369332"/>
          </a:xfrm>
          <a:prstGeom prst="rect">
            <a:avLst/>
          </a:prstGeom>
          <a:noFill/>
        </p:spPr>
        <p:txBody>
          <a:bodyPr wrap="square" rtlCol="0">
            <a:spAutoFit/>
          </a:bodyPr>
          <a:lstStyle/>
          <a:p>
            <a:r>
              <a:rPr lang="en-US" i="1" dirty="0"/>
              <a:t>P</a:t>
            </a:r>
            <a:r>
              <a:rPr lang="en-US" i="1" baseline="-25000" dirty="0"/>
              <a:t>T</a:t>
            </a:r>
            <a:endParaRPr lang="en-US" dirty="0"/>
          </a:p>
        </p:txBody>
      </p:sp>
      <p:sp>
        <p:nvSpPr>
          <p:cNvPr id="20" name="Freeform 19"/>
          <p:cNvSpPr/>
          <p:nvPr/>
        </p:nvSpPr>
        <p:spPr>
          <a:xfrm>
            <a:off x="7038563" y="2965454"/>
            <a:ext cx="4533900" cy="941769"/>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cxnSp>
        <p:nvCxnSpPr>
          <p:cNvPr id="40" name="Straight Connector 39"/>
          <p:cNvCxnSpPr/>
          <p:nvPr/>
        </p:nvCxnSpPr>
        <p:spPr>
          <a:xfrm flipH="1">
            <a:off x="8564496" y="4452131"/>
            <a:ext cx="385738" cy="1087519"/>
          </a:xfrm>
          <a:prstGeom prst="line">
            <a:avLst/>
          </a:prstGeom>
          <a:ln w="57150">
            <a:solidFill>
              <a:schemeClr val="bg2">
                <a:lumMod val="60000"/>
                <a:lumOff val="4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30" idx="2"/>
            <a:endCxn id="24" idx="0"/>
          </p:cNvCxnSpPr>
          <p:nvPr/>
        </p:nvCxnSpPr>
        <p:spPr>
          <a:xfrm flipH="1">
            <a:off x="8969720" y="2962397"/>
            <a:ext cx="195713" cy="1377950"/>
          </a:xfrm>
          <a:prstGeom prst="line">
            <a:avLst/>
          </a:prstGeom>
          <a:ln w="57150">
            <a:solidFill>
              <a:schemeClr val="bg2">
                <a:lumMod val="60000"/>
                <a:lumOff val="4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 name="Straight Connector 4"/>
          <p:cNvCxnSpPr>
            <a:endCxn id="30" idx="2"/>
          </p:cNvCxnSpPr>
          <p:nvPr/>
        </p:nvCxnSpPr>
        <p:spPr>
          <a:xfrm>
            <a:off x="9145045" y="2263846"/>
            <a:ext cx="20388" cy="698551"/>
          </a:xfrm>
          <a:prstGeom prst="line">
            <a:avLst/>
          </a:prstGeom>
          <a:ln w="57150">
            <a:solidFill>
              <a:schemeClr val="bg2">
                <a:lumMod val="60000"/>
                <a:lumOff val="4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Content Placeholder 8"/>
          <p:cNvSpPr txBox="1">
            <a:spLocks/>
          </p:cNvSpPr>
          <p:nvPr/>
        </p:nvSpPr>
        <p:spPr>
          <a:xfrm>
            <a:off x="431632" y="1273629"/>
            <a:ext cx="11755605" cy="4960481"/>
          </a:xfrm>
          <a:prstGeom prst="rect">
            <a:avLst/>
          </a:prstGeom>
        </p:spPr>
        <p:txBody>
          <a:bodyPr vert="horz" lIns="140400" tIns="0" rIns="144000" bIns="0" rtlCol="0">
            <a:noAutofit/>
          </a:bodyPr>
          <a:lstStyle>
            <a:lvl1pPr marL="361950" indent="-361950" algn="l" defTabSz="914400" rtl="0" eaLnBrk="1" latinLnBrk="0" hangingPunct="1">
              <a:lnSpc>
                <a:spcPct val="100000"/>
              </a:lnSpc>
              <a:spcBef>
                <a:spcPts val="500"/>
              </a:spcBef>
              <a:buClr>
                <a:schemeClr val="bg2"/>
              </a:buClr>
              <a:buFont typeface="Wingdings" pitchFamily="2" charset="2"/>
              <a:buChar char="§"/>
              <a:defRPr sz="2400" kern="1200">
                <a:solidFill>
                  <a:schemeClr val="tx1"/>
                </a:solidFill>
                <a:latin typeface="+mn-lt"/>
                <a:ea typeface="+mn-ea"/>
                <a:cs typeface="+mn-cs"/>
              </a:defRPr>
            </a:lvl1pPr>
            <a:lvl2pPr marL="627063" indent="-265113" algn="l" defTabSz="914400" rtl="0" eaLnBrk="1" latinLnBrk="0" hangingPunct="1">
              <a:lnSpc>
                <a:spcPct val="100000"/>
              </a:lnSpc>
              <a:spcBef>
                <a:spcPts val="400"/>
              </a:spcBef>
              <a:buClr>
                <a:schemeClr val="bg2"/>
              </a:buClr>
              <a:buFont typeface="Wingdings" pitchFamily="2" charset="2"/>
              <a:buChar char="§"/>
              <a:defRPr sz="2000" kern="1200">
                <a:solidFill>
                  <a:schemeClr val="tx1"/>
                </a:solidFill>
                <a:latin typeface="+mn-lt"/>
                <a:ea typeface="+mn-ea"/>
                <a:cs typeface="+mn-cs"/>
              </a:defRPr>
            </a:lvl2pPr>
            <a:lvl3pPr marL="893763" indent="-266700" algn="l" defTabSz="914400" rtl="0" eaLnBrk="1" latinLnBrk="0" hangingPunct="1">
              <a:lnSpc>
                <a:spcPct val="100000"/>
              </a:lnSpc>
              <a:spcBef>
                <a:spcPts val="400"/>
              </a:spcBef>
              <a:buClr>
                <a:schemeClr val="bg2"/>
              </a:buClr>
              <a:buFont typeface="Wingdings" pitchFamily="2" charset="2"/>
              <a:buChar char="§"/>
              <a:defRPr sz="1800" kern="1200">
                <a:solidFill>
                  <a:schemeClr val="tx1"/>
                </a:solidFill>
                <a:latin typeface="+mn-lt"/>
                <a:ea typeface="+mn-ea"/>
                <a:cs typeface="+mn-cs"/>
              </a:defRPr>
            </a:lvl3pPr>
            <a:lvl4pPr marL="1077913" indent="-177800" algn="l" defTabSz="914400" rtl="0" eaLnBrk="1" latinLnBrk="0" hangingPunct="1">
              <a:lnSpc>
                <a:spcPct val="100000"/>
              </a:lnSpc>
              <a:spcBef>
                <a:spcPts val="400"/>
              </a:spcBef>
              <a:buClr>
                <a:schemeClr val="bg2"/>
              </a:buClr>
              <a:buFont typeface="Wingdings" pitchFamily="2" charset="2"/>
              <a:buChar char="§"/>
              <a:defRPr sz="1600" kern="1200">
                <a:solidFill>
                  <a:schemeClr val="tx1"/>
                </a:solidFill>
                <a:latin typeface="+mn-lt"/>
                <a:ea typeface="+mn-ea"/>
                <a:cs typeface="+mn-cs"/>
              </a:defRPr>
            </a:lvl4pPr>
            <a:lvl5pPr marL="1262063" indent="-184150" algn="l" defTabSz="914400" rtl="0" eaLnBrk="1" latinLnBrk="0" hangingPunct="1">
              <a:lnSpc>
                <a:spcPct val="100000"/>
              </a:lnSpc>
              <a:spcBef>
                <a:spcPts val="400"/>
              </a:spcBef>
              <a:buClr>
                <a:schemeClr val="bg2"/>
              </a:buClr>
              <a:buFont typeface="Wingdings" pitchFamily="2"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dirty="0" smtClean="0"/>
          </a:p>
          <a:p>
            <a:r>
              <a:rPr lang="en-US" dirty="0" smtClean="0"/>
              <a:t>US signal after surface </a:t>
            </a:r>
            <a:r>
              <a:rPr lang="en-US" dirty="0"/>
              <a:t>intersection </a:t>
            </a:r>
            <a:r>
              <a:rPr lang="en-US" i="1" dirty="0"/>
              <a:t>P</a:t>
            </a:r>
            <a:r>
              <a:rPr lang="en-US" i="1" baseline="-25000" dirty="0"/>
              <a:t>T</a:t>
            </a:r>
            <a:endParaRPr lang="en-US" dirty="0" smtClean="0"/>
          </a:p>
          <a:p>
            <a:endParaRPr lang="en-US" dirty="0"/>
          </a:p>
          <a:p>
            <a:endParaRPr lang="en-US" dirty="0" smtClean="0"/>
          </a:p>
          <a:p>
            <a:endParaRPr lang="en-US" dirty="0"/>
          </a:p>
          <a:p>
            <a:endParaRPr lang="en-US" dirty="0" smtClean="0"/>
          </a:p>
          <a:p>
            <a:endParaRPr lang="en-US" dirty="0"/>
          </a:p>
          <a:p>
            <a:r>
              <a:rPr lang="en-US" dirty="0"/>
              <a:t>I</a:t>
            </a:r>
            <a:r>
              <a:rPr lang="en-US" dirty="0" smtClean="0"/>
              <a:t>ntractable for deterministic methods</a:t>
            </a:r>
            <a:endParaRPr lang="en-US" i="1" dirty="0" smtClean="0"/>
          </a:p>
          <a:p>
            <a:pPr marL="0" indent="0">
              <a:buFont typeface="Wingdings" pitchFamily="2" charset="2"/>
              <a:buNone/>
            </a:pPr>
            <a:endParaRPr lang="en-US" dirty="0" smtClean="0"/>
          </a:p>
        </p:txBody>
      </p:sp>
      <p:sp>
        <p:nvSpPr>
          <p:cNvPr id="8" name="Title 7"/>
          <p:cNvSpPr>
            <a:spLocks noGrp="1"/>
          </p:cNvSpPr>
          <p:nvPr>
            <p:ph type="title"/>
          </p:nvPr>
        </p:nvSpPr>
        <p:spPr>
          <a:xfrm>
            <a:off x="431632" y="620714"/>
            <a:ext cx="11323975" cy="497794"/>
          </a:xfrm>
        </p:spPr>
        <p:txBody>
          <a:bodyPr/>
          <a:lstStyle/>
          <a:p>
            <a:r>
              <a:rPr lang="en-US" dirty="0" smtClean="0"/>
              <a:t>Efficient evaluation </a:t>
            </a:r>
            <a:r>
              <a:rPr lang="en-US" dirty="0"/>
              <a:t>using Monte-Carlo </a:t>
            </a:r>
            <a:r>
              <a:rPr lang="en-US" dirty="0" err="1" smtClean="0"/>
              <a:t>Raytracing</a:t>
            </a:r>
            <a:endParaRPr lang="en-US" dirty="0"/>
          </a:p>
        </p:txBody>
      </p:sp>
      <p:pic>
        <p:nvPicPr>
          <p:cNvPr id="3" name="Content Placeholder 2"/>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743696" y="2365757"/>
            <a:ext cx="6302563" cy="929016"/>
          </a:xfrm>
        </p:spPr>
      </p:pic>
      <p:sp>
        <p:nvSpPr>
          <p:cNvPr id="10" name="Oval 9"/>
          <p:cNvSpPr/>
          <p:nvPr/>
        </p:nvSpPr>
        <p:spPr>
          <a:xfrm>
            <a:off x="3457398" y="2257004"/>
            <a:ext cx="1773471" cy="1083072"/>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1" name="TextBox 10"/>
          <p:cNvSpPr txBox="1"/>
          <p:nvPr/>
        </p:nvSpPr>
        <p:spPr>
          <a:xfrm>
            <a:off x="3628858" y="3371724"/>
            <a:ext cx="1517630" cy="646331"/>
          </a:xfrm>
          <a:prstGeom prst="rect">
            <a:avLst/>
          </a:prstGeom>
          <a:noFill/>
        </p:spPr>
        <p:txBody>
          <a:bodyPr wrap="square" rtlCol="0">
            <a:spAutoFit/>
          </a:bodyPr>
          <a:lstStyle/>
          <a:p>
            <a:pPr algn="ctr"/>
            <a:r>
              <a:rPr lang="de-CH" dirty="0" smtClean="0">
                <a:solidFill>
                  <a:schemeClr val="accent4">
                    <a:lumMod val="60000"/>
                    <a:lumOff val="40000"/>
                  </a:schemeClr>
                </a:solidFill>
              </a:rPr>
              <a:t>recursive </a:t>
            </a:r>
            <a:br>
              <a:rPr lang="de-CH" dirty="0" smtClean="0">
                <a:solidFill>
                  <a:schemeClr val="accent4">
                    <a:lumMod val="60000"/>
                    <a:lumOff val="40000"/>
                  </a:schemeClr>
                </a:solidFill>
              </a:rPr>
            </a:br>
            <a:r>
              <a:rPr lang="de-CH" dirty="0" smtClean="0">
                <a:solidFill>
                  <a:schemeClr val="accent4">
                    <a:lumMod val="60000"/>
                    <a:lumOff val="40000"/>
                  </a:schemeClr>
                </a:solidFill>
              </a:rPr>
              <a:t>formulation</a:t>
            </a:r>
            <a:endParaRPr lang="de-AT" dirty="0">
              <a:solidFill>
                <a:schemeClr val="accent4">
                  <a:lumMod val="60000"/>
                  <a:lumOff val="40000"/>
                </a:schemeClr>
              </a:solidFill>
            </a:endParaRPr>
          </a:p>
        </p:txBody>
      </p:sp>
      <p:sp>
        <p:nvSpPr>
          <p:cNvPr id="9" name="Oval 8"/>
          <p:cNvSpPr/>
          <p:nvPr/>
        </p:nvSpPr>
        <p:spPr>
          <a:xfrm>
            <a:off x="3144263" y="2974708"/>
            <a:ext cx="346569" cy="365911"/>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TextBox 11"/>
          <p:cNvSpPr txBox="1"/>
          <p:nvPr/>
        </p:nvSpPr>
        <p:spPr>
          <a:xfrm>
            <a:off x="1902121" y="3190879"/>
            <a:ext cx="1453677" cy="923330"/>
          </a:xfrm>
          <a:prstGeom prst="rect">
            <a:avLst/>
          </a:prstGeom>
          <a:noFill/>
        </p:spPr>
        <p:txBody>
          <a:bodyPr wrap="square" rtlCol="0">
            <a:spAutoFit/>
          </a:bodyPr>
          <a:lstStyle/>
          <a:p>
            <a:pPr algn="ctr"/>
            <a:r>
              <a:rPr lang="de-CH" dirty="0" smtClean="0">
                <a:solidFill>
                  <a:schemeClr val="accent4">
                    <a:lumMod val="60000"/>
                    <a:lumOff val="40000"/>
                  </a:schemeClr>
                </a:solidFill>
              </a:rPr>
              <a:t>integrate</a:t>
            </a:r>
            <a:br>
              <a:rPr lang="de-CH" dirty="0" smtClean="0">
                <a:solidFill>
                  <a:schemeClr val="accent4">
                    <a:lumMod val="60000"/>
                    <a:lumOff val="40000"/>
                  </a:schemeClr>
                </a:solidFill>
              </a:rPr>
            </a:br>
            <a:r>
              <a:rPr lang="de-CH" dirty="0" smtClean="0">
                <a:solidFill>
                  <a:schemeClr val="accent4">
                    <a:lumMod val="60000"/>
                    <a:lumOff val="40000"/>
                  </a:schemeClr>
                </a:solidFill>
              </a:rPr>
              <a:t>over </a:t>
            </a:r>
            <a:br>
              <a:rPr lang="de-CH" dirty="0" smtClean="0">
                <a:solidFill>
                  <a:schemeClr val="accent4">
                    <a:lumMod val="60000"/>
                    <a:lumOff val="40000"/>
                  </a:schemeClr>
                </a:solidFill>
              </a:rPr>
            </a:br>
            <a:r>
              <a:rPr lang="de-CH" dirty="0" smtClean="0">
                <a:solidFill>
                  <a:schemeClr val="accent4">
                    <a:lumMod val="60000"/>
                    <a:lumOff val="40000"/>
                  </a:schemeClr>
                </a:solidFill>
              </a:rPr>
              <a:t>hemisphere</a:t>
            </a:r>
            <a:endParaRPr lang="de-AT" dirty="0">
              <a:solidFill>
                <a:schemeClr val="accent4">
                  <a:lumMod val="60000"/>
                  <a:lumOff val="40000"/>
                </a:schemeClr>
              </a:solidFill>
            </a:endParaRPr>
          </a:p>
        </p:txBody>
      </p:sp>
      <p:sp>
        <p:nvSpPr>
          <p:cNvPr id="13" name="Freeform 12"/>
          <p:cNvSpPr/>
          <p:nvPr/>
        </p:nvSpPr>
        <p:spPr>
          <a:xfrm>
            <a:off x="9232809" y="2307388"/>
            <a:ext cx="573974" cy="658065"/>
          </a:xfrm>
          <a:custGeom>
            <a:avLst/>
            <a:gdLst>
              <a:gd name="connsiteX0" fmla="*/ 0 w 641350"/>
              <a:gd name="connsiteY0" fmla="*/ 0 h 685800"/>
              <a:gd name="connsiteX1" fmla="*/ 57150 w 641350"/>
              <a:gd name="connsiteY1" fmla="*/ 685800 h 685800"/>
              <a:gd name="connsiteX2" fmla="*/ 641350 w 641350"/>
              <a:gd name="connsiteY2" fmla="*/ 387350 h 685800"/>
            </a:gdLst>
            <a:ahLst/>
            <a:cxnLst>
              <a:cxn ang="0">
                <a:pos x="connsiteX0" y="connsiteY0"/>
              </a:cxn>
              <a:cxn ang="0">
                <a:pos x="connsiteX1" y="connsiteY1"/>
              </a:cxn>
              <a:cxn ang="0">
                <a:pos x="connsiteX2" y="connsiteY2"/>
              </a:cxn>
            </a:cxnLst>
            <a:rect l="l" t="t" r="r" b="b"/>
            <a:pathLst>
              <a:path w="641350" h="685800">
                <a:moveTo>
                  <a:pt x="0" y="0"/>
                </a:moveTo>
                <a:lnTo>
                  <a:pt x="57150" y="685800"/>
                </a:lnTo>
                <a:lnTo>
                  <a:pt x="641350" y="387350"/>
                </a:lnTo>
              </a:path>
            </a:pathLst>
          </a:custGeom>
          <a:noFill/>
          <a:ln w="57150">
            <a:solidFill>
              <a:schemeClr val="tx2">
                <a:lumMod val="75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Freeform 13"/>
          <p:cNvSpPr/>
          <p:nvPr/>
        </p:nvSpPr>
        <p:spPr>
          <a:xfrm>
            <a:off x="9217370" y="2263897"/>
            <a:ext cx="2095500" cy="2286000"/>
          </a:xfrm>
          <a:custGeom>
            <a:avLst/>
            <a:gdLst>
              <a:gd name="connsiteX0" fmla="*/ 0 w 2095500"/>
              <a:gd name="connsiteY0" fmla="*/ 0 h 2286000"/>
              <a:gd name="connsiteX1" fmla="*/ 69850 w 2095500"/>
              <a:gd name="connsiteY1" fmla="*/ 698500 h 2286000"/>
              <a:gd name="connsiteX2" fmla="*/ 679450 w 2095500"/>
              <a:gd name="connsiteY2" fmla="*/ 2286000 h 2286000"/>
              <a:gd name="connsiteX3" fmla="*/ 1587500 w 2095500"/>
              <a:gd name="connsiteY3" fmla="*/ 1460500 h 2286000"/>
              <a:gd name="connsiteX4" fmla="*/ 2095500 w 2095500"/>
              <a:gd name="connsiteY4" fmla="*/ 1892300 h 228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500" h="2286000">
                <a:moveTo>
                  <a:pt x="0" y="0"/>
                </a:moveTo>
                <a:lnTo>
                  <a:pt x="69850" y="698500"/>
                </a:lnTo>
                <a:lnTo>
                  <a:pt x="679450" y="2286000"/>
                </a:lnTo>
                <a:lnTo>
                  <a:pt x="1587500" y="1460500"/>
                </a:lnTo>
                <a:lnTo>
                  <a:pt x="2095500" y="1892300"/>
                </a:lnTo>
              </a:path>
            </a:pathLst>
          </a:custGeom>
          <a:noFill/>
          <a:ln w="57150">
            <a:solidFill>
              <a:srgbClr val="00B050"/>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Freeform 14"/>
          <p:cNvSpPr/>
          <p:nvPr/>
        </p:nvSpPr>
        <p:spPr>
          <a:xfrm>
            <a:off x="9179270" y="2276597"/>
            <a:ext cx="1644650" cy="2178050"/>
          </a:xfrm>
          <a:custGeom>
            <a:avLst/>
            <a:gdLst>
              <a:gd name="connsiteX0" fmla="*/ 0 w 1644650"/>
              <a:gd name="connsiteY0" fmla="*/ 0 h 2178050"/>
              <a:gd name="connsiteX1" fmla="*/ 38100 w 1644650"/>
              <a:gd name="connsiteY1" fmla="*/ 692150 h 2178050"/>
              <a:gd name="connsiteX2" fmla="*/ 469900 w 1644650"/>
              <a:gd name="connsiteY2" fmla="*/ 2178050 h 2178050"/>
              <a:gd name="connsiteX3" fmla="*/ 1130300 w 1644650"/>
              <a:gd name="connsiteY3" fmla="*/ 1276350 h 2178050"/>
              <a:gd name="connsiteX4" fmla="*/ 1644650 w 1644650"/>
              <a:gd name="connsiteY4" fmla="*/ 869950 h 217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4650" h="2178050">
                <a:moveTo>
                  <a:pt x="0" y="0"/>
                </a:moveTo>
                <a:lnTo>
                  <a:pt x="38100" y="692150"/>
                </a:lnTo>
                <a:lnTo>
                  <a:pt x="469900" y="2178050"/>
                </a:lnTo>
                <a:lnTo>
                  <a:pt x="1130300" y="1276350"/>
                </a:lnTo>
                <a:lnTo>
                  <a:pt x="1644650" y="869950"/>
                </a:lnTo>
              </a:path>
            </a:pathLst>
          </a:custGeom>
          <a:noFill/>
          <a:ln w="57150">
            <a:solidFill>
              <a:schemeClr val="accent5">
                <a:lumMod val="60000"/>
                <a:lumOff val="4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Freeform 15"/>
          <p:cNvSpPr/>
          <p:nvPr/>
        </p:nvSpPr>
        <p:spPr>
          <a:xfrm>
            <a:off x="9001470" y="2257547"/>
            <a:ext cx="247650" cy="3968750"/>
          </a:xfrm>
          <a:custGeom>
            <a:avLst/>
            <a:gdLst>
              <a:gd name="connsiteX0" fmla="*/ 171450 w 247650"/>
              <a:gd name="connsiteY0" fmla="*/ 0 h 3968750"/>
              <a:gd name="connsiteX1" fmla="*/ 203200 w 247650"/>
              <a:gd name="connsiteY1" fmla="*/ 692150 h 3968750"/>
              <a:gd name="connsiteX2" fmla="*/ 247650 w 247650"/>
              <a:gd name="connsiteY2" fmla="*/ 2146300 h 3968750"/>
              <a:gd name="connsiteX3" fmla="*/ 190500 w 247650"/>
              <a:gd name="connsiteY3" fmla="*/ 3162300 h 3968750"/>
              <a:gd name="connsiteX4" fmla="*/ 0 w 247650"/>
              <a:gd name="connsiteY4" fmla="*/ 3968750 h 3968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650" h="3968750">
                <a:moveTo>
                  <a:pt x="171450" y="0"/>
                </a:moveTo>
                <a:lnTo>
                  <a:pt x="203200" y="692150"/>
                </a:lnTo>
                <a:lnTo>
                  <a:pt x="247650" y="2146300"/>
                </a:lnTo>
                <a:lnTo>
                  <a:pt x="190500" y="3162300"/>
                </a:lnTo>
                <a:lnTo>
                  <a:pt x="0" y="3968750"/>
                </a:lnTo>
              </a:path>
            </a:pathLst>
          </a:custGeom>
          <a:noFill/>
          <a:ln w="57150">
            <a:solidFill>
              <a:schemeClr val="tx2">
                <a:lumMod val="60000"/>
                <a:lumOff val="4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pic>
        <p:nvPicPr>
          <p:cNvPr id="19" name="Picture 18"/>
          <p:cNvPicPr>
            <a:picLocks noChangeAspect="1"/>
          </p:cNvPicPr>
          <p:nvPr/>
        </p:nvPicPr>
        <p:blipFill>
          <a:blip r:embed="rId5"/>
          <a:stretch>
            <a:fillRect/>
          </a:stretch>
        </p:blipFill>
        <p:spPr>
          <a:xfrm>
            <a:off x="8791163" y="1698079"/>
            <a:ext cx="762000" cy="466725"/>
          </a:xfrm>
          <a:prstGeom prst="rect">
            <a:avLst/>
          </a:prstGeom>
        </p:spPr>
      </p:pic>
      <p:sp>
        <p:nvSpPr>
          <p:cNvPr id="21" name="Freeform 20"/>
          <p:cNvSpPr/>
          <p:nvPr/>
        </p:nvSpPr>
        <p:spPr>
          <a:xfrm>
            <a:off x="7038563" y="4399422"/>
            <a:ext cx="4610100" cy="367775"/>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2" name="Freeform 21"/>
          <p:cNvSpPr/>
          <p:nvPr/>
        </p:nvSpPr>
        <p:spPr>
          <a:xfrm>
            <a:off x="7038563" y="5420990"/>
            <a:ext cx="4533900" cy="245076"/>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Oval 22"/>
          <p:cNvSpPr/>
          <p:nvPr/>
        </p:nvSpPr>
        <p:spPr>
          <a:xfrm>
            <a:off x="9051133" y="2844119"/>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Oval 23"/>
          <p:cNvSpPr/>
          <p:nvPr/>
        </p:nvSpPr>
        <p:spPr>
          <a:xfrm>
            <a:off x="8855420" y="4340347"/>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6" name="Oval 25"/>
          <p:cNvSpPr/>
          <p:nvPr/>
        </p:nvSpPr>
        <p:spPr>
          <a:xfrm>
            <a:off x="10182191" y="3470804"/>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7" name="Oval 26"/>
          <p:cNvSpPr/>
          <p:nvPr/>
        </p:nvSpPr>
        <p:spPr>
          <a:xfrm>
            <a:off x="9111746" y="2844119"/>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9" name="Oval 28"/>
          <p:cNvSpPr/>
          <p:nvPr/>
        </p:nvSpPr>
        <p:spPr>
          <a:xfrm>
            <a:off x="9096720" y="5317132"/>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30" name="Oval 29"/>
          <p:cNvSpPr/>
          <p:nvPr/>
        </p:nvSpPr>
        <p:spPr>
          <a:xfrm>
            <a:off x="9165433" y="2848097"/>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1" name="Oval 30"/>
          <p:cNvSpPr/>
          <p:nvPr/>
        </p:nvSpPr>
        <p:spPr>
          <a:xfrm>
            <a:off x="9803885" y="4415432"/>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2" name="Oval 31"/>
          <p:cNvSpPr/>
          <p:nvPr/>
        </p:nvSpPr>
        <p:spPr>
          <a:xfrm>
            <a:off x="10723457" y="3638315"/>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3" name="Oval 32"/>
          <p:cNvSpPr/>
          <p:nvPr/>
        </p:nvSpPr>
        <p:spPr>
          <a:xfrm>
            <a:off x="9496450" y="4327647"/>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5" name="TextBox 34"/>
          <p:cNvSpPr txBox="1"/>
          <p:nvPr/>
        </p:nvSpPr>
        <p:spPr>
          <a:xfrm>
            <a:off x="9085930" y="5764925"/>
            <a:ext cx="2578300" cy="646331"/>
          </a:xfrm>
          <a:prstGeom prst="rect">
            <a:avLst/>
          </a:prstGeom>
          <a:noFill/>
        </p:spPr>
        <p:txBody>
          <a:bodyPr wrap="square" rtlCol="0">
            <a:spAutoFit/>
          </a:bodyPr>
          <a:lstStyle/>
          <a:p>
            <a:r>
              <a:rPr lang="de-CH" dirty="0" smtClean="0"/>
              <a:t>linear complexity</a:t>
            </a:r>
            <a:br>
              <a:rPr lang="de-CH" dirty="0" smtClean="0"/>
            </a:br>
            <a:r>
              <a:rPr lang="de-CH" dirty="0" smtClean="0"/>
              <a:t>easily parallelizable</a:t>
            </a:r>
            <a:endParaRPr lang="de-AT" dirty="0"/>
          </a:p>
        </p:txBody>
      </p:sp>
      <p:cxnSp>
        <p:nvCxnSpPr>
          <p:cNvPr id="42" name="Straight Connector 41"/>
          <p:cNvCxnSpPr/>
          <p:nvPr/>
        </p:nvCxnSpPr>
        <p:spPr>
          <a:xfrm flipH="1" flipV="1">
            <a:off x="8131167" y="5057775"/>
            <a:ext cx="413119" cy="477493"/>
          </a:xfrm>
          <a:prstGeom prst="line">
            <a:avLst/>
          </a:prstGeom>
          <a:ln w="57150">
            <a:solidFill>
              <a:schemeClr val="bg2">
                <a:lumMod val="60000"/>
                <a:lumOff val="4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0" name="Oval 59"/>
          <p:cNvSpPr/>
          <p:nvPr/>
        </p:nvSpPr>
        <p:spPr>
          <a:xfrm>
            <a:off x="9129227" y="4312421"/>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4" name="Oval 63"/>
          <p:cNvSpPr/>
          <p:nvPr/>
        </p:nvSpPr>
        <p:spPr>
          <a:xfrm>
            <a:off x="8443807" y="5442637"/>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5" name="Oval 64"/>
          <p:cNvSpPr/>
          <p:nvPr/>
        </p:nvSpPr>
        <p:spPr>
          <a:xfrm>
            <a:off x="9103070" y="2860797"/>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4" name="Oval 33"/>
          <p:cNvSpPr/>
          <p:nvPr/>
        </p:nvSpPr>
        <p:spPr>
          <a:xfrm>
            <a:off x="9209883" y="2857323"/>
            <a:ext cx="228600"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0" name="TextBox 69"/>
          <p:cNvSpPr txBox="1"/>
          <p:nvPr/>
        </p:nvSpPr>
        <p:spPr>
          <a:xfrm>
            <a:off x="8234257" y="1331806"/>
            <a:ext cx="2489200" cy="369332"/>
          </a:xfrm>
          <a:prstGeom prst="rect">
            <a:avLst/>
          </a:prstGeom>
          <a:noFill/>
        </p:spPr>
        <p:txBody>
          <a:bodyPr wrap="square" rtlCol="0">
            <a:spAutoFit/>
          </a:bodyPr>
          <a:lstStyle/>
          <a:p>
            <a:r>
              <a:rPr lang="de-CH" dirty="0"/>
              <a:t>s</a:t>
            </a:r>
            <a:r>
              <a:rPr lang="de-CH" dirty="0" smtClean="0"/>
              <a:t>tochastic ray paths</a:t>
            </a:r>
            <a:endParaRPr lang="de-AT" dirty="0"/>
          </a:p>
        </p:txBody>
      </p:sp>
    </p:spTree>
    <p:custDataLst>
      <p:tags r:id="rId1"/>
    </p:custDataLst>
    <p:extLst>
      <p:ext uri="{BB962C8B-B14F-4D97-AF65-F5344CB8AC3E}">
        <p14:creationId xmlns:p14="http://schemas.microsoft.com/office/powerpoint/2010/main" val="874803980"/>
      </p:ext>
    </p:extLst>
  </p:cSld>
  <p:clrMapOvr>
    <a:masterClrMapping/>
  </p:clrMapOvr>
  <p:transition advTm="11536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childTnLst>
                                </p:cTn>
                              </p:par>
                            </p:childTnLst>
                          </p:cTn>
                        </p:par>
                        <p:par>
                          <p:cTn id="43" fill="hold">
                            <p:stCondLst>
                              <p:cond delay="0"/>
                            </p:stCondLst>
                            <p:childTnLst>
                              <p:par>
                                <p:cTn id="44" presetID="1" presetClass="entr" presetSubtype="0" fill="hold" nodeType="afterEffect">
                                  <p:stCondLst>
                                    <p:cond delay="1000"/>
                                  </p:stCondLst>
                                  <p:childTnLst>
                                    <p:set>
                                      <p:cBhvr>
                                        <p:cTn id="45" dur="1" fill="hold">
                                          <p:stCondLst>
                                            <p:cond delay="0"/>
                                          </p:stCondLst>
                                        </p:cTn>
                                        <p:tgtEl>
                                          <p:spTgt spid="38"/>
                                        </p:tgtEl>
                                        <p:attrNameLst>
                                          <p:attrName>style.visibility</p:attrName>
                                        </p:attrNameLst>
                                      </p:cBhvr>
                                      <p:to>
                                        <p:strVal val="visible"/>
                                      </p:to>
                                    </p:set>
                                  </p:childTnLst>
                                </p:cTn>
                              </p:par>
                              <p:par>
                                <p:cTn id="46" presetID="1" presetClass="entr" presetSubtype="0" fill="hold" grpId="0" nodeType="withEffect">
                                  <p:stCondLst>
                                    <p:cond delay="1000"/>
                                  </p:stCondLst>
                                  <p:childTnLst>
                                    <p:set>
                                      <p:cBhvr>
                                        <p:cTn id="47" dur="1" fill="hold">
                                          <p:stCondLst>
                                            <p:cond delay="0"/>
                                          </p:stCondLst>
                                        </p:cTn>
                                        <p:tgtEl>
                                          <p:spTgt spid="24"/>
                                        </p:tgtEl>
                                        <p:attrNameLst>
                                          <p:attrName>style.visibility</p:attrName>
                                        </p:attrNameLst>
                                      </p:cBhvr>
                                      <p:to>
                                        <p:strVal val="visible"/>
                                      </p:to>
                                    </p:set>
                                  </p:childTnLst>
                                </p:cTn>
                              </p:par>
                            </p:childTnLst>
                          </p:cTn>
                        </p:par>
                        <p:par>
                          <p:cTn id="48" fill="hold">
                            <p:stCondLst>
                              <p:cond delay="1000"/>
                            </p:stCondLst>
                            <p:childTnLst>
                              <p:par>
                                <p:cTn id="49" presetID="1" presetClass="entr" presetSubtype="0" fill="hold" nodeType="afterEffect">
                                  <p:stCondLst>
                                    <p:cond delay="1000"/>
                                  </p:stCondLst>
                                  <p:childTnLst>
                                    <p:set>
                                      <p:cBhvr>
                                        <p:cTn id="50" dur="1" fill="hold">
                                          <p:stCondLst>
                                            <p:cond delay="0"/>
                                          </p:stCondLst>
                                        </p:cTn>
                                        <p:tgtEl>
                                          <p:spTgt spid="40"/>
                                        </p:tgtEl>
                                        <p:attrNameLst>
                                          <p:attrName>style.visibility</p:attrName>
                                        </p:attrNameLst>
                                      </p:cBhvr>
                                      <p:to>
                                        <p:strVal val="visible"/>
                                      </p:to>
                                    </p:set>
                                  </p:childTnLst>
                                </p:cTn>
                              </p:par>
                            </p:childTnLst>
                          </p:cTn>
                        </p:par>
                        <p:par>
                          <p:cTn id="51" fill="hold">
                            <p:stCondLst>
                              <p:cond delay="2000"/>
                            </p:stCondLst>
                            <p:childTnLst>
                              <p:par>
                                <p:cTn id="52" presetID="1" presetClass="entr" presetSubtype="0" fill="hold" grpId="0" nodeType="afterEffect">
                                  <p:stCondLst>
                                    <p:cond delay="0"/>
                                  </p:stCondLst>
                                  <p:childTnLst>
                                    <p:set>
                                      <p:cBhvr>
                                        <p:cTn id="53" dur="1" fill="hold">
                                          <p:stCondLst>
                                            <p:cond delay="0"/>
                                          </p:stCondLst>
                                        </p:cTn>
                                        <p:tgtEl>
                                          <p:spTgt spid="64"/>
                                        </p:tgtEl>
                                        <p:attrNameLst>
                                          <p:attrName>style.visibility</p:attrName>
                                        </p:attrNameLst>
                                      </p:cBhvr>
                                      <p:to>
                                        <p:strVal val="visible"/>
                                      </p:to>
                                    </p:set>
                                  </p:childTnLst>
                                </p:cTn>
                              </p:par>
                            </p:childTnLst>
                          </p:cTn>
                        </p:par>
                        <p:par>
                          <p:cTn id="54" fill="hold">
                            <p:stCondLst>
                              <p:cond delay="2000"/>
                            </p:stCondLst>
                            <p:childTnLst>
                              <p:par>
                                <p:cTn id="55" presetID="1" presetClass="entr" presetSubtype="0" fill="hold" nodeType="afterEffect">
                                  <p:stCondLst>
                                    <p:cond delay="1000"/>
                                  </p:stCondLst>
                                  <p:childTnLst>
                                    <p:set>
                                      <p:cBhvr>
                                        <p:cTn id="56" dur="1" fill="hold">
                                          <p:stCondLst>
                                            <p:cond delay="0"/>
                                          </p:stCondLst>
                                        </p:cTn>
                                        <p:tgtEl>
                                          <p:spTgt spid="42"/>
                                        </p:tgtEl>
                                        <p:attrNameLst>
                                          <p:attrName>style.visibility</p:attrName>
                                        </p:attrNameLst>
                                      </p:cBhvr>
                                      <p:to>
                                        <p:strVal val="visible"/>
                                      </p:to>
                                    </p:set>
                                  </p:childTnLst>
                                </p:cTn>
                              </p:par>
                            </p:childTnLst>
                          </p:cTn>
                        </p:par>
                        <p:par>
                          <p:cTn id="57" fill="hold">
                            <p:stCondLst>
                              <p:cond delay="3000"/>
                            </p:stCondLst>
                            <p:childTnLst>
                              <p:par>
                                <p:cTn id="58" presetID="1" presetClass="entr" presetSubtype="0" fill="hold" grpId="0" nodeType="afterEffect">
                                  <p:stCondLst>
                                    <p:cond delay="1500"/>
                                  </p:stCondLst>
                                  <p:childTnLst>
                                    <p:set>
                                      <p:cBhvr>
                                        <p:cTn id="59" dur="1" fill="hold">
                                          <p:stCondLst>
                                            <p:cond delay="0"/>
                                          </p:stCondLst>
                                        </p:cTn>
                                        <p:tgtEl>
                                          <p:spTgt spid="16"/>
                                        </p:tgtEl>
                                        <p:attrNameLst>
                                          <p:attrName>style.visibility</p:attrName>
                                        </p:attrNameLst>
                                      </p:cBhvr>
                                      <p:to>
                                        <p:strVal val="visible"/>
                                      </p:to>
                                    </p:set>
                                  </p:childTnLst>
                                </p:cTn>
                              </p:par>
                              <p:par>
                                <p:cTn id="60" presetID="1" presetClass="entr" presetSubtype="0" fill="hold" grpId="0" nodeType="withEffect">
                                  <p:stCondLst>
                                    <p:cond delay="1500"/>
                                  </p:stCondLst>
                                  <p:childTnLst>
                                    <p:set>
                                      <p:cBhvr>
                                        <p:cTn id="61" dur="1" fill="hold">
                                          <p:stCondLst>
                                            <p:cond delay="0"/>
                                          </p:stCondLst>
                                        </p:cTn>
                                        <p:tgtEl>
                                          <p:spTgt spid="29"/>
                                        </p:tgtEl>
                                        <p:attrNameLst>
                                          <p:attrName>style.visibility</p:attrName>
                                        </p:attrNameLst>
                                      </p:cBhvr>
                                      <p:to>
                                        <p:strVal val="visible"/>
                                      </p:to>
                                    </p:set>
                                  </p:childTnLst>
                                </p:cTn>
                              </p:par>
                              <p:par>
                                <p:cTn id="62" presetID="1" presetClass="entr" presetSubtype="0" fill="hold" grpId="0" nodeType="withEffect">
                                  <p:stCondLst>
                                    <p:cond delay="1500"/>
                                  </p:stCondLst>
                                  <p:childTnLst>
                                    <p:set>
                                      <p:cBhvr>
                                        <p:cTn id="63" dur="1" fill="hold">
                                          <p:stCondLst>
                                            <p:cond delay="0"/>
                                          </p:stCondLst>
                                        </p:cTn>
                                        <p:tgtEl>
                                          <p:spTgt spid="27"/>
                                        </p:tgtEl>
                                        <p:attrNameLst>
                                          <p:attrName>style.visibility</p:attrName>
                                        </p:attrNameLst>
                                      </p:cBhvr>
                                      <p:to>
                                        <p:strVal val="visible"/>
                                      </p:to>
                                    </p:set>
                                  </p:childTnLst>
                                </p:cTn>
                              </p:par>
                              <p:par>
                                <p:cTn id="64" presetID="1" presetClass="entr" presetSubtype="0" fill="hold" grpId="0" nodeType="withEffect">
                                  <p:stCondLst>
                                    <p:cond delay="1500"/>
                                  </p:stCondLst>
                                  <p:childTnLst>
                                    <p:set>
                                      <p:cBhvr>
                                        <p:cTn id="65" dur="1" fill="hold">
                                          <p:stCondLst>
                                            <p:cond delay="0"/>
                                          </p:stCondLst>
                                        </p:cTn>
                                        <p:tgtEl>
                                          <p:spTgt spid="60"/>
                                        </p:tgtEl>
                                        <p:attrNameLst>
                                          <p:attrName>style.visibility</p:attrName>
                                        </p:attrNameLst>
                                      </p:cBhvr>
                                      <p:to>
                                        <p:strVal val="visible"/>
                                      </p:to>
                                    </p:set>
                                  </p:childTnLst>
                                </p:cTn>
                              </p:par>
                            </p:childTnLst>
                          </p:cTn>
                        </p:par>
                        <p:par>
                          <p:cTn id="66" fill="hold">
                            <p:stCondLst>
                              <p:cond delay="4500"/>
                            </p:stCondLst>
                            <p:childTnLst>
                              <p:par>
                                <p:cTn id="67" presetID="1" presetClass="entr" presetSubtype="0" fill="hold" grpId="0" nodeType="afterEffect">
                                  <p:stCondLst>
                                    <p:cond delay="1500"/>
                                  </p:stCondLst>
                                  <p:childTnLst>
                                    <p:set>
                                      <p:cBhvr>
                                        <p:cTn id="68" dur="1" fill="hold">
                                          <p:stCondLst>
                                            <p:cond delay="0"/>
                                          </p:stCondLst>
                                        </p:cTn>
                                        <p:tgtEl>
                                          <p:spTgt spid="14"/>
                                        </p:tgtEl>
                                        <p:attrNameLst>
                                          <p:attrName>style.visibility</p:attrName>
                                        </p:attrNameLst>
                                      </p:cBhvr>
                                      <p:to>
                                        <p:strVal val="visible"/>
                                      </p:to>
                                    </p:set>
                                  </p:childTnLst>
                                </p:cTn>
                              </p:par>
                              <p:par>
                                <p:cTn id="69" presetID="1" presetClass="entr" presetSubtype="0" fill="hold" grpId="0" nodeType="withEffect">
                                  <p:stCondLst>
                                    <p:cond delay="1500"/>
                                  </p:stCondLst>
                                  <p:childTnLst>
                                    <p:set>
                                      <p:cBhvr>
                                        <p:cTn id="70" dur="1" fill="hold">
                                          <p:stCondLst>
                                            <p:cond delay="0"/>
                                          </p:stCondLst>
                                        </p:cTn>
                                        <p:tgtEl>
                                          <p:spTgt spid="31"/>
                                        </p:tgtEl>
                                        <p:attrNameLst>
                                          <p:attrName>style.visibility</p:attrName>
                                        </p:attrNameLst>
                                      </p:cBhvr>
                                      <p:to>
                                        <p:strVal val="visible"/>
                                      </p:to>
                                    </p:set>
                                  </p:childTnLst>
                                </p:cTn>
                              </p:par>
                              <p:par>
                                <p:cTn id="71" presetID="1" presetClass="entr" presetSubtype="0" fill="hold" grpId="0" nodeType="withEffect">
                                  <p:stCondLst>
                                    <p:cond delay="1500"/>
                                  </p:stCondLst>
                                  <p:childTnLst>
                                    <p:set>
                                      <p:cBhvr>
                                        <p:cTn id="72" dur="1" fill="hold">
                                          <p:stCondLst>
                                            <p:cond delay="0"/>
                                          </p:stCondLst>
                                        </p:cTn>
                                        <p:tgtEl>
                                          <p:spTgt spid="32"/>
                                        </p:tgtEl>
                                        <p:attrNameLst>
                                          <p:attrName>style.visibility</p:attrName>
                                        </p:attrNameLst>
                                      </p:cBhvr>
                                      <p:to>
                                        <p:strVal val="visible"/>
                                      </p:to>
                                    </p:set>
                                  </p:childTnLst>
                                </p:cTn>
                              </p:par>
                              <p:par>
                                <p:cTn id="73" presetID="1" presetClass="entr" presetSubtype="0" fill="hold" grpId="0" nodeType="withEffect">
                                  <p:stCondLst>
                                    <p:cond delay="1500"/>
                                  </p:stCondLst>
                                  <p:childTnLst>
                                    <p:set>
                                      <p:cBhvr>
                                        <p:cTn id="74" dur="1" fill="hold">
                                          <p:stCondLst>
                                            <p:cond delay="0"/>
                                          </p:stCondLst>
                                        </p:cTn>
                                        <p:tgtEl>
                                          <p:spTgt spid="30"/>
                                        </p:tgtEl>
                                        <p:attrNameLst>
                                          <p:attrName>style.visibility</p:attrName>
                                        </p:attrNameLst>
                                      </p:cBhvr>
                                      <p:to>
                                        <p:strVal val="visible"/>
                                      </p:to>
                                    </p:set>
                                  </p:childTnLst>
                                </p:cTn>
                              </p:par>
                            </p:childTnLst>
                          </p:cTn>
                        </p:par>
                        <p:par>
                          <p:cTn id="75" fill="hold">
                            <p:stCondLst>
                              <p:cond delay="6000"/>
                            </p:stCondLst>
                            <p:childTnLst>
                              <p:par>
                                <p:cTn id="76" presetID="1" presetClass="entr" presetSubtype="0" fill="hold" grpId="0" nodeType="afterEffect">
                                  <p:stCondLst>
                                    <p:cond delay="1500"/>
                                  </p:stCondLst>
                                  <p:childTnLst>
                                    <p:set>
                                      <p:cBhvr>
                                        <p:cTn id="77" dur="1" fill="hold">
                                          <p:stCondLst>
                                            <p:cond delay="0"/>
                                          </p:stCondLst>
                                        </p:cTn>
                                        <p:tgtEl>
                                          <p:spTgt spid="15"/>
                                        </p:tgtEl>
                                        <p:attrNameLst>
                                          <p:attrName>style.visibility</p:attrName>
                                        </p:attrNameLst>
                                      </p:cBhvr>
                                      <p:to>
                                        <p:strVal val="visible"/>
                                      </p:to>
                                    </p:set>
                                  </p:childTnLst>
                                </p:cTn>
                              </p:par>
                              <p:par>
                                <p:cTn id="78" presetID="1" presetClass="entr" presetSubtype="0" fill="hold" grpId="0" nodeType="withEffect">
                                  <p:stCondLst>
                                    <p:cond delay="1500"/>
                                  </p:stCondLst>
                                  <p:childTnLst>
                                    <p:set>
                                      <p:cBhvr>
                                        <p:cTn id="79" dur="1" fill="hold">
                                          <p:stCondLst>
                                            <p:cond delay="0"/>
                                          </p:stCondLst>
                                        </p:cTn>
                                        <p:tgtEl>
                                          <p:spTgt spid="65"/>
                                        </p:tgtEl>
                                        <p:attrNameLst>
                                          <p:attrName>style.visibility</p:attrName>
                                        </p:attrNameLst>
                                      </p:cBhvr>
                                      <p:to>
                                        <p:strVal val="visible"/>
                                      </p:to>
                                    </p:set>
                                  </p:childTnLst>
                                </p:cTn>
                              </p:par>
                              <p:par>
                                <p:cTn id="80" presetID="1" presetClass="entr" presetSubtype="0" fill="hold" grpId="0" nodeType="withEffect">
                                  <p:stCondLst>
                                    <p:cond delay="1500"/>
                                  </p:stCondLst>
                                  <p:childTnLst>
                                    <p:set>
                                      <p:cBhvr>
                                        <p:cTn id="81" dur="1" fill="hold">
                                          <p:stCondLst>
                                            <p:cond delay="0"/>
                                          </p:stCondLst>
                                        </p:cTn>
                                        <p:tgtEl>
                                          <p:spTgt spid="33"/>
                                        </p:tgtEl>
                                        <p:attrNameLst>
                                          <p:attrName>style.visibility</p:attrName>
                                        </p:attrNameLst>
                                      </p:cBhvr>
                                      <p:to>
                                        <p:strVal val="visible"/>
                                      </p:to>
                                    </p:set>
                                  </p:childTnLst>
                                </p:cTn>
                              </p:par>
                              <p:par>
                                <p:cTn id="82" presetID="1" presetClass="entr" presetSubtype="0" fill="hold" grpId="0" nodeType="withEffect">
                                  <p:stCondLst>
                                    <p:cond delay="1500"/>
                                  </p:stCondLst>
                                  <p:childTnLst>
                                    <p:set>
                                      <p:cBhvr>
                                        <p:cTn id="83" dur="1" fill="hold">
                                          <p:stCondLst>
                                            <p:cond delay="0"/>
                                          </p:stCondLst>
                                        </p:cTn>
                                        <p:tgtEl>
                                          <p:spTgt spid="26"/>
                                        </p:tgtEl>
                                        <p:attrNameLst>
                                          <p:attrName>style.visibility</p:attrName>
                                        </p:attrNameLst>
                                      </p:cBhvr>
                                      <p:to>
                                        <p:strVal val="visible"/>
                                      </p:to>
                                    </p:set>
                                  </p:childTnLst>
                                </p:cTn>
                              </p:par>
                            </p:childTnLst>
                          </p:cTn>
                        </p:par>
                        <p:par>
                          <p:cTn id="84" fill="hold">
                            <p:stCondLst>
                              <p:cond delay="7500"/>
                            </p:stCondLst>
                            <p:childTnLst>
                              <p:par>
                                <p:cTn id="85" presetID="1" presetClass="entr" presetSubtype="0" fill="hold" grpId="0" nodeType="afterEffect">
                                  <p:stCondLst>
                                    <p:cond delay="1500"/>
                                  </p:stCondLst>
                                  <p:childTnLst>
                                    <p:set>
                                      <p:cBhvr>
                                        <p:cTn id="86" dur="1" fill="hold">
                                          <p:stCondLst>
                                            <p:cond delay="0"/>
                                          </p:stCondLst>
                                        </p:cTn>
                                        <p:tgtEl>
                                          <p:spTgt spid="13"/>
                                        </p:tgtEl>
                                        <p:attrNameLst>
                                          <p:attrName>style.visibility</p:attrName>
                                        </p:attrNameLst>
                                      </p:cBhvr>
                                      <p:to>
                                        <p:strVal val="visible"/>
                                      </p:to>
                                    </p:set>
                                  </p:childTnLst>
                                </p:cTn>
                              </p:par>
                              <p:par>
                                <p:cTn id="87" presetID="1" presetClass="entr" presetSubtype="0" fill="hold" grpId="0" nodeType="withEffect">
                                  <p:stCondLst>
                                    <p:cond delay="1500"/>
                                  </p:stCondLst>
                                  <p:childTnLst>
                                    <p:set>
                                      <p:cBhvr>
                                        <p:cTn id="88" dur="1" fill="hold">
                                          <p:stCondLst>
                                            <p:cond delay="0"/>
                                          </p:stCondLst>
                                        </p:cTn>
                                        <p:tgtEl>
                                          <p:spTgt spid="34"/>
                                        </p:tgtEl>
                                        <p:attrNameLst>
                                          <p:attrName>style.visibility</p:attrName>
                                        </p:attrNameLst>
                                      </p:cBhvr>
                                      <p:to>
                                        <p:strVal val="visible"/>
                                      </p:to>
                                    </p:set>
                                  </p:childTnLst>
                                </p:cTn>
                              </p:par>
                            </p:childTnLst>
                          </p:cTn>
                        </p:par>
                        <p:par>
                          <p:cTn id="89" fill="hold">
                            <p:stCondLst>
                              <p:cond delay="9000"/>
                            </p:stCondLst>
                            <p:childTnLst>
                              <p:par>
                                <p:cTn id="90" presetID="1" presetClass="entr" presetSubtype="0" fill="hold" grpId="0" nodeType="afterEffect">
                                  <p:stCondLst>
                                    <p:cond delay="500"/>
                                  </p:stCondLst>
                                  <p:childTnLst>
                                    <p:set>
                                      <p:cBhvr>
                                        <p:cTn id="91"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0" grpId="0" animBg="1"/>
      <p:bldP spid="10" grpId="0" animBg="1"/>
      <p:bldP spid="11" grpId="0"/>
      <p:bldP spid="9" grpId="0" animBg="1"/>
      <p:bldP spid="12" grpId="0"/>
      <p:bldP spid="13" grpId="0" animBg="1"/>
      <p:bldP spid="14" grpId="0" animBg="1"/>
      <p:bldP spid="15" grpId="0" animBg="1"/>
      <p:bldP spid="16" grpId="0" animBg="1"/>
      <p:bldP spid="21" grpId="0" animBg="1"/>
      <p:bldP spid="22" grpId="0" animBg="1"/>
      <p:bldP spid="23" grpId="0" animBg="1"/>
      <p:bldP spid="24" grpId="0" animBg="1"/>
      <p:bldP spid="26" grpId="0" animBg="1"/>
      <p:bldP spid="27" grpId="0" animBg="1"/>
      <p:bldP spid="29" grpId="0" animBg="1"/>
      <p:bldP spid="30" grpId="0" animBg="1"/>
      <p:bldP spid="31" grpId="0" animBg="1"/>
      <p:bldP spid="32" grpId="0" animBg="1"/>
      <p:bldP spid="33" grpId="0" animBg="1"/>
      <p:bldP spid="35" grpId="0"/>
      <p:bldP spid="60" grpId="0" animBg="1"/>
      <p:bldP spid="64" grpId="0" animBg="1"/>
      <p:bldP spid="65" grpId="0" animBg="1"/>
      <p:bldP spid="34" grpId="0" animBg="1"/>
      <p:bldP spid="70" grpId="0"/>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Monte-Carlo </a:t>
            </a:r>
            <a:r>
              <a:rPr lang="en-US" dirty="0" err="1" smtClean="0"/>
              <a:t>Raytracing</a:t>
            </a:r>
            <a:endParaRPr lang="en-US" dirty="0"/>
          </a:p>
        </p:txBody>
      </p:sp>
      <p:sp>
        <p:nvSpPr>
          <p:cNvPr id="11" name="TextBox 10"/>
          <p:cNvSpPr txBox="1"/>
          <p:nvPr/>
        </p:nvSpPr>
        <p:spPr>
          <a:xfrm>
            <a:off x="5152380" y="4145037"/>
            <a:ext cx="2286742" cy="646331"/>
          </a:xfrm>
          <a:prstGeom prst="rect">
            <a:avLst/>
          </a:prstGeom>
          <a:noFill/>
        </p:spPr>
        <p:txBody>
          <a:bodyPr wrap="square" rtlCol="0">
            <a:spAutoFit/>
          </a:bodyPr>
          <a:lstStyle/>
          <a:p>
            <a:pPr algn="ctr"/>
            <a:r>
              <a:rPr lang="de-CH" dirty="0"/>
              <a:t>r</a:t>
            </a:r>
            <a:r>
              <a:rPr lang="de-CH" dirty="0" smtClean="0"/>
              <a:t>educe path</a:t>
            </a:r>
            <a:br>
              <a:rPr lang="de-CH" dirty="0" smtClean="0"/>
            </a:br>
            <a:r>
              <a:rPr lang="de-CH" dirty="0" smtClean="0"/>
              <a:t>contribution</a:t>
            </a:r>
            <a:r>
              <a:rPr lang="de-CH" dirty="0"/>
              <a:t> </a:t>
            </a:r>
            <a:r>
              <a:rPr lang="de-CH" dirty="0" smtClean="0"/>
              <a:t>wrt. </a:t>
            </a:r>
            <a:r>
              <a:rPr lang="de-CH" i="1" dirty="0" smtClean="0"/>
              <a:t>d</a:t>
            </a:r>
          </a:p>
        </p:txBody>
      </p:sp>
      <p:sp>
        <p:nvSpPr>
          <p:cNvPr id="27" name="Freeform 26"/>
          <p:cNvSpPr/>
          <p:nvPr/>
        </p:nvSpPr>
        <p:spPr>
          <a:xfrm>
            <a:off x="5623929" y="2351527"/>
            <a:ext cx="4533900" cy="941769"/>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cxnSp>
        <p:nvCxnSpPr>
          <p:cNvPr id="28" name="Straight Connector 27"/>
          <p:cNvCxnSpPr/>
          <p:nvPr/>
        </p:nvCxnSpPr>
        <p:spPr>
          <a:xfrm flipH="1">
            <a:off x="7821463" y="1836691"/>
            <a:ext cx="7758" cy="507084"/>
          </a:xfrm>
          <a:prstGeom prst="line">
            <a:avLst/>
          </a:prstGeom>
          <a:ln w="57150">
            <a:solidFill>
              <a:schemeClr val="tx2">
                <a:lumMod val="40000"/>
                <a:lumOff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6844215" y="2332417"/>
            <a:ext cx="973268" cy="1665604"/>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30" name="Picture 29"/>
          <p:cNvPicPr>
            <a:picLocks noChangeAspect="1"/>
          </p:cNvPicPr>
          <p:nvPr/>
        </p:nvPicPr>
        <p:blipFill>
          <a:blip r:embed="rId3"/>
          <a:stretch>
            <a:fillRect/>
          </a:stretch>
        </p:blipFill>
        <p:spPr>
          <a:xfrm>
            <a:off x="7458049" y="1236689"/>
            <a:ext cx="762000" cy="466725"/>
          </a:xfrm>
          <a:prstGeom prst="rect">
            <a:avLst/>
          </a:prstGeom>
        </p:spPr>
      </p:pic>
      <p:cxnSp>
        <p:nvCxnSpPr>
          <p:cNvPr id="47" name="Straight Connector 46"/>
          <p:cNvCxnSpPr/>
          <p:nvPr/>
        </p:nvCxnSpPr>
        <p:spPr>
          <a:xfrm flipH="1">
            <a:off x="7241792" y="2433111"/>
            <a:ext cx="575691" cy="2043516"/>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7887333" y="2433111"/>
            <a:ext cx="529317" cy="2018963"/>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7" idx="5"/>
          </p:cNvCxnSpPr>
          <p:nvPr/>
        </p:nvCxnSpPr>
        <p:spPr>
          <a:xfrm>
            <a:off x="7910043" y="2399633"/>
            <a:ext cx="1268030" cy="1703931"/>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7" idx="4"/>
          </p:cNvCxnSpPr>
          <p:nvPr/>
        </p:nvCxnSpPr>
        <p:spPr>
          <a:xfrm>
            <a:off x="7829221" y="2433111"/>
            <a:ext cx="321585" cy="2268227"/>
          </a:xfrm>
          <a:prstGeom prst="line">
            <a:avLst/>
          </a:prstGeom>
          <a:ln w="57150">
            <a:solidFill>
              <a:schemeClr val="tx2">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8310282" y="4451488"/>
            <a:ext cx="3068000" cy="646331"/>
          </a:xfrm>
          <a:prstGeom prst="rect">
            <a:avLst/>
          </a:prstGeom>
          <a:noFill/>
        </p:spPr>
        <p:txBody>
          <a:bodyPr wrap="square" rtlCol="0">
            <a:spAutoFit/>
          </a:bodyPr>
          <a:lstStyle/>
          <a:p>
            <a:pPr algn="ctr"/>
            <a:r>
              <a:rPr lang="de-CH" dirty="0" smtClean="0"/>
              <a:t>Snell’s law gives </a:t>
            </a:r>
            <a:br>
              <a:rPr lang="de-CH" dirty="0" smtClean="0"/>
            </a:br>
            <a:r>
              <a:rPr lang="de-CH" dirty="0" smtClean="0"/>
              <a:t>centerline of beam</a:t>
            </a:r>
          </a:p>
        </p:txBody>
      </p:sp>
      <p:cxnSp>
        <p:nvCxnSpPr>
          <p:cNvPr id="69" name="Straight Connector 68"/>
          <p:cNvCxnSpPr/>
          <p:nvPr/>
        </p:nvCxnSpPr>
        <p:spPr>
          <a:xfrm>
            <a:off x="7491913" y="3843117"/>
            <a:ext cx="528681" cy="56146"/>
          </a:xfrm>
          <a:prstGeom prst="line">
            <a:avLst/>
          </a:prstGeom>
          <a:ln w="1905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7531550" y="3842963"/>
            <a:ext cx="276534" cy="369332"/>
          </a:xfrm>
          <a:prstGeom prst="rect">
            <a:avLst/>
          </a:prstGeom>
          <a:noFill/>
        </p:spPr>
        <p:txBody>
          <a:bodyPr wrap="square" rtlCol="0">
            <a:spAutoFit/>
          </a:bodyPr>
          <a:lstStyle/>
          <a:p>
            <a:r>
              <a:rPr lang="de-CH" dirty="0" smtClean="0"/>
              <a:t>d</a:t>
            </a:r>
          </a:p>
        </p:txBody>
      </p:sp>
      <p:sp>
        <p:nvSpPr>
          <p:cNvPr id="76" name="TextBox 75"/>
          <p:cNvSpPr txBox="1"/>
          <p:nvPr/>
        </p:nvSpPr>
        <p:spPr>
          <a:xfrm>
            <a:off x="7372136" y="5885881"/>
            <a:ext cx="2472146" cy="461665"/>
          </a:xfrm>
          <a:prstGeom prst="rect">
            <a:avLst/>
          </a:prstGeom>
          <a:noFill/>
        </p:spPr>
        <p:txBody>
          <a:bodyPr wrap="square" rtlCol="0">
            <a:spAutoFit/>
          </a:bodyPr>
          <a:lstStyle/>
          <a:p>
            <a:r>
              <a:rPr lang="de-CH" sz="2400" dirty="0" smtClean="0"/>
              <a:t>path weighting</a:t>
            </a:r>
          </a:p>
        </p:txBody>
      </p:sp>
      <p:sp>
        <p:nvSpPr>
          <p:cNvPr id="37" name="Oval 36"/>
          <p:cNvSpPr/>
          <p:nvPr/>
        </p:nvSpPr>
        <p:spPr>
          <a:xfrm>
            <a:off x="7714921" y="2204511"/>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2" name="Arc 31"/>
          <p:cNvSpPr/>
          <p:nvPr/>
        </p:nvSpPr>
        <p:spPr>
          <a:xfrm rot="20757628" flipH="1">
            <a:off x="8670901" y="2793500"/>
            <a:ext cx="652884"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33" name="Arc 32"/>
          <p:cNvSpPr/>
          <p:nvPr/>
        </p:nvSpPr>
        <p:spPr>
          <a:xfrm rot="21375342">
            <a:off x="6834839" y="3055570"/>
            <a:ext cx="709937"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34" name="Rectangle 33"/>
          <p:cNvSpPr/>
          <p:nvPr/>
        </p:nvSpPr>
        <p:spPr>
          <a:xfrm>
            <a:off x="1073150" y="1851986"/>
            <a:ext cx="2622550" cy="44518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5" name="Arc 34"/>
          <p:cNvSpPr/>
          <p:nvPr/>
        </p:nvSpPr>
        <p:spPr>
          <a:xfrm>
            <a:off x="1187450" y="2382145"/>
            <a:ext cx="2362200" cy="603306"/>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36" name="Arc 35"/>
          <p:cNvSpPr/>
          <p:nvPr/>
        </p:nvSpPr>
        <p:spPr>
          <a:xfrm>
            <a:off x="1425575" y="2558153"/>
            <a:ext cx="1993900" cy="579564"/>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38" name="Arc 37"/>
          <p:cNvSpPr/>
          <p:nvPr/>
        </p:nvSpPr>
        <p:spPr>
          <a:xfrm>
            <a:off x="1555750" y="2776745"/>
            <a:ext cx="1644650" cy="561579"/>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sp>
        <p:nvSpPr>
          <p:cNvPr id="39" name="Arc 38"/>
          <p:cNvSpPr/>
          <p:nvPr/>
        </p:nvSpPr>
        <p:spPr>
          <a:xfrm>
            <a:off x="1714500" y="2985451"/>
            <a:ext cx="1305792" cy="437852"/>
          </a:xfrm>
          <a:prstGeom prst="arc">
            <a:avLst>
              <a:gd name="adj1" fmla="val 10961381"/>
              <a:gd name="adj2" fmla="val 21401412"/>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dirty="0"/>
          </a:p>
        </p:txBody>
      </p:sp>
      <p:cxnSp>
        <p:nvCxnSpPr>
          <p:cNvPr id="40" name="Straight Connector 39"/>
          <p:cNvCxnSpPr/>
          <p:nvPr/>
        </p:nvCxnSpPr>
        <p:spPr>
          <a:xfrm>
            <a:off x="1492250" y="1860676"/>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1892823" y="1859695"/>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2318273" y="1868104"/>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2794261" y="1870908"/>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244980" y="1858336"/>
            <a:ext cx="6350" cy="426258"/>
          </a:xfrm>
          <a:prstGeom prst="line">
            <a:avLst/>
          </a:prstGeom>
          <a:ln w="444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5" name="Arc 44"/>
          <p:cNvSpPr/>
          <p:nvPr/>
        </p:nvSpPr>
        <p:spPr>
          <a:xfrm>
            <a:off x="981678" y="2564644"/>
            <a:ext cx="995762"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46" name="Arc 45"/>
          <p:cNvSpPr/>
          <p:nvPr/>
        </p:nvSpPr>
        <p:spPr>
          <a:xfrm flipH="1">
            <a:off x="2703920" y="2558153"/>
            <a:ext cx="1083855" cy="2917801"/>
          </a:xfrm>
          <a:prstGeom prst="arc">
            <a:avLst>
              <a:gd name="adj1" fmla="val 16200000"/>
              <a:gd name="adj2" fmla="val 5309028"/>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AT"/>
          </a:p>
        </p:txBody>
      </p:sp>
      <p:sp>
        <p:nvSpPr>
          <p:cNvPr id="48" name="TextBox 47"/>
          <p:cNvSpPr txBox="1"/>
          <p:nvPr/>
        </p:nvSpPr>
        <p:spPr>
          <a:xfrm>
            <a:off x="1298575" y="1385986"/>
            <a:ext cx="2489200" cy="369332"/>
          </a:xfrm>
          <a:prstGeom prst="rect">
            <a:avLst/>
          </a:prstGeom>
          <a:noFill/>
        </p:spPr>
        <p:txBody>
          <a:bodyPr wrap="square" rtlCol="0">
            <a:spAutoFit/>
          </a:bodyPr>
          <a:lstStyle/>
          <a:p>
            <a:r>
              <a:rPr lang="de-CH" dirty="0" smtClean="0"/>
              <a:t>transducer elements</a:t>
            </a:r>
            <a:endParaRPr lang="de-AT" dirty="0"/>
          </a:p>
        </p:txBody>
      </p:sp>
      <p:sp>
        <p:nvSpPr>
          <p:cNvPr id="49" name="TextBox 48"/>
          <p:cNvSpPr txBox="1"/>
          <p:nvPr/>
        </p:nvSpPr>
        <p:spPr>
          <a:xfrm>
            <a:off x="1242962" y="5858762"/>
            <a:ext cx="2405355" cy="461665"/>
          </a:xfrm>
          <a:prstGeom prst="rect">
            <a:avLst/>
          </a:prstGeom>
          <a:noFill/>
        </p:spPr>
        <p:txBody>
          <a:bodyPr wrap="square" rtlCol="0">
            <a:spAutoFit/>
          </a:bodyPr>
          <a:lstStyle/>
          <a:p>
            <a:r>
              <a:rPr lang="de-CH" sz="2400" dirty="0"/>
              <a:t>b</a:t>
            </a:r>
            <a:r>
              <a:rPr lang="de-CH" sz="2400" dirty="0" smtClean="0"/>
              <a:t>eam forming</a:t>
            </a:r>
          </a:p>
        </p:txBody>
      </p:sp>
    </p:spTree>
    <p:custDataLst>
      <p:tags r:id="rId1"/>
    </p:custDataLst>
    <p:extLst>
      <p:ext uri="{BB962C8B-B14F-4D97-AF65-F5344CB8AC3E}">
        <p14:creationId xmlns:p14="http://schemas.microsoft.com/office/powerpoint/2010/main" val="2151073853"/>
      </p:ext>
    </p:extLst>
  </p:cSld>
  <p:clrMapOvr>
    <a:masterClrMapping/>
  </p:clrMapOvr>
  <p:transition advTm="5081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7" grpId="0"/>
      <p:bldP spid="73" grpId="0"/>
      <p:bldP spid="32" grpId="0" animBg="1"/>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Monte-Carlo </a:t>
            </a:r>
            <a:r>
              <a:rPr lang="en-US" dirty="0" err="1" smtClean="0"/>
              <a:t>Raytracing</a:t>
            </a:r>
            <a:r>
              <a:rPr lang="en-US" dirty="0" smtClean="0"/>
              <a:t>: Initialization</a:t>
            </a:r>
            <a:endParaRPr lang="en-US" dirty="0"/>
          </a:p>
        </p:txBody>
      </p:sp>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7123" y="2204838"/>
            <a:ext cx="5780186" cy="2439157"/>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1632" y="1909534"/>
            <a:ext cx="3212306" cy="3599605"/>
          </a:xfrm>
          <a:prstGeom prst="rect">
            <a:avLst/>
          </a:prstGeom>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4970" y="1791841"/>
            <a:ext cx="1131818" cy="3834993"/>
          </a:xfrm>
          <a:prstGeom prst="rect">
            <a:avLst/>
          </a:prstGeom>
        </p:spPr>
      </p:pic>
      <p:sp>
        <p:nvSpPr>
          <p:cNvPr id="21" name="TextBox 20"/>
          <p:cNvSpPr txBox="1"/>
          <p:nvPr/>
        </p:nvSpPr>
        <p:spPr>
          <a:xfrm>
            <a:off x="3467755" y="5714101"/>
            <a:ext cx="2868980" cy="369332"/>
          </a:xfrm>
          <a:prstGeom prst="rect">
            <a:avLst/>
          </a:prstGeom>
          <a:noFill/>
        </p:spPr>
        <p:txBody>
          <a:bodyPr wrap="square" rtlCol="0">
            <a:spAutoFit/>
          </a:bodyPr>
          <a:lstStyle/>
          <a:p>
            <a:r>
              <a:rPr lang="de-CH" dirty="0" smtClean="0"/>
              <a:t>finite transducer thickness</a:t>
            </a:r>
          </a:p>
        </p:txBody>
      </p:sp>
      <p:sp>
        <p:nvSpPr>
          <p:cNvPr id="22" name="TextBox 21"/>
          <p:cNvSpPr txBox="1"/>
          <p:nvPr/>
        </p:nvSpPr>
        <p:spPr>
          <a:xfrm>
            <a:off x="8185606" y="5629431"/>
            <a:ext cx="2410548" cy="369332"/>
          </a:xfrm>
          <a:prstGeom prst="rect">
            <a:avLst/>
          </a:prstGeom>
          <a:noFill/>
        </p:spPr>
        <p:txBody>
          <a:bodyPr wrap="square" rtlCol="0">
            <a:spAutoFit/>
          </a:bodyPr>
          <a:lstStyle/>
          <a:p>
            <a:r>
              <a:rPr lang="de-CH" dirty="0"/>
              <a:t>p</a:t>
            </a:r>
            <a:r>
              <a:rPr lang="de-CH" dirty="0" smtClean="0"/>
              <a:t>erturbed ray origins</a:t>
            </a:r>
          </a:p>
        </p:txBody>
      </p:sp>
      <p:sp>
        <p:nvSpPr>
          <p:cNvPr id="9" name="TextBox 8"/>
          <p:cNvSpPr txBox="1"/>
          <p:nvPr/>
        </p:nvSpPr>
        <p:spPr>
          <a:xfrm>
            <a:off x="1304969" y="5711826"/>
            <a:ext cx="1465631" cy="369332"/>
          </a:xfrm>
          <a:prstGeom prst="rect">
            <a:avLst/>
          </a:prstGeom>
          <a:noFill/>
        </p:spPr>
        <p:txBody>
          <a:bodyPr wrap="square" rtlCol="0">
            <a:spAutoFit/>
          </a:bodyPr>
          <a:lstStyle/>
          <a:p>
            <a:r>
              <a:rPr lang="de-CH" dirty="0"/>
              <a:t>i</a:t>
            </a:r>
            <a:r>
              <a:rPr lang="de-CH" dirty="0" smtClean="0"/>
              <a:t>mage plane</a:t>
            </a:r>
          </a:p>
        </p:txBody>
      </p:sp>
    </p:spTree>
    <p:custDataLst>
      <p:tags r:id="rId1"/>
    </p:custDataLst>
    <p:extLst>
      <p:ext uri="{BB962C8B-B14F-4D97-AF65-F5344CB8AC3E}">
        <p14:creationId xmlns:p14="http://schemas.microsoft.com/office/powerpoint/2010/main" val="2972495914"/>
      </p:ext>
    </p:extLst>
  </p:cSld>
  <p:clrMapOvr>
    <a:masterClrMapping/>
  </p:clrMapOvr>
  <p:transition advTm="5441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smtClean="0"/>
              <a:t>Improved Volumetric </a:t>
            </a:r>
            <a:r>
              <a:rPr lang="en-US" dirty="0"/>
              <a:t>Tissue Model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24239" y="1840012"/>
            <a:ext cx="4181543" cy="3690753"/>
          </a:xfrm>
          <a:prstGeom prst="rect">
            <a:avLst/>
          </a:prstGeom>
        </p:spPr>
      </p:pic>
      <p:sp>
        <p:nvSpPr>
          <p:cNvPr id="3" name="TextBox 2"/>
          <p:cNvSpPr txBox="1"/>
          <p:nvPr/>
        </p:nvSpPr>
        <p:spPr>
          <a:xfrm>
            <a:off x="4993260" y="2224681"/>
            <a:ext cx="1447035" cy="378344"/>
          </a:xfrm>
          <a:prstGeom prst="rect">
            <a:avLst/>
          </a:prstGeom>
          <a:noFill/>
        </p:spPr>
        <p:txBody>
          <a:bodyPr wrap="square" rtlCol="0">
            <a:spAutoFit/>
          </a:bodyPr>
          <a:lstStyle/>
          <a:p>
            <a:r>
              <a:rPr lang="de-CH" dirty="0" smtClean="0"/>
              <a:t>periphery</a:t>
            </a:r>
            <a:endParaRPr lang="de-AT" dirty="0"/>
          </a:p>
        </p:txBody>
      </p:sp>
      <p:sp>
        <p:nvSpPr>
          <p:cNvPr id="27" name="TextBox 26"/>
          <p:cNvSpPr txBox="1"/>
          <p:nvPr/>
        </p:nvSpPr>
        <p:spPr>
          <a:xfrm>
            <a:off x="4098306" y="3598731"/>
            <a:ext cx="2227233" cy="662102"/>
          </a:xfrm>
          <a:prstGeom prst="rect">
            <a:avLst/>
          </a:prstGeom>
          <a:noFill/>
        </p:spPr>
        <p:txBody>
          <a:bodyPr wrap="square" rtlCol="0">
            <a:spAutoFit/>
          </a:bodyPr>
          <a:lstStyle/>
          <a:p>
            <a:pPr algn="ctr"/>
            <a:r>
              <a:rPr lang="de-CH" dirty="0" smtClean="0"/>
              <a:t>gestational</a:t>
            </a:r>
            <a:br>
              <a:rPr lang="de-CH" dirty="0" smtClean="0"/>
            </a:br>
            <a:r>
              <a:rPr lang="de-CH" dirty="0" smtClean="0"/>
              <a:t>sac</a:t>
            </a:r>
            <a:endParaRPr lang="de-AT" dirty="0"/>
          </a:p>
        </p:txBody>
      </p:sp>
      <p:sp>
        <p:nvSpPr>
          <p:cNvPr id="28" name="TextBox 27"/>
          <p:cNvSpPr txBox="1"/>
          <p:nvPr/>
        </p:nvSpPr>
        <p:spPr>
          <a:xfrm>
            <a:off x="6269707" y="4182924"/>
            <a:ext cx="1169464" cy="378344"/>
          </a:xfrm>
          <a:prstGeom prst="rect">
            <a:avLst/>
          </a:prstGeom>
          <a:noFill/>
        </p:spPr>
        <p:txBody>
          <a:bodyPr wrap="square" rtlCol="0">
            <a:spAutoFit/>
          </a:bodyPr>
          <a:lstStyle/>
          <a:p>
            <a:pPr algn="ctr"/>
            <a:r>
              <a:rPr lang="de-CH" dirty="0" smtClean="0"/>
              <a:t>bone</a:t>
            </a:r>
            <a:endParaRPr lang="de-AT" dirty="0"/>
          </a:p>
        </p:txBody>
      </p:sp>
      <p:sp>
        <p:nvSpPr>
          <p:cNvPr id="29" name="TextBox 28"/>
          <p:cNvSpPr txBox="1"/>
          <p:nvPr/>
        </p:nvSpPr>
        <p:spPr>
          <a:xfrm>
            <a:off x="4059661" y="5178080"/>
            <a:ext cx="2136376" cy="378344"/>
          </a:xfrm>
          <a:prstGeom prst="rect">
            <a:avLst/>
          </a:prstGeom>
          <a:noFill/>
        </p:spPr>
        <p:txBody>
          <a:bodyPr wrap="square" rtlCol="0">
            <a:spAutoFit/>
          </a:bodyPr>
          <a:lstStyle/>
          <a:p>
            <a:pPr algn="ctr"/>
            <a:r>
              <a:rPr lang="de-CH" dirty="0" smtClean="0"/>
              <a:t>reflecting tissue</a:t>
            </a:r>
            <a:endParaRPr lang="de-AT" dirty="0"/>
          </a:p>
        </p:txBody>
      </p:sp>
      <p:sp>
        <p:nvSpPr>
          <p:cNvPr id="30" name="TextBox 29"/>
          <p:cNvSpPr txBox="1"/>
          <p:nvPr/>
        </p:nvSpPr>
        <p:spPr>
          <a:xfrm>
            <a:off x="2896741" y="1384142"/>
            <a:ext cx="4979435" cy="369332"/>
          </a:xfrm>
          <a:prstGeom prst="rect">
            <a:avLst/>
          </a:prstGeom>
          <a:noFill/>
        </p:spPr>
        <p:txBody>
          <a:bodyPr wrap="square" rtlCol="0">
            <a:spAutoFit/>
          </a:bodyPr>
          <a:lstStyle/>
          <a:p>
            <a:pPr algn="ctr"/>
            <a:r>
              <a:rPr lang="en-US" dirty="0" smtClean="0"/>
              <a:t>cross-section </a:t>
            </a:r>
            <a:r>
              <a:rPr lang="en-US" dirty="0"/>
              <a:t>of </a:t>
            </a:r>
            <a:r>
              <a:rPr lang="en-US" dirty="0" smtClean="0"/>
              <a:t> </a:t>
            </a:r>
            <a:r>
              <a:rPr lang="en-US" dirty="0"/>
              <a:t>model </a:t>
            </a:r>
            <a:r>
              <a:rPr lang="en-US" dirty="0" smtClean="0"/>
              <a:t>on image plane</a:t>
            </a:r>
            <a:endParaRPr lang="de-AT"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4485" y="1312067"/>
            <a:ext cx="3586811" cy="4169381"/>
          </a:xfrm>
          <a:prstGeom prst="rect">
            <a:avLst/>
          </a:prstGeom>
        </p:spPr>
      </p:pic>
      <p:sp>
        <p:nvSpPr>
          <p:cNvPr id="31" name="TextBox 30"/>
          <p:cNvSpPr txBox="1"/>
          <p:nvPr/>
        </p:nvSpPr>
        <p:spPr>
          <a:xfrm>
            <a:off x="8456419" y="5647764"/>
            <a:ext cx="2509849" cy="646331"/>
          </a:xfrm>
          <a:prstGeom prst="rect">
            <a:avLst/>
          </a:prstGeom>
          <a:noFill/>
        </p:spPr>
        <p:txBody>
          <a:bodyPr wrap="square" rtlCol="0">
            <a:spAutoFit/>
          </a:bodyPr>
          <a:lstStyle/>
          <a:p>
            <a:pPr algn="ctr"/>
            <a:r>
              <a:rPr lang="de-CH" dirty="0" smtClean="0"/>
              <a:t>stack-based approach</a:t>
            </a:r>
            <a:br>
              <a:rPr lang="de-CH" dirty="0" smtClean="0"/>
            </a:br>
            <a:r>
              <a:rPr lang="de-CH" dirty="0" smtClean="0"/>
              <a:t>to identify tissue T</a:t>
            </a:r>
            <a:endParaRPr lang="de-AT"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677345" y="3699489"/>
            <a:ext cx="2094784" cy="1841119"/>
          </a:xfrm>
          <a:prstGeom prst="rect">
            <a:avLst/>
          </a:prstGeom>
        </p:spPr>
      </p:pic>
      <p:sp>
        <p:nvSpPr>
          <p:cNvPr id="5" name="Rectangle 4"/>
          <p:cNvSpPr/>
          <p:nvPr/>
        </p:nvSpPr>
        <p:spPr>
          <a:xfrm>
            <a:off x="3247432" y="5667441"/>
            <a:ext cx="4175778" cy="646331"/>
          </a:xfrm>
          <a:prstGeom prst="rect">
            <a:avLst/>
          </a:prstGeom>
        </p:spPr>
        <p:txBody>
          <a:bodyPr wrap="square">
            <a:spAutoFit/>
          </a:bodyPr>
          <a:lstStyle/>
          <a:p>
            <a:pPr algn="ctr"/>
            <a:r>
              <a:rPr lang="de-CH" dirty="0"/>
              <a:t>r</a:t>
            </a:r>
            <a:r>
              <a:rPr lang="de-CH" dirty="0" smtClean="0"/>
              <a:t>asterize ray segment </a:t>
            </a:r>
            <a:br>
              <a:rPr lang="de-CH" dirty="0" smtClean="0"/>
            </a:br>
            <a:r>
              <a:rPr lang="de-CH" dirty="0" smtClean="0"/>
              <a:t>wrt. tissue parameters</a:t>
            </a:r>
            <a:endParaRPr lang="de-CH" baseline="-25000"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4515" y="1322014"/>
            <a:ext cx="1957657" cy="2193687"/>
          </a:xfrm>
          <a:prstGeom prst="rect">
            <a:avLst/>
          </a:prstGeom>
        </p:spPr>
      </p:pic>
    </p:spTree>
    <p:custDataLst>
      <p:tags r:id="rId1"/>
    </p:custDataLst>
    <p:extLst>
      <p:ext uri="{BB962C8B-B14F-4D97-AF65-F5344CB8AC3E}">
        <p14:creationId xmlns:p14="http://schemas.microsoft.com/office/powerpoint/2010/main" val="258638018"/>
      </p:ext>
    </p:extLst>
  </p:cSld>
  <p:clrMapOvr>
    <a:masterClrMapping/>
  </p:clrMapOvr>
  <p:transition advTm="79291">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7" grpId="0"/>
      <p:bldP spid="28" grpId="0"/>
      <p:bldP spid="29" grpId="0"/>
      <p:bldP spid="30" grpId="0"/>
      <p:bldP spid="31"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smtClean="0"/>
              <a:t>Improved </a:t>
            </a:r>
            <a:r>
              <a:rPr lang="en-US" dirty="0"/>
              <a:t>Volumetric Tissue Model</a:t>
            </a:r>
          </a:p>
        </p:txBody>
      </p:sp>
      <p:pic>
        <p:nvPicPr>
          <p:cNvPr id="10" name="Content Placeholder 9"/>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536261" y="3166748"/>
            <a:ext cx="3868982" cy="3121014"/>
          </a:xfr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31208" y="3189575"/>
            <a:ext cx="3868982" cy="3117942"/>
          </a:xfrm>
          <a:prstGeom prst="rect">
            <a:avLst/>
          </a:prstGeom>
        </p:spPr>
      </p:pic>
      <p:sp>
        <p:nvSpPr>
          <p:cNvPr id="13" name="TextBox 12"/>
          <p:cNvSpPr txBox="1"/>
          <p:nvPr/>
        </p:nvSpPr>
        <p:spPr>
          <a:xfrm>
            <a:off x="159375" y="6275535"/>
            <a:ext cx="4421636" cy="369332"/>
          </a:xfrm>
          <a:prstGeom prst="rect">
            <a:avLst/>
          </a:prstGeom>
          <a:noFill/>
        </p:spPr>
        <p:txBody>
          <a:bodyPr wrap="square" rtlCol="0">
            <a:spAutoFit/>
          </a:bodyPr>
          <a:lstStyle/>
          <a:p>
            <a:pPr algn="ctr"/>
            <a:r>
              <a:rPr lang="de-CH" dirty="0" smtClean="0"/>
              <a:t>3-parameter model</a:t>
            </a:r>
            <a:endParaRPr lang="de-AT" dirty="0"/>
          </a:p>
        </p:txBody>
      </p:sp>
      <p:sp>
        <p:nvSpPr>
          <p:cNvPr id="14" name="TextBox 13"/>
          <p:cNvSpPr txBox="1"/>
          <p:nvPr/>
        </p:nvSpPr>
        <p:spPr>
          <a:xfrm>
            <a:off x="7855394" y="6280067"/>
            <a:ext cx="2001756" cy="369332"/>
          </a:xfrm>
          <a:prstGeom prst="rect">
            <a:avLst/>
          </a:prstGeom>
          <a:noFill/>
        </p:spPr>
        <p:txBody>
          <a:bodyPr wrap="square" rtlCol="0">
            <a:spAutoFit/>
          </a:bodyPr>
          <a:lstStyle/>
          <a:p>
            <a:r>
              <a:rPr lang="de-CH" dirty="0"/>
              <a:t>i</a:t>
            </a:r>
            <a:r>
              <a:rPr lang="de-CH" dirty="0" smtClean="0"/>
              <a:t>mproved model</a:t>
            </a:r>
            <a:endParaRPr lang="de-AT" dirty="0"/>
          </a:p>
        </p:txBody>
      </p:sp>
      <p:sp>
        <p:nvSpPr>
          <p:cNvPr id="15" name="Content Placeholder 8"/>
          <p:cNvSpPr txBox="1">
            <a:spLocks/>
          </p:cNvSpPr>
          <p:nvPr/>
        </p:nvSpPr>
        <p:spPr>
          <a:xfrm>
            <a:off x="431632" y="1273629"/>
            <a:ext cx="11755605" cy="4960481"/>
          </a:xfrm>
          <a:prstGeom prst="rect">
            <a:avLst/>
          </a:prstGeom>
        </p:spPr>
        <p:txBody>
          <a:bodyPr vert="horz" lIns="140400" tIns="0" rIns="144000" bIns="0" rtlCol="0">
            <a:noAutofit/>
          </a:bodyPr>
          <a:lstStyle>
            <a:lvl1pPr marL="361950" indent="-361950" algn="l" defTabSz="914400" rtl="0" eaLnBrk="1" latinLnBrk="0" hangingPunct="1">
              <a:lnSpc>
                <a:spcPct val="100000"/>
              </a:lnSpc>
              <a:spcBef>
                <a:spcPts val="500"/>
              </a:spcBef>
              <a:buClr>
                <a:schemeClr val="bg2"/>
              </a:buClr>
              <a:buFont typeface="Wingdings" pitchFamily="2" charset="2"/>
              <a:buChar char="§"/>
              <a:defRPr sz="2400" kern="1200">
                <a:solidFill>
                  <a:schemeClr val="tx1"/>
                </a:solidFill>
                <a:latin typeface="+mn-lt"/>
                <a:ea typeface="+mn-ea"/>
                <a:cs typeface="+mn-cs"/>
              </a:defRPr>
            </a:lvl1pPr>
            <a:lvl2pPr marL="627063" indent="-265113" algn="l" defTabSz="914400" rtl="0" eaLnBrk="1" latinLnBrk="0" hangingPunct="1">
              <a:lnSpc>
                <a:spcPct val="100000"/>
              </a:lnSpc>
              <a:spcBef>
                <a:spcPts val="400"/>
              </a:spcBef>
              <a:buClr>
                <a:schemeClr val="bg2"/>
              </a:buClr>
              <a:buFont typeface="Wingdings" pitchFamily="2" charset="2"/>
              <a:buChar char="§"/>
              <a:defRPr sz="2000" kern="1200">
                <a:solidFill>
                  <a:schemeClr val="tx1"/>
                </a:solidFill>
                <a:latin typeface="+mn-lt"/>
                <a:ea typeface="+mn-ea"/>
                <a:cs typeface="+mn-cs"/>
              </a:defRPr>
            </a:lvl2pPr>
            <a:lvl3pPr marL="893763" indent="-266700" algn="l" defTabSz="914400" rtl="0" eaLnBrk="1" latinLnBrk="0" hangingPunct="1">
              <a:lnSpc>
                <a:spcPct val="100000"/>
              </a:lnSpc>
              <a:spcBef>
                <a:spcPts val="400"/>
              </a:spcBef>
              <a:buClr>
                <a:schemeClr val="bg2"/>
              </a:buClr>
              <a:buFont typeface="Wingdings" pitchFamily="2" charset="2"/>
              <a:buChar char="§"/>
              <a:defRPr sz="1800" kern="1200">
                <a:solidFill>
                  <a:schemeClr val="tx1"/>
                </a:solidFill>
                <a:latin typeface="+mn-lt"/>
                <a:ea typeface="+mn-ea"/>
                <a:cs typeface="+mn-cs"/>
              </a:defRPr>
            </a:lvl3pPr>
            <a:lvl4pPr marL="1077913" indent="-177800" algn="l" defTabSz="914400" rtl="0" eaLnBrk="1" latinLnBrk="0" hangingPunct="1">
              <a:lnSpc>
                <a:spcPct val="100000"/>
              </a:lnSpc>
              <a:spcBef>
                <a:spcPts val="400"/>
              </a:spcBef>
              <a:buClr>
                <a:schemeClr val="bg2"/>
              </a:buClr>
              <a:buFont typeface="Wingdings" pitchFamily="2" charset="2"/>
              <a:buChar char="§"/>
              <a:defRPr sz="1600" kern="1200">
                <a:solidFill>
                  <a:schemeClr val="tx1"/>
                </a:solidFill>
                <a:latin typeface="+mn-lt"/>
                <a:ea typeface="+mn-ea"/>
                <a:cs typeface="+mn-cs"/>
              </a:defRPr>
            </a:lvl4pPr>
            <a:lvl5pPr marL="1262063" indent="-184150" algn="l" defTabSz="914400" rtl="0" eaLnBrk="1" latinLnBrk="0" hangingPunct="1">
              <a:lnSpc>
                <a:spcPct val="100000"/>
              </a:lnSpc>
              <a:spcBef>
                <a:spcPts val="400"/>
              </a:spcBef>
              <a:buClr>
                <a:schemeClr val="bg2"/>
              </a:buClr>
              <a:buFont typeface="Wingdings" pitchFamily="2" charset="2"/>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de-CH" dirty="0" smtClean="0"/>
              <a:t>Small-scale variations: </a:t>
            </a:r>
            <a:r>
              <a:rPr lang="el-GR" dirty="0" smtClean="0"/>
              <a:t>μ</a:t>
            </a:r>
            <a:r>
              <a:rPr lang="de-CH" dirty="0"/>
              <a:t>, </a:t>
            </a:r>
            <a:r>
              <a:rPr lang="el-GR" dirty="0"/>
              <a:t>σ</a:t>
            </a:r>
            <a:r>
              <a:rPr lang="de-CH" dirty="0"/>
              <a:t>, </a:t>
            </a:r>
            <a:r>
              <a:rPr lang="el-GR" dirty="0" smtClean="0"/>
              <a:t>ρ</a:t>
            </a:r>
            <a:endParaRPr lang="de-CH" dirty="0" smtClean="0"/>
          </a:p>
          <a:p>
            <a:r>
              <a:rPr lang="de-CH" dirty="0"/>
              <a:t>L</a:t>
            </a:r>
            <a:r>
              <a:rPr lang="de-CH" dirty="0" smtClean="0"/>
              <a:t>arge-scale variations: </a:t>
            </a:r>
            <a:r>
              <a:rPr lang="en-US" dirty="0" smtClean="0"/>
              <a:t>magnitude A</a:t>
            </a:r>
            <a:r>
              <a:rPr lang="en-US" baseline="-25000" dirty="0" smtClean="0"/>
              <a:t>l</a:t>
            </a:r>
            <a:r>
              <a:rPr lang="en-US" dirty="0" smtClean="0"/>
              <a:t>, </a:t>
            </a:r>
            <a:r>
              <a:rPr lang="en-US" dirty="0"/>
              <a:t>frequency </a:t>
            </a:r>
            <a:r>
              <a:rPr lang="en-US" dirty="0" err="1" smtClean="0"/>
              <a:t>f</a:t>
            </a:r>
            <a:r>
              <a:rPr lang="en-US" baseline="-25000" dirty="0" err="1" smtClean="0"/>
              <a:t>l</a:t>
            </a:r>
            <a:endParaRPr lang="de-CH" dirty="0"/>
          </a:p>
          <a:p>
            <a:r>
              <a:rPr lang="de-CH" dirty="0" smtClean="0"/>
              <a:t>Implement with high- and low-res 3D noise texture</a:t>
            </a:r>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7683" y="3166748"/>
            <a:ext cx="1594884" cy="1478469"/>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20596" y="3189575"/>
            <a:ext cx="1581183" cy="1476546"/>
          </a:xfrm>
          <a:prstGeom prst="rect">
            <a:avLst/>
          </a:prstGeom>
        </p:spPr>
      </p:pic>
      <p:sp>
        <p:nvSpPr>
          <p:cNvPr id="16" name="TextBox 15"/>
          <p:cNvSpPr txBox="1"/>
          <p:nvPr/>
        </p:nvSpPr>
        <p:spPr>
          <a:xfrm>
            <a:off x="10097434" y="4606624"/>
            <a:ext cx="1535983" cy="369332"/>
          </a:xfrm>
          <a:prstGeom prst="rect">
            <a:avLst/>
          </a:prstGeom>
          <a:noFill/>
        </p:spPr>
        <p:txBody>
          <a:bodyPr wrap="square" rtlCol="0">
            <a:spAutoFit/>
          </a:bodyPr>
          <a:lstStyle/>
          <a:p>
            <a:r>
              <a:rPr lang="de-CH" dirty="0" smtClean="0">
                <a:solidFill>
                  <a:schemeClr val="accent4">
                    <a:lumMod val="60000"/>
                    <a:lumOff val="40000"/>
                  </a:schemeClr>
                </a:solidFill>
              </a:rPr>
              <a:t>more natural</a:t>
            </a:r>
            <a:endParaRPr lang="de-AT" dirty="0">
              <a:solidFill>
                <a:schemeClr val="accent4">
                  <a:lumMod val="60000"/>
                  <a:lumOff val="40000"/>
                </a:schemeClr>
              </a:solidFill>
            </a:endParaRPr>
          </a:p>
        </p:txBody>
      </p:sp>
      <p:sp>
        <p:nvSpPr>
          <p:cNvPr id="17" name="TextBox 16"/>
          <p:cNvSpPr txBox="1"/>
          <p:nvPr/>
        </p:nvSpPr>
        <p:spPr>
          <a:xfrm>
            <a:off x="4560583" y="4666121"/>
            <a:ext cx="1602263" cy="369332"/>
          </a:xfrm>
          <a:prstGeom prst="rect">
            <a:avLst/>
          </a:prstGeom>
          <a:noFill/>
        </p:spPr>
        <p:txBody>
          <a:bodyPr wrap="square" rtlCol="0">
            <a:spAutoFit/>
          </a:bodyPr>
          <a:lstStyle/>
          <a:p>
            <a:r>
              <a:rPr lang="de-CH" dirty="0" smtClean="0">
                <a:solidFill>
                  <a:schemeClr val="accent4">
                    <a:lumMod val="60000"/>
                    <a:lumOff val="40000"/>
                  </a:schemeClr>
                </a:solidFill>
              </a:rPr>
              <a:t>too uniform</a:t>
            </a:r>
            <a:endParaRPr lang="de-AT" dirty="0">
              <a:solidFill>
                <a:schemeClr val="accent4">
                  <a:lumMod val="60000"/>
                  <a:lumOff val="40000"/>
                </a:schemeClr>
              </a:solidFill>
            </a:endParaRPr>
          </a:p>
        </p:txBody>
      </p:sp>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58830" y="1009384"/>
            <a:ext cx="1594884" cy="1478470"/>
          </a:xfrm>
          <a:prstGeom prst="rect">
            <a:avLst/>
          </a:prstGeom>
        </p:spPr>
      </p:pic>
      <p:sp>
        <p:nvSpPr>
          <p:cNvPr id="19" name="TextBox 18"/>
          <p:cNvSpPr txBox="1"/>
          <p:nvPr/>
        </p:nvSpPr>
        <p:spPr>
          <a:xfrm>
            <a:off x="8058830" y="2531508"/>
            <a:ext cx="1609209" cy="369332"/>
          </a:xfrm>
          <a:prstGeom prst="rect">
            <a:avLst/>
          </a:prstGeom>
          <a:noFill/>
        </p:spPr>
        <p:txBody>
          <a:bodyPr wrap="square" rtlCol="0">
            <a:spAutoFit/>
          </a:bodyPr>
          <a:lstStyle/>
          <a:p>
            <a:r>
              <a:rPr lang="de-CH" dirty="0"/>
              <a:t>in-vivo tissue</a:t>
            </a:r>
            <a:endParaRPr lang="de-AT" dirty="0"/>
          </a:p>
        </p:txBody>
      </p:sp>
    </p:spTree>
    <p:custDataLst>
      <p:tags r:id="rId1"/>
    </p:custDataLst>
    <p:extLst>
      <p:ext uri="{BB962C8B-B14F-4D97-AF65-F5344CB8AC3E}">
        <p14:creationId xmlns:p14="http://schemas.microsoft.com/office/powerpoint/2010/main" val="3211928697"/>
      </p:ext>
    </p:extLst>
  </p:cSld>
  <p:clrMapOvr>
    <a:masterClrMapping/>
  </p:clrMapOvr>
  <p:transition advTm="5450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p:bldP spid="14" grpId="0"/>
      <p:bldP spid="15" grpId="0" uiExpand="1" build="p"/>
      <p:bldP spid="16" grpId="0"/>
      <p:bldP spid="17" grpId="0" uiExpan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31632" y="620714"/>
            <a:ext cx="11323975" cy="593937"/>
          </a:xfrm>
        </p:spPr>
        <p:txBody>
          <a:bodyPr/>
          <a:lstStyle/>
          <a:p>
            <a:r>
              <a:rPr lang="en-US" dirty="0" smtClean="0"/>
              <a:t>Results</a:t>
            </a:r>
            <a:endParaRPr lang="en-US" dirty="0"/>
          </a:p>
        </p:txBody>
      </p:sp>
      <p:sp>
        <p:nvSpPr>
          <p:cNvPr id="6" name="Content Placeholder 8"/>
          <p:cNvSpPr>
            <a:spLocks noGrp="1"/>
          </p:cNvSpPr>
          <p:nvPr>
            <p:ph idx="1"/>
          </p:nvPr>
        </p:nvSpPr>
        <p:spPr>
          <a:xfrm>
            <a:off x="431632" y="1738639"/>
            <a:ext cx="8267867" cy="930018"/>
          </a:xfrm>
        </p:spPr>
        <p:txBody>
          <a:bodyPr/>
          <a:lstStyle/>
          <a:p>
            <a:r>
              <a:rPr lang="de-CH" dirty="0"/>
              <a:t>Implementation: C++ using Nvidia Optix and CUDA 7.0 </a:t>
            </a:r>
            <a:endParaRPr lang="en-US" dirty="0"/>
          </a:p>
          <a:p>
            <a:r>
              <a:rPr lang="de-CH" dirty="0"/>
              <a:t>GPU: </a:t>
            </a:r>
            <a:r>
              <a:rPr lang="pt-BR" dirty="0"/>
              <a:t>NVIDIA GTX 780Ti with </a:t>
            </a:r>
            <a:r>
              <a:rPr lang="pt-BR" dirty="0" smtClean="0"/>
              <a:t>3GB</a:t>
            </a:r>
          </a:p>
        </p:txBody>
      </p:sp>
      <p:graphicFrame>
        <p:nvGraphicFramePr>
          <p:cNvPr id="3" name="Table 2"/>
          <p:cNvGraphicFramePr>
            <a:graphicFrameLocks noGrp="1"/>
          </p:cNvGraphicFramePr>
          <p:nvPr>
            <p:extLst>
              <p:ext uri="{D42A27DB-BD31-4B8C-83A1-F6EECF244321}">
                <p14:modId xmlns:p14="http://schemas.microsoft.com/office/powerpoint/2010/main" val="3517801944"/>
              </p:ext>
            </p:extLst>
          </p:nvPr>
        </p:nvGraphicFramePr>
        <p:xfrm>
          <a:off x="1809113" y="3170010"/>
          <a:ext cx="8124826" cy="2590800"/>
        </p:xfrm>
        <a:graphic>
          <a:graphicData uri="http://schemas.openxmlformats.org/drawingml/2006/table">
            <a:tbl>
              <a:tblPr firstRow="1" bandRow="1">
                <a:tableStyleId>{5C22544A-7EE6-4342-B048-85BDC9FD1C3A}</a:tableStyleId>
              </a:tblPr>
              <a:tblGrid>
                <a:gridCol w="4062413"/>
                <a:gridCol w="4062413"/>
              </a:tblGrid>
              <a:tr h="370840">
                <a:tc>
                  <a:txBody>
                    <a:bodyPr/>
                    <a:lstStyle/>
                    <a:p>
                      <a:r>
                        <a:rPr lang="de-CH" dirty="0" smtClean="0"/>
                        <a:t>Pregnancy scene</a:t>
                      </a:r>
                      <a:endParaRPr lang="de-AT" dirty="0"/>
                    </a:p>
                  </a:txBody>
                  <a:tcPr/>
                </a:tc>
                <a:tc>
                  <a:txBody>
                    <a:bodyPr/>
                    <a:lstStyle/>
                    <a:p>
                      <a:r>
                        <a:rPr lang="de-CH" dirty="0" smtClean="0"/>
                        <a:t>255K triangles</a:t>
                      </a:r>
                      <a:endParaRPr lang="de-AT" dirty="0"/>
                    </a:p>
                  </a:txBody>
                  <a:tcPr/>
                </a:tc>
              </a:tr>
              <a:tr h="370840">
                <a:tc>
                  <a:txBody>
                    <a:bodyPr/>
                    <a:lstStyle/>
                    <a:p>
                      <a:r>
                        <a:rPr lang="de-CH" dirty="0" smtClean="0"/>
                        <a:t>Image depth</a:t>
                      </a:r>
                      <a:endParaRPr lang="de-AT" dirty="0"/>
                    </a:p>
                  </a:txBody>
                  <a:tcPr/>
                </a:tc>
                <a:tc>
                  <a:txBody>
                    <a:bodyPr/>
                    <a:lstStyle/>
                    <a:p>
                      <a:r>
                        <a:rPr lang="de-CH" dirty="0" smtClean="0"/>
                        <a:t>8.1cm</a:t>
                      </a:r>
                      <a:endParaRPr lang="de-AT" dirty="0"/>
                    </a:p>
                  </a:txBody>
                  <a:tcPr/>
                </a:tc>
              </a:tr>
              <a:tr h="2945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dirty="0" smtClean="0"/>
                        <a:t>Transducer frequency</a:t>
                      </a:r>
                      <a:endParaRPr lang="de-AT"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CH" dirty="0" smtClean="0"/>
                        <a:t>7Mhz</a:t>
                      </a:r>
                      <a:endParaRPr lang="de-AT" dirty="0" smtClean="0"/>
                    </a:p>
                  </a:txBody>
                  <a:tcPr/>
                </a:tc>
              </a:tr>
              <a:tr h="370840">
                <a:tc>
                  <a:txBody>
                    <a:bodyPr/>
                    <a:lstStyle/>
                    <a:p>
                      <a:r>
                        <a:rPr lang="pt-BR" dirty="0" smtClean="0"/>
                        <a:t>Transducer  FOV</a:t>
                      </a:r>
                      <a:endParaRPr lang="de-AT" dirty="0"/>
                    </a:p>
                  </a:txBody>
                  <a:tcPr/>
                </a:tc>
                <a:tc>
                  <a:txBody>
                    <a:bodyPr/>
                    <a:lstStyle/>
                    <a:p>
                      <a:r>
                        <a:rPr lang="de-CH" dirty="0" smtClean="0"/>
                        <a:t>99 deg</a:t>
                      </a:r>
                      <a:endParaRPr lang="de-AT" dirty="0"/>
                    </a:p>
                  </a:txBody>
                  <a:tcPr/>
                </a:tc>
              </a:tr>
              <a:tr h="370840">
                <a:tc>
                  <a:txBody>
                    <a:bodyPr/>
                    <a:lstStyle/>
                    <a:p>
                      <a:r>
                        <a:rPr lang="de-CH" dirty="0" smtClean="0"/>
                        <a:t>RF lines</a:t>
                      </a:r>
                      <a:endParaRPr lang="de-AT" dirty="0"/>
                    </a:p>
                  </a:txBody>
                  <a:tcPr/>
                </a:tc>
                <a:tc>
                  <a:txBody>
                    <a:bodyPr/>
                    <a:lstStyle/>
                    <a:p>
                      <a:r>
                        <a:rPr lang="de-CH" dirty="0" smtClean="0"/>
                        <a:t>192</a:t>
                      </a:r>
                      <a:endParaRPr lang="de-AT" dirty="0"/>
                    </a:p>
                  </a:txBody>
                  <a:tcPr/>
                </a:tc>
              </a:tr>
              <a:tr h="370840">
                <a:tc>
                  <a:txBody>
                    <a:bodyPr/>
                    <a:lstStyle/>
                    <a:p>
                      <a:r>
                        <a:rPr lang="de-CH" dirty="0" smtClean="0"/>
                        <a:t>RF depth</a:t>
                      </a:r>
                      <a:endParaRPr lang="de-AT" dirty="0"/>
                    </a:p>
                  </a:txBody>
                  <a:tcPr/>
                </a:tc>
                <a:tc>
                  <a:txBody>
                    <a:bodyPr/>
                    <a:lstStyle/>
                    <a:p>
                      <a:r>
                        <a:rPr lang="de-CH" dirty="0" smtClean="0"/>
                        <a:t>2048</a:t>
                      </a:r>
                      <a:endParaRPr lang="de-AT" dirty="0"/>
                    </a:p>
                  </a:txBody>
                  <a:tcPr/>
                </a:tc>
              </a:tr>
              <a:tr h="370840">
                <a:tc>
                  <a:txBody>
                    <a:bodyPr/>
                    <a:lstStyle/>
                    <a:p>
                      <a:r>
                        <a:rPr lang="de-CH" dirty="0" smtClean="0"/>
                        <a:t>Elevation layers</a:t>
                      </a:r>
                      <a:endParaRPr lang="de-AT" dirty="0"/>
                    </a:p>
                  </a:txBody>
                  <a:tcPr/>
                </a:tc>
                <a:tc>
                  <a:txBody>
                    <a:bodyPr/>
                    <a:lstStyle/>
                    <a:p>
                      <a:r>
                        <a:rPr lang="de-CH" dirty="0" smtClean="0"/>
                        <a:t>5</a:t>
                      </a:r>
                      <a:endParaRPr lang="de-AT" dirty="0"/>
                    </a:p>
                  </a:txBody>
                  <a:tcPr/>
                </a:tc>
              </a:tr>
            </a:tbl>
          </a:graphicData>
        </a:graphic>
      </p:graphicFrame>
    </p:spTree>
    <p:extLst>
      <p:ext uri="{BB962C8B-B14F-4D97-AF65-F5344CB8AC3E}">
        <p14:creationId xmlns:p14="http://schemas.microsoft.com/office/powerpoint/2010/main" val="457719493"/>
      </p:ext>
    </p:extLst>
  </p:cSld>
  <p:clrMapOvr>
    <a:masterClrMapping/>
  </p:clrMapOvr>
  <p:transition advTm="15033">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smtClean="0"/>
              <a:t>Results: Comparison</a:t>
            </a:r>
            <a:endParaRPr lang="en-US" dirty="0"/>
          </a:p>
        </p:txBody>
      </p:sp>
      <p:pic>
        <p:nvPicPr>
          <p:cNvPr id="3" name="Content Placeholder 2"/>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2947321" y="3946266"/>
            <a:ext cx="3099818" cy="2724450"/>
          </a:xfr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3080595" y="1203456"/>
            <a:ext cx="2731972" cy="2650651"/>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0741" y="3941434"/>
            <a:ext cx="3105317" cy="2729282"/>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10743" y="1162795"/>
            <a:ext cx="3108378" cy="2731973"/>
          </a:xfrm>
          <a:prstGeom prst="rect">
            <a:avLst/>
          </a:prstGeom>
        </p:spPr>
      </p:pic>
      <p:sp>
        <p:nvSpPr>
          <p:cNvPr id="16" name="TextBox 15"/>
          <p:cNvSpPr txBox="1"/>
          <p:nvPr/>
        </p:nvSpPr>
        <p:spPr>
          <a:xfrm>
            <a:off x="1296303" y="2732589"/>
            <a:ext cx="1708544" cy="646331"/>
          </a:xfrm>
          <a:prstGeom prst="rect">
            <a:avLst/>
          </a:prstGeom>
          <a:noFill/>
        </p:spPr>
        <p:txBody>
          <a:bodyPr wrap="square" rtlCol="0">
            <a:spAutoFit/>
          </a:bodyPr>
          <a:lstStyle/>
          <a:p>
            <a:pPr algn="ctr"/>
            <a:r>
              <a:rPr lang="de-CH" dirty="0" smtClean="0"/>
              <a:t>input</a:t>
            </a:r>
            <a:br>
              <a:rPr lang="de-CH" dirty="0" smtClean="0"/>
            </a:br>
            <a:r>
              <a:rPr lang="de-CH" dirty="0" smtClean="0"/>
              <a:t>255K triangles</a:t>
            </a:r>
            <a:endParaRPr lang="de-AT" dirty="0"/>
          </a:p>
        </p:txBody>
      </p:sp>
      <p:sp>
        <p:nvSpPr>
          <p:cNvPr id="17" name="TextBox 16"/>
          <p:cNvSpPr txBox="1"/>
          <p:nvPr/>
        </p:nvSpPr>
        <p:spPr>
          <a:xfrm>
            <a:off x="1138032" y="4512952"/>
            <a:ext cx="2001539" cy="646331"/>
          </a:xfrm>
          <a:prstGeom prst="rect">
            <a:avLst/>
          </a:prstGeom>
          <a:noFill/>
        </p:spPr>
        <p:txBody>
          <a:bodyPr wrap="square" rtlCol="0">
            <a:spAutoFit/>
          </a:bodyPr>
          <a:lstStyle/>
          <a:p>
            <a:pPr algn="ctr"/>
            <a:r>
              <a:rPr lang="de-CH" dirty="0" smtClean="0"/>
              <a:t>deterministic</a:t>
            </a:r>
            <a:br>
              <a:rPr lang="de-CH" dirty="0" smtClean="0"/>
            </a:br>
            <a:r>
              <a:rPr lang="de-CH" dirty="0" smtClean="0"/>
              <a:t>2.8 FPS</a:t>
            </a:r>
            <a:endParaRPr lang="de-AT" dirty="0"/>
          </a:p>
        </p:txBody>
      </p:sp>
      <p:sp>
        <p:nvSpPr>
          <p:cNvPr id="18" name="TextBox 17"/>
          <p:cNvSpPr txBox="1"/>
          <p:nvPr/>
        </p:nvSpPr>
        <p:spPr>
          <a:xfrm>
            <a:off x="9220628" y="4492361"/>
            <a:ext cx="2733774" cy="646331"/>
          </a:xfrm>
          <a:prstGeom prst="rect">
            <a:avLst/>
          </a:prstGeom>
          <a:noFill/>
        </p:spPr>
        <p:txBody>
          <a:bodyPr wrap="square" rtlCol="0">
            <a:spAutoFit/>
          </a:bodyPr>
          <a:lstStyle/>
          <a:p>
            <a:pPr algn="ctr"/>
            <a:r>
              <a:rPr lang="de-CH" dirty="0" smtClean="0"/>
              <a:t>Monte-Carlo (40 paths)</a:t>
            </a:r>
            <a:br>
              <a:rPr lang="de-CH" dirty="0" smtClean="0"/>
            </a:br>
            <a:r>
              <a:rPr lang="de-CH" dirty="0" smtClean="0"/>
              <a:t>1.4 FPS</a:t>
            </a:r>
            <a:endParaRPr lang="de-AT" dirty="0"/>
          </a:p>
        </p:txBody>
      </p:sp>
      <p:sp>
        <p:nvSpPr>
          <p:cNvPr id="19" name="TextBox 18"/>
          <p:cNvSpPr txBox="1"/>
          <p:nvPr/>
        </p:nvSpPr>
        <p:spPr>
          <a:xfrm>
            <a:off x="9335529" y="2261732"/>
            <a:ext cx="2001539" cy="369332"/>
          </a:xfrm>
          <a:prstGeom prst="rect">
            <a:avLst/>
          </a:prstGeom>
          <a:noFill/>
        </p:spPr>
        <p:txBody>
          <a:bodyPr wrap="square" rtlCol="0">
            <a:spAutoFit/>
          </a:bodyPr>
          <a:lstStyle/>
          <a:p>
            <a:r>
              <a:rPr lang="de-CH" dirty="0" smtClean="0"/>
              <a:t>in-vivo image</a:t>
            </a:r>
            <a:endParaRPr lang="de-AT" dirty="0"/>
          </a:p>
        </p:txBody>
      </p:sp>
      <p:sp>
        <p:nvSpPr>
          <p:cNvPr id="13" name="Oval 12"/>
          <p:cNvSpPr/>
          <p:nvPr/>
        </p:nvSpPr>
        <p:spPr>
          <a:xfrm>
            <a:off x="8456403" y="4787385"/>
            <a:ext cx="679628" cy="67962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Oval 13"/>
          <p:cNvSpPr/>
          <p:nvPr/>
        </p:nvSpPr>
        <p:spPr>
          <a:xfrm>
            <a:off x="5270340" y="4838163"/>
            <a:ext cx="684956" cy="684956"/>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Oval 19"/>
          <p:cNvSpPr/>
          <p:nvPr/>
        </p:nvSpPr>
        <p:spPr>
          <a:xfrm>
            <a:off x="3980294" y="5523119"/>
            <a:ext cx="834377" cy="858297"/>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1" name="Oval 20"/>
          <p:cNvSpPr/>
          <p:nvPr/>
        </p:nvSpPr>
        <p:spPr>
          <a:xfrm>
            <a:off x="7149833" y="5523119"/>
            <a:ext cx="834377" cy="858297"/>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2" name="Oval 21"/>
          <p:cNvSpPr/>
          <p:nvPr/>
        </p:nvSpPr>
        <p:spPr>
          <a:xfrm>
            <a:off x="7781943" y="1358195"/>
            <a:ext cx="782993" cy="782993"/>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Oval 22"/>
          <p:cNvSpPr/>
          <p:nvPr/>
        </p:nvSpPr>
        <p:spPr>
          <a:xfrm>
            <a:off x="7869289" y="4155177"/>
            <a:ext cx="779185" cy="779185"/>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TextBox 23"/>
          <p:cNvSpPr txBox="1"/>
          <p:nvPr/>
        </p:nvSpPr>
        <p:spPr>
          <a:xfrm>
            <a:off x="827570" y="5591834"/>
            <a:ext cx="2119751" cy="646331"/>
          </a:xfrm>
          <a:prstGeom prst="rect">
            <a:avLst/>
          </a:prstGeom>
          <a:noFill/>
        </p:spPr>
        <p:txBody>
          <a:bodyPr wrap="square" rtlCol="0">
            <a:spAutoFit/>
          </a:bodyPr>
          <a:lstStyle/>
          <a:p>
            <a:r>
              <a:rPr lang="de-CH" dirty="0" smtClean="0">
                <a:solidFill>
                  <a:schemeClr val="accent4">
                    <a:lumMod val="60000"/>
                    <a:lumOff val="40000"/>
                  </a:schemeClr>
                </a:solidFill>
              </a:rPr>
              <a:t>expert judgement</a:t>
            </a:r>
            <a:br>
              <a:rPr lang="de-CH" dirty="0" smtClean="0">
                <a:solidFill>
                  <a:schemeClr val="accent4">
                    <a:lumMod val="60000"/>
                    <a:lumOff val="40000"/>
                  </a:schemeClr>
                </a:solidFill>
              </a:rPr>
            </a:br>
            <a:r>
              <a:rPr lang="de-CH" dirty="0" smtClean="0">
                <a:solidFill>
                  <a:schemeClr val="accent4">
                    <a:lumMod val="60000"/>
                    <a:lumOff val="40000"/>
                  </a:schemeClr>
                </a:solidFill>
              </a:rPr>
              <a:t>realism: 2 of 7</a:t>
            </a:r>
            <a:endParaRPr lang="de-AT" dirty="0">
              <a:solidFill>
                <a:schemeClr val="accent4">
                  <a:lumMod val="60000"/>
                  <a:lumOff val="40000"/>
                </a:schemeClr>
              </a:solidFill>
            </a:endParaRPr>
          </a:p>
        </p:txBody>
      </p:sp>
      <p:sp>
        <p:nvSpPr>
          <p:cNvPr id="25" name="TextBox 24"/>
          <p:cNvSpPr txBox="1"/>
          <p:nvPr/>
        </p:nvSpPr>
        <p:spPr>
          <a:xfrm>
            <a:off x="9219119" y="5525552"/>
            <a:ext cx="2735283" cy="646331"/>
          </a:xfrm>
          <a:prstGeom prst="rect">
            <a:avLst/>
          </a:prstGeom>
          <a:noFill/>
        </p:spPr>
        <p:txBody>
          <a:bodyPr wrap="square" rtlCol="0">
            <a:spAutoFit/>
          </a:bodyPr>
          <a:lstStyle/>
          <a:p>
            <a:r>
              <a:rPr lang="de-CH" dirty="0" smtClean="0">
                <a:solidFill>
                  <a:schemeClr val="accent4">
                    <a:lumMod val="60000"/>
                    <a:lumOff val="40000"/>
                  </a:schemeClr>
                </a:solidFill>
              </a:rPr>
              <a:t>expert judgement</a:t>
            </a:r>
            <a:br>
              <a:rPr lang="de-CH" dirty="0" smtClean="0">
                <a:solidFill>
                  <a:schemeClr val="accent4">
                    <a:lumMod val="60000"/>
                    <a:lumOff val="40000"/>
                  </a:schemeClr>
                </a:solidFill>
              </a:rPr>
            </a:br>
            <a:r>
              <a:rPr lang="de-CH" dirty="0" smtClean="0">
                <a:solidFill>
                  <a:schemeClr val="accent4">
                    <a:lumMod val="60000"/>
                    <a:lumOff val="40000"/>
                  </a:schemeClr>
                </a:solidFill>
              </a:rPr>
              <a:t>realism: 6.5 of 7</a:t>
            </a:r>
            <a:endParaRPr lang="de-AT" dirty="0">
              <a:solidFill>
                <a:schemeClr val="accent4">
                  <a:lumMod val="60000"/>
                  <a:lumOff val="40000"/>
                </a:schemeClr>
              </a:solidFill>
            </a:endParaRPr>
          </a:p>
        </p:txBody>
      </p:sp>
      <p:sp>
        <p:nvSpPr>
          <p:cNvPr id="26" name="Oval 25"/>
          <p:cNvSpPr/>
          <p:nvPr/>
        </p:nvSpPr>
        <p:spPr>
          <a:xfrm>
            <a:off x="4675072" y="4186261"/>
            <a:ext cx="782993" cy="782993"/>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7" name="Oval 26"/>
          <p:cNvSpPr/>
          <p:nvPr/>
        </p:nvSpPr>
        <p:spPr>
          <a:xfrm>
            <a:off x="8456405" y="1906055"/>
            <a:ext cx="679628" cy="679628"/>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8" name="Oval 27"/>
          <p:cNvSpPr/>
          <p:nvPr/>
        </p:nvSpPr>
        <p:spPr>
          <a:xfrm>
            <a:off x="7034914" y="2732589"/>
            <a:ext cx="834377" cy="858297"/>
          </a:xfrm>
          <a:prstGeom prst="ellipse">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custDataLst>
      <p:tags r:id="rId1"/>
    </p:custDataLst>
    <p:extLst>
      <p:ext uri="{BB962C8B-B14F-4D97-AF65-F5344CB8AC3E}">
        <p14:creationId xmlns:p14="http://schemas.microsoft.com/office/powerpoint/2010/main" val="2847759195"/>
      </p:ext>
    </p:extLst>
  </p:cSld>
  <p:clrMapOvr>
    <a:masterClrMapping/>
  </p:clrMapOvr>
  <p:transition advTm="10577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14"/>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3"/>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xit" presetSubtype="0" fill="hold" grpId="1" nodeType="withEffect">
                                  <p:stCondLst>
                                    <p:cond delay="0"/>
                                  </p:stCondLst>
                                  <p:childTnLst>
                                    <p:set>
                                      <p:cBhvr>
                                        <p:cTn id="34" dur="1" fill="hold">
                                          <p:stCondLst>
                                            <p:cond delay="0"/>
                                          </p:stCondLst>
                                        </p:cTn>
                                        <p:tgtEl>
                                          <p:spTgt spid="27"/>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20"/>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21"/>
                                        </p:tgtEl>
                                        <p:attrNameLst>
                                          <p:attrName>style.visibility</p:attrName>
                                        </p:attrNameLst>
                                      </p:cBhvr>
                                      <p:to>
                                        <p:strVal val="hidden"/>
                                      </p:to>
                                    </p:set>
                                  </p:childTnLst>
                                </p:cTn>
                              </p:par>
                              <p:par>
                                <p:cTn id="43" presetID="1"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par>
                                <p:cTn id="47" presetID="1" presetClass="exit" presetSubtype="0" fill="hold" grpId="1" nodeType="withEffect">
                                  <p:stCondLst>
                                    <p:cond delay="0"/>
                                  </p:stCondLst>
                                  <p:childTnLst>
                                    <p:set>
                                      <p:cBhvr>
                                        <p:cTn id="48" dur="1" fill="hold">
                                          <p:stCondLst>
                                            <p:cond delay="0"/>
                                          </p:stCondLst>
                                        </p:cTn>
                                        <p:tgtEl>
                                          <p:spTgt spid="28"/>
                                        </p:tgtEl>
                                        <p:attrNameLst>
                                          <p:attrName>style.visibility</p:attrName>
                                        </p:attrNameLst>
                                      </p:cBhvr>
                                      <p:to>
                                        <p:strVal val="hidden"/>
                                      </p:to>
                                    </p:set>
                                  </p:childTnLst>
                                </p:cTn>
                              </p:par>
                              <p:par>
                                <p:cTn id="49" presetID="1"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1" nodeType="clickEffect">
                                  <p:stCondLst>
                                    <p:cond delay="0"/>
                                  </p:stCondLst>
                                  <p:childTnLst>
                                    <p:set>
                                      <p:cBhvr>
                                        <p:cTn id="54" dur="1" fill="hold">
                                          <p:stCondLst>
                                            <p:cond delay="0"/>
                                          </p:stCondLst>
                                        </p:cTn>
                                        <p:tgtEl>
                                          <p:spTgt spid="22"/>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26"/>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23"/>
                                        </p:tgtEl>
                                        <p:attrNameLst>
                                          <p:attrName>style.visibility</p:attrName>
                                        </p:attrNameLst>
                                      </p:cBhvr>
                                      <p:to>
                                        <p:strVal val="hidden"/>
                                      </p:to>
                                    </p:set>
                                  </p:childTnLst>
                                </p:cTn>
                              </p:par>
                              <p:par>
                                <p:cTn id="59" presetID="1"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3" grpId="0" animBg="1"/>
      <p:bldP spid="13" grpId="1" animBg="1"/>
      <p:bldP spid="14" grpId="0" animBg="1"/>
      <p:bldP spid="14" grpId="1" animBg="1"/>
      <p:bldP spid="20" grpId="0" animBg="1"/>
      <p:bldP spid="20" grpId="1" animBg="1"/>
      <p:bldP spid="21" grpId="0" animBg="1"/>
      <p:bldP spid="21" grpId="1" animBg="1"/>
      <p:bldP spid="22" grpId="0" animBg="1"/>
      <p:bldP spid="22" grpId="1" animBg="1"/>
      <p:bldP spid="23" grpId="0" animBg="1"/>
      <p:bldP spid="23" grpId="1" animBg="1"/>
      <p:bldP spid="24" grpId="0"/>
      <p:bldP spid="25" grpId="0"/>
      <p:bldP spid="26" grpId="0" animBg="1"/>
      <p:bldP spid="26" grpId="1" animBg="1"/>
      <p:bldP spid="27" grpId="0" animBg="1"/>
      <p:bldP spid="27" grpId="1" animBg="1"/>
      <p:bldP spid="28" grpId="0" animBg="1"/>
      <p:bldP spid="28"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smtClean="0"/>
              <a:t>Results: Number of Ray Paths</a:t>
            </a:r>
            <a:endParaRPr lang="en-US" dirty="0"/>
          </a:p>
        </p:txBody>
      </p:sp>
      <p:sp>
        <p:nvSpPr>
          <p:cNvPr id="11" name="TextBox 10"/>
          <p:cNvSpPr txBox="1"/>
          <p:nvPr/>
        </p:nvSpPr>
        <p:spPr>
          <a:xfrm>
            <a:off x="1235676" y="2835019"/>
            <a:ext cx="2210993" cy="923330"/>
          </a:xfrm>
          <a:prstGeom prst="rect">
            <a:avLst/>
          </a:prstGeom>
          <a:noFill/>
        </p:spPr>
        <p:txBody>
          <a:bodyPr wrap="square" rtlCol="0">
            <a:spAutoFit/>
          </a:bodyPr>
          <a:lstStyle/>
          <a:p>
            <a:pPr algn="ctr"/>
            <a:r>
              <a:rPr lang="de-CH" dirty="0" smtClean="0"/>
              <a:t>5 paths</a:t>
            </a:r>
            <a:br>
              <a:rPr lang="de-CH" dirty="0" smtClean="0"/>
            </a:br>
            <a:r>
              <a:rPr lang="de-CH" dirty="0" smtClean="0"/>
              <a:t>303ms</a:t>
            </a:r>
            <a:br>
              <a:rPr lang="de-CH" dirty="0" smtClean="0"/>
            </a:br>
            <a:r>
              <a:rPr lang="de-CH" dirty="0" smtClean="0"/>
              <a:t>15K rays/s</a:t>
            </a:r>
            <a:endParaRPr lang="de-AT" dirty="0"/>
          </a:p>
        </p:txBody>
      </p:sp>
      <p:pic>
        <p:nvPicPr>
          <p:cNvPr id="3" name="Content Placeholder 2"/>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972682" y="1208529"/>
            <a:ext cx="3263437" cy="2651542"/>
          </a:xfr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2772" y="1201624"/>
            <a:ext cx="3253622" cy="2643568"/>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72681" y="3903712"/>
            <a:ext cx="3263437" cy="2651543"/>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02772" y="3890798"/>
            <a:ext cx="3253622" cy="2643568"/>
          </a:xfrm>
          <a:prstGeom prst="rect">
            <a:avLst/>
          </a:prstGeom>
        </p:spPr>
      </p:pic>
      <p:sp>
        <p:nvSpPr>
          <p:cNvPr id="13" name="TextBox 12"/>
          <p:cNvSpPr txBox="1"/>
          <p:nvPr/>
        </p:nvSpPr>
        <p:spPr>
          <a:xfrm>
            <a:off x="1279547" y="5503772"/>
            <a:ext cx="2123252" cy="923330"/>
          </a:xfrm>
          <a:prstGeom prst="rect">
            <a:avLst/>
          </a:prstGeom>
          <a:noFill/>
        </p:spPr>
        <p:txBody>
          <a:bodyPr wrap="square" rtlCol="0">
            <a:spAutoFit/>
          </a:bodyPr>
          <a:lstStyle/>
          <a:p>
            <a:pPr algn="ctr"/>
            <a:r>
              <a:rPr lang="de-CH" dirty="0" smtClean="0"/>
              <a:t>25 paths </a:t>
            </a:r>
            <a:br>
              <a:rPr lang="de-CH" dirty="0" smtClean="0"/>
            </a:br>
            <a:r>
              <a:rPr lang="de-CH" dirty="0"/>
              <a:t>476ms</a:t>
            </a:r>
            <a:r>
              <a:rPr lang="de-CH" dirty="0" smtClean="0"/>
              <a:t/>
            </a:r>
            <a:br>
              <a:rPr lang="de-CH" dirty="0" smtClean="0"/>
            </a:br>
            <a:r>
              <a:rPr lang="de-CH" dirty="0" smtClean="0"/>
              <a:t>50K rays/s</a:t>
            </a:r>
            <a:endParaRPr lang="de-AT" dirty="0"/>
          </a:p>
        </p:txBody>
      </p:sp>
      <p:sp>
        <p:nvSpPr>
          <p:cNvPr id="14" name="TextBox 13"/>
          <p:cNvSpPr txBox="1"/>
          <p:nvPr/>
        </p:nvSpPr>
        <p:spPr>
          <a:xfrm>
            <a:off x="9556394" y="2795176"/>
            <a:ext cx="1403706" cy="923330"/>
          </a:xfrm>
          <a:prstGeom prst="rect">
            <a:avLst/>
          </a:prstGeom>
          <a:noFill/>
        </p:spPr>
        <p:txBody>
          <a:bodyPr wrap="square" rtlCol="0">
            <a:spAutoFit/>
          </a:bodyPr>
          <a:lstStyle/>
          <a:p>
            <a:pPr algn="ctr"/>
            <a:r>
              <a:rPr lang="de-CH" dirty="0" smtClean="0"/>
              <a:t>15 paths</a:t>
            </a:r>
            <a:br>
              <a:rPr lang="de-CH" dirty="0" smtClean="0"/>
            </a:br>
            <a:r>
              <a:rPr lang="de-CH" dirty="0"/>
              <a:t>384ms</a:t>
            </a:r>
            <a:br>
              <a:rPr lang="de-CH" dirty="0"/>
            </a:br>
            <a:r>
              <a:rPr lang="de-CH" dirty="0" smtClean="0"/>
              <a:t>37K rays/s</a:t>
            </a:r>
            <a:endParaRPr lang="de-AT" dirty="0"/>
          </a:p>
        </p:txBody>
      </p:sp>
      <p:sp>
        <p:nvSpPr>
          <p:cNvPr id="15" name="TextBox 14"/>
          <p:cNvSpPr txBox="1"/>
          <p:nvPr/>
        </p:nvSpPr>
        <p:spPr>
          <a:xfrm>
            <a:off x="9690896" y="5503772"/>
            <a:ext cx="1269204" cy="923330"/>
          </a:xfrm>
          <a:prstGeom prst="rect">
            <a:avLst/>
          </a:prstGeom>
          <a:noFill/>
        </p:spPr>
        <p:txBody>
          <a:bodyPr wrap="square" rtlCol="0">
            <a:spAutoFit/>
          </a:bodyPr>
          <a:lstStyle/>
          <a:p>
            <a:pPr algn="ctr"/>
            <a:r>
              <a:rPr lang="de-CH" dirty="0" smtClean="0"/>
              <a:t>40 paths</a:t>
            </a:r>
            <a:br>
              <a:rPr lang="de-CH" dirty="0" smtClean="0"/>
            </a:br>
            <a:r>
              <a:rPr lang="de-CH" dirty="0"/>
              <a:t>714ms</a:t>
            </a:r>
          </a:p>
          <a:p>
            <a:pPr algn="ctr"/>
            <a:r>
              <a:rPr lang="de-CH" dirty="0" smtClean="0"/>
              <a:t>54K rays/s</a:t>
            </a:r>
            <a:endParaRPr lang="de-AT" dirty="0"/>
          </a:p>
        </p:txBody>
      </p:sp>
      <p:sp>
        <p:nvSpPr>
          <p:cNvPr id="16" name="TextBox 15"/>
          <p:cNvSpPr txBox="1"/>
          <p:nvPr/>
        </p:nvSpPr>
        <p:spPr>
          <a:xfrm>
            <a:off x="311207" y="1366837"/>
            <a:ext cx="2912943" cy="646331"/>
          </a:xfrm>
          <a:prstGeom prst="rect">
            <a:avLst/>
          </a:prstGeom>
          <a:noFill/>
        </p:spPr>
        <p:txBody>
          <a:bodyPr wrap="square" rtlCol="0">
            <a:spAutoFit/>
          </a:bodyPr>
          <a:lstStyle/>
          <a:p>
            <a:r>
              <a:rPr lang="de-CH" dirty="0"/>
              <a:t>d</a:t>
            </a:r>
            <a:r>
              <a:rPr lang="de-CH" dirty="0" smtClean="0"/>
              <a:t>eterministic raytracing</a:t>
            </a:r>
            <a:br>
              <a:rPr lang="de-CH" dirty="0" smtClean="0"/>
            </a:br>
            <a:r>
              <a:rPr lang="de-CH" dirty="0" smtClean="0"/>
              <a:t>frame time: 357ms</a:t>
            </a:r>
            <a:endParaRPr lang="de-AT" dirty="0"/>
          </a:p>
        </p:txBody>
      </p:sp>
      <p:sp>
        <p:nvSpPr>
          <p:cNvPr id="17" name="Left Arrow 16"/>
          <p:cNvSpPr/>
          <p:nvPr/>
        </p:nvSpPr>
        <p:spPr>
          <a:xfrm rot="7921596">
            <a:off x="3902015" y="2623404"/>
            <a:ext cx="392763" cy="343545"/>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 name="Left Arrow 17"/>
          <p:cNvSpPr/>
          <p:nvPr/>
        </p:nvSpPr>
        <p:spPr>
          <a:xfrm rot="7921596">
            <a:off x="7215059" y="2670901"/>
            <a:ext cx="392763" cy="343545"/>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Left Arrow 18"/>
          <p:cNvSpPr/>
          <p:nvPr/>
        </p:nvSpPr>
        <p:spPr>
          <a:xfrm rot="7921596">
            <a:off x="3917804" y="5390437"/>
            <a:ext cx="392763" cy="343545"/>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Left Arrow 19"/>
          <p:cNvSpPr/>
          <p:nvPr/>
        </p:nvSpPr>
        <p:spPr>
          <a:xfrm rot="7921596">
            <a:off x="7215060" y="5390437"/>
            <a:ext cx="392763" cy="343545"/>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custDataLst>
      <p:tags r:id="rId1"/>
    </p:custDataLst>
    <p:extLst>
      <p:ext uri="{BB962C8B-B14F-4D97-AF65-F5344CB8AC3E}">
        <p14:creationId xmlns:p14="http://schemas.microsoft.com/office/powerpoint/2010/main" val="1385797728"/>
      </p:ext>
    </p:extLst>
  </p:cSld>
  <p:clrMapOvr>
    <a:masterClrMapping/>
  </p:clrMapOvr>
  <p:transition advTm="7099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P spid="15" grpId="0"/>
      <p:bldP spid="17" grpId="0" animBg="1"/>
      <p:bldP spid="18" grpId="0" animBg="1"/>
      <p:bldP spid="19" grpId="0"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2266950" y="737171"/>
            <a:ext cx="8572499" cy="497794"/>
          </a:xfrm>
        </p:spPr>
        <p:txBody>
          <a:bodyPr/>
          <a:lstStyle/>
          <a:p>
            <a:r>
              <a:rPr lang="en-US" sz="4000" dirty="0" smtClean="0">
                <a:solidFill>
                  <a:schemeClr val="bg2"/>
                </a:solidFill>
              </a:rPr>
              <a:t>Thank you for your attention!</a:t>
            </a:r>
            <a:endParaRPr lang="en-US" sz="4000" dirty="0">
              <a:solidFill>
                <a:schemeClr val="bg2"/>
              </a:solidFill>
            </a:endParaRPr>
          </a:p>
        </p:txBody>
      </p:sp>
      <p:sp>
        <p:nvSpPr>
          <p:cNvPr id="7" name="Title 7"/>
          <p:cNvSpPr txBox="1">
            <a:spLocks/>
          </p:cNvSpPr>
          <p:nvPr/>
        </p:nvSpPr>
        <p:spPr>
          <a:xfrm>
            <a:off x="1164390" y="6182835"/>
            <a:ext cx="10127283" cy="505617"/>
          </a:xfrm>
          <a:prstGeom prst="rect">
            <a:avLst/>
          </a:prstGeom>
          <a:solidFill>
            <a:schemeClr val="bg1"/>
          </a:solidFill>
        </p:spPr>
        <p:txBody>
          <a:bodyPr vert="horz" lIns="140400" tIns="0" rIns="144000" bIns="0" rtlCol="0" anchor="b" anchorCtr="0">
            <a:noAutofit/>
          </a:bodyPr>
          <a:lstStyle>
            <a:lvl1pPr algn="l" defTabSz="914400" rtl="0" eaLnBrk="1" latinLnBrk="0" hangingPunct="1">
              <a:lnSpc>
                <a:spcPct val="100000"/>
              </a:lnSpc>
              <a:spcBef>
                <a:spcPct val="0"/>
              </a:spcBef>
              <a:buNone/>
              <a:defRPr sz="2800" b="1" kern="1200">
                <a:solidFill>
                  <a:schemeClr val="tx1"/>
                </a:solidFill>
                <a:latin typeface="+mj-lt"/>
                <a:ea typeface="+mj-ea"/>
                <a:cs typeface="+mj-cs"/>
              </a:defRPr>
            </a:lvl1pPr>
          </a:lstStyle>
          <a:p>
            <a:pPr algn="ctr"/>
            <a:r>
              <a:rPr lang="en-US" sz="1800" dirty="0" smtClean="0"/>
              <a:t>This work was sponsored by the Swiss </a:t>
            </a:r>
            <a:r>
              <a:rPr lang="en-US" sz="1800" dirty="0"/>
              <a:t>Commission for Technology and Innovation (CTI</a:t>
            </a:r>
            <a:r>
              <a:rPr lang="en-US" sz="1800" dirty="0" smtClean="0"/>
              <a:t>).</a:t>
            </a:r>
            <a:endParaRPr lang="en-US" sz="1800"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1365" y="1407345"/>
            <a:ext cx="2709907" cy="2381754"/>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01365" y="3879346"/>
            <a:ext cx="2709907" cy="2381754"/>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63501" y="1407345"/>
            <a:ext cx="2725009" cy="2395027"/>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63500" y="3884870"/>
            <a:ext cx="2725009" cy="2395027"/>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40739" y="1398406"/>
            <a:ext cx="2735181" cy="2403967"/>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747089" y="3881510"/>
            <a:ext cx="2728831" cy="2398387"/>
          </a:xfrm>
          <a:prstGeom prst="rect">
            <a:avLst/>
          </a:prstGeom>
        </p:spPr>
      </p:pic>
      <p:sp>
        <p:nvSpPr>
          <p:cNvPr id="18" name="TextBox 17"/>
          <p:cNvSpPr txBox="1"/>
          <p:nvPr/>
        </p:nvSpPr>
        <p:spPr>
          <a:xfrm>
            <a:off x="337691" y="2303709"/>
            <a:ext cx="1863674" cy="369332"/>
          </a:xfrm>
          <a:prstGeom prst="rect">
            <a:avLst/>
          </a:prstGeom>
          <a:noFill/>
        </p:spPr>
        <p:txBody>
          <a:bodyPr wrap="square" rtlCol="0">
            <a:spAutoFit/>
          </a:bodyPr>
          <a:lstStyle/>
          <a:p>
            <a:r>
              <a:rPr lang="de-CH" dirty="0"/>
              <a:t>s</a:t>
            </a:r>
            <a:r>
              <a:rPr lang="de-CH" dirty="0" smtClean="0"/>
              <a:t>imulated image</a:t>
            </a:r>
            <a:endParaRPr lang="de-AT" dirty="0"/>
          </a:p>
        </p:txBody>
      </p:sp>
      <p:sp>
        <p:nvSpPr>
          <p:cNvPr id="19" name="TextBox 18"/>
          <p:cNvSpPr txBox="1"/>
          <p:nvPr/>
        </p:nvSpPr>
        <p:spPr>
          <a:xfrm>
            <a:off x="546994" y="4978147"/>
            <a:ext cx="1602143" cy="369332"/>
          </a:xfrm>
          <a:prstGeom prst="rect">
            <a:avLst/>
          </a:prstGeom>
          <a:noFill/>
        </p:spPr>
        <p:txBody>
          <a:bodyPr wrap="square" rtlCol="0">
            <a:spAutoFit/>
          </a:bodyPr>
          <a:lstStyle/>
          <a:p>
            <a:r>
              <a:rPr lang="de-CH" dirty="0" smtClean="0"/>
              <a:t>in-vivo image</a:t>
            </a:r>
            <a:endParaRPr lang="de-AT" dirty="0"/>
          </a:p>
        </p:txBody>
      </p:sp>
    </p:spTree>
    <p:custDataLst>
      <p:tags r:id="rId1"/>
    </p:custDataLst>
    <p:extLst>
      <p:ext uri="{BB962C8B-B14F-4D97-AF65-F5344CB8AC3E}">
        <p14:creationId xmlns:p14="http://schemas.microsoft.com/office/powerpoint/2010/main" val="4044503840"/>
      </p:ext>
    </p:extLst>
  </p:cSld>
  <p:clrMapOvr>
    <a:masterClrMapping/>
  </p:clrMapOvr>
  <p:transition advTm="16747">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nvPr>
        </p:nvGraphicFramePr>
        <p:xfrm>
          <a:off x="489117" y="2806064"/>
          <a:ext cx="11323640" cy="1483360"/>
        </p:xfrm>
        <a:graphic>
          <a:graphicData uri="http://schemas.openxmlformats.org/drawingml/2006/table">
            <a:tbl>
              <a:tblPr firstRow="1" bandRow="1">
                <a:tableStyleId>{5C22544A-7EE6-4342-B048-85BDC9FD1C3A}</a:tableStyleId>
              </a:tblPr>
              <a:tblGrid>
                <a:gridCol w="2264728"/>
                <a:gridCol w="2264728"/>
                <a:gridCol w="2264728"/>
                <a:gridCol w="2264728"/>
                <a:gridCol w="2264728"/>
              </a:tblGrid>
              <a:tr h="370840">
                <a:tc>
                  <a:txBody>
                    <a:bodyPr/>
                    <a:lstStyle/>
                    <a:p>
                      <a:r>
                        <a:rPr lang="en-US" dirty="0" smtClean="0"/>
                        <a:t>Max. Recursions</a:t>
                      </a:r>
                      <a:endParaRPr lang="en-US" dirty="0"/>
                    </a:p>
                  </a:txBody>
                  <a:tcPr/>
                </a:tc>
                <a:tc>
                  <a:txBody>
                    <a:bodyPr/>
                    <a:lstStyle/>
                    <a:p>
                      <a:pPr algn="ctr"/>
                      <a:r>
                        <a:rPr lang="en-US" dirty="0" smtClean="0"/>
                        <a:t>Deterministic</a:t>
                      </a:r>
                      <a:endParaRPr lang="en-US" dirty="0"/>
                    </a:p>
                  </a:txBody>
                  <a:tcPr/>
                </a:tc>
                <a:tc>
                  <a:txBody>
                    <a:bodyPr/>
                    <a:lstStyle/>
                    <a:p>
                      <a:pPr algn="ctr"/>
                      <a:r>
                        <a:rPr lang="en-US" dirty="0" smtClean="0"/>
                        <a:t>MC 15 rays</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MC 25 rays</a:t>
                      </a:r>
                    </a:p>
                  </a:txBody>
                  <a:tcPr/>
                </a:tc>
                <a:tc>
                  <a:txBody>
                    <a:bodyPr/>
                    <a:lstStyle/>
                    <a:p>
                      <a:pPr algn="ctr"/>
                      <a:r>
                        <a:rPr lang="en-US" dirty="0" smtClean="0"/>
                        <a:t>MC 40 rays</a:t>
                      </a:r>
                      <a:endParaRPr lang="en-US" dirty="0"/>
                    </a:p>
                  </a:txBody>
                  <a:tcPr/>
                </a:tc>
              </a:tr>
              <a:tr h="370840">
                <a:tc>
                  <a:txBody>
                    <a:bodyPr/>
                    <a:lstStyle/>
                    <a:p>
                      <a:r>
                        <a:rPr lang="en-US" dirty="0" smtClean="0"/>
                        <a:t>7</a:t>
                      </a:r>
                    </a:p>
                  </a:txBody>
                  <a:tcPr/>
                </a:tc>
                <a:tc>
                  <a:txBody>
                    <a:bodyPr/>
                    <a:lstStyle/>
                    <a:p>
                      <a:pPr algn="r"/>
                      <a:r>
                        <a:rPr lang="en-US" dirty="0" smtClean="0"/>
                        <a:t>233 </a:t>
                      </a:r>
                      <a:r>
                        <a:rPr lang="en-US" dirty="0" err="1" smtClean="0"/>
                        <a:t>ms</a:t>
                      </a:r>
                      <a:endParaRPr lang="en-US" dirty="0"/>
                    </a:p>
                  </a:txBody>
                  <a:tcPr/>
                </a:tc>
                <a:tc>
                  <a:txBody>
                    <a:bodyPr/>
                    <a:lstStyle/>
                    <a:p>
                      <a:pPr algn="r"/>
                      <a:r>
                        <a:rPr lang="en-US" dirty="0" smtClean="0"/>
                        <a:t>392 </a:t>
                      </a:r>
                      <a:r>
                        <a:rPr lang="en-US" dirty="0" err="1" smtClean="0"/>
                        <a:t>ms</a:t>
                      </a:r>
                      <a:endParaRPr lang="en-US" dirty="0"/>
                    </a:p>
                  </a:txBody>
                  <a:tcPr/>
                </a:tc>
                <a:tc>
                  <a:txBody>
                    <a:bodyPr/>
                    <a:lstStyle/>
                    <a:p>
                      <a:pPr algn="r"/>
                      <a:r>
                        <a:rPr lang="en-US" dirty="0" smtClean="0"/>
                        <a:t>472 </a:t>
                      </a:r>
                      <a:r>
                        <a:rPr lang="en-US" dirty="0" err="1" smtClean="0"/>
                        <a:t>ms</a:t>
                      </a:r>
                      <a:endParaRPr lang="en-US" dirty="0"/>
                    </a:p>
                  </a:txBody>
                  <a:tcPr/>
                </a:tc>
                <a:tc>
                  <a:txBody>
                    <a:bodyPr/>
                    <a:lstStyle/>
                    <a:p>
                      <a:pPr algn="r"/>
                      <a:r>
                        <a:rPr lang="en-US" dirty="0" smtClean="0"/>
                        <a:t>705 </a:t>
                      </a:r>
                      <a:r>
                        <a:rPr lang="en-US" dirty="0" err="1" smtClean="0"/>
                        <a:t>ms</a:t>
                      </a:r>
                      <a:endParaRPr lang="en-US" dirty="0"/>
                    </a:p>
                  </a:txBody>
                  <a:tcPr/>
                </a:tc>
              </a:tr>
              <a:tr h="370840">
                <a:tc>
                  <a:txBody>
                    <a:bodyPr/>
                    <a:lstStyle/>
                    <a:p>
                      <a:r>
                        <a:rPr lang="en-US" dirty="0" smtClean="0"/>
                        <a:t>10</a:t>
                      </a:r>
                      <a:endParaRPr lang="en-US" dirty="0"/>
                    </a:p>
                  </a:txBody>
                  <a:tcPr/>
                </a:tc>
                <a:tc>
                  <a:txBody>
                    <a:bodyPr/>
                    <a:lstStyle/>
                    <a:p>
                      <a:pPr algn="r"/>
                      <a:r>
                        <a:rPr lang="en-US" dirty="0" smtClean="0"/>
                        <a:t>299 </a:t>
                      </a:r>
                      <a:r>
                        <a:rPr lang="en-US" dirty="0" err="1" smtClean="0"/>
                        <a:t>ms</a:t>
                      </a:r>
                      <a:endParaRPr lang="en-US" dirty="0"/>
                    </a:p>
                  </a:txBody>
                  <a:tcPr/>
                </a:tc>
                <a:tc>
                  <a:txBody>
                    <a:bodyPr/>
                    <a:lstStyle/>
                    <a:p>
                      <a:pPr algn="r"/>
                      <a:r>
                        <a:rPr lang="en-US" dirty="0" smtClean="0"/>
                        <a:t>384 </a:t>
                      </a:r>
                      <a:r>
                        <a:rPr lang="en-US" dirty="0" err="1" smtClean="0"/>
                        <a:t>ms</a:t>
                      </a:r>
                      <a:endParaRPr lang="en-US" dirty="0"/>
                    </a:p>
                  </a:txBody>
                  <a:tcPr/>
                </a:tc>
                <a:tc>
                  <a:txBody>
                    <a:bodyPr/>
                    <a:lstStyle/>
                    <a:p>
                      <a:pPr algn="r"/>
                      <a:r>
                        <a:rPr lang="en-US" dirty="0" smtClean="0"/>
                        <a:t>471</a:t>
                      </a:r>
                      <a:r>
                        <a:rPr lang="en-US" baseline="0" dirty="0" smtClean="0"/>
                        <a:t> </a:t>
                      </a:r>
                      <a:r>
                        <a:rPr lang="en-US" baseline="0" dirty="0" err="1" smtClean="0"/>
                        <a:t>ms</a:t>
                      </a:r>
                      <a:endParaRPr lang="en-US" dirty="0"/>
                    </a:p>
                  </a:txBody>
                  <a:tcPr/>
                </a:tc>
                <a:tc>
                  <a:txBody>
                    <a:bodyPr/>
                    <a:lstStyle/>
                    <a:p>
                      <a:pPr algn="r"/>
                      <a:r>
                        <a:rPr lang="en-US" dirty="0" smtClean="0"/>
                        <a:t>709 </a:t>
                      </a:r>
                      <a:r>
                        <a:rPr lang="en-US" dirty="0" err="1" smtClean="0"/>
                        <a:t>ms</a:t>
                      </a:r>
                      <a:endParaRPr lang="en-US" dirty="0"/>
                    </a:p>
                  </a:txBody>
                  <a:tcPr/>
                </a:tc>
              </a:tr>
              <a:tr h="370840">
                <a:tc>
                  <a:txBody>
                    <a:bodyPr/>
                    <a:lstStyle/>
                    <a:p>
                      <a:r>
                        <a:rPr lang="en-US" dirty="0" smtClean="0"/>
                        <a:t>12</a:t>
                      </a:r>
                      <a:endParaRPr lang="en-US" dirty="0"/>
                    </a:p>
                  </a:txBody>
                  <a:tcPr/>
                </a:tc>
                <a:tc>
                  <a:txBody>
                    <a:bodyPr/>
                    <a:lstStyle/>
                    <a:p>
                      <a:pPr algn="r"/>
                      <a:r>
                        <a:rPr lang="en-US" dirty="0" smtClean="0"/>
                        <a:t>357 </a:t>
                      </a:r>
                      <a:r>
                        <a:rPr lang="en-US" dirty="0" err="1" smtClean="0"/>
                        <a:t>ms</a:t>
                      </a:r>
                      <a:endParaRPr lang="en-US" dirty="0"/>
                    </a:p>
                  </a:txBody>
                  <a:tcPr/>
                </a:tc>
                <a:tc>
                  <a:txBody>
                    <a:bodyPr/>
                    <a:lstStyle/>
                    <a:p>
                      <a:pPr algn="r"/>
                      <a:r>
                        <a:rPr lang="en-US" dirty="0" smtClean="0"/>
                        <a:t>384 </a:t>
                      </a:r>
                      <a:r>
                        <a:rPr lang="en-US" dirty="0" err="1" smtClean="0"/>
                        <a:t>ms</a:t>
                      </a:r>
                      <a:endParaRPr lang="en-US" dirty="0"/>
                    </a:p>
                  </a:txBody>
                  <a:tcPr/>
                </a:tc>
                <a:tc>
                  <a:txBody>
                    <a:bodyPr/>
                    <a:lstStyle/>
                    <a:p>
                      <a:pPr algn="r"/>
                      <a:r>
                        <a:rPr lang="en-US" dirty="0" smtClean="0"/>
                        <a:t>476 </a:t>
                      </a:r>
                      <a:r>
                        <a:rPr lang="en-US" dirty="0" err="1" smtClean="0"/>
                        <a:t>ms</a:t>
                      </a:r>
                      <a:endParaRPr lang="en-US" dirty="0"/>
                    </a:p>
                  </a:txBody>
                  <a:tcPr/>
                </a:tc>
                <a:tc>
                  <a:txBody>
                    <a:bodyPr/>
                    <a:lstStyle/>
                    <a:p>
                      <a:pPr algn="r"/>
                      <a:r>
                        <a:rPr lang="en-US" dirty="0" smtClean="0"/>
                        <a:t>714 </a:t>
                      </a:r>
                      <a:r>
                        <a:rPr lang="en-US" dirty="0" err="1" smtClean="0"/>
                        <a:t>ms</a:t>
                      </a:r>
                      <a:endParaRPr lang="en-US" dirty="0"/>
                    </a:p>
                  </a:txBody>
                  <a:tcPr/>
                </a:tc>
              </a:tr>
            </a:tbl>
          </a:graphicData>
        </a:graphic>
      </p:graphicFrame>
      <p:sp>
        <p:nvSpPr>
          <p:cNvPr id="9" name="Title 8"/>
          <p:cNvSpPr>
            <a:spLocks noGrp="1"/>
          </p:cNvSpPr>
          <p:nvPr>
            <p:ph type="title"/>
          </p:nvPr>
        </p:nvSpPr>
        <p:spPr>
          <a:xfrm>
            <a:off x="431632" y="620714"/>
            <a:ext cx="11323975" cy="593937"/>
          </a:xfrm>
        </p:spPr>
        <p:txBody>
          <a:bodyPr/>
          <a:lstStyle/>
          <a:p>
            <a:r>
              <a:rPr lang="de-CH" dirty="0"/>
              <a:t>Frame time wrt. max. recursion level</a:t>
            </a:r>
            <a:endParaRPr lang="de-AT" dirty="0"/>
          </a:p>
        </p:txBody>
      </p:sp>
    </p:spTree>
    <p:extLst>
      <p:ext uri="{BB962C8B-B14F-4D97-AF65-F5344CB8AC3E}">
        <p14:creationId xmlns:p14="http://schemas.microsoft.com/office/powerpoint/2010/main" val="1702378710"/>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embryo_hear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824820" y="2873145"/>
            <a:ext cx="3667760" cy="3438525"/>
          </a:xfrm>
          <a:prstGeom prst="rect">
            <a:avLst/>
          </a:prstGeom>
        </p:spPr>
      </p:pic>
      <p:sp>
        <p:nvSpPr>
          <p:cNvPr id="3" name="Rectangle 2"/>
          <p:cNvSpPr/>
          <p:nvPr/>
        </p:nvSpPr>
        <p:spPr>
          <a:xfrm>
            <a:off x="6557566" y="2709632"/>
            <a:ext cx="4318000" cy="37655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Content Placeholder 8"/>
          <p:cNvSpPr>
            <a:spLocks noGrp="1"/>
          </p:cNvSpPr>
          <p:nvPr>
            <p:ph idx="1"/>
          </p:nvPr>
        </p:nvSpPr>
        <p:spPr>
          <a:xfrm>
            <a:off x="431632" y="1273629"/>
            <a:ext cx="11755605" cy="4960481"/>
          </a:xfrm>
        </p:spPr>
        <p:txBody>
          <a:bodyPr/>
          <a:lstStyle/>
          <a:p>
            <a:r>
              <a:rPr lang="en-US" dirty="0" smtClean="0"/>
              <a:t>Presented Monte-Carlo method for interactive US simulation</a:t>
            </a:r>
            <a:endParaRPr lang="en-US" sz="2400" dirty="0"/>
          </a:p>
          <a:p>
            <a:r>
              <a:rPr lang="en-US" dirty="0" smtClean="0"/>
              <a:t>Can be used in training simulators (huge market potential)</a:t>
            </a:r>
          </a:p>
          <a:p>
            <a:r>
              <a:rPr lang="en-US" dirty="0" smtClean="0"/>
              <a:t>Future work: Evaluation of realism in user study</a:t>
            </a:r>
          </a:p>
        </p:txBody>
      </p:sp>
      <p:sp>
        <p:nvSpPr>
          <p:cNvPr id="8" name="Title 7"/>
          <p:cNvSpPr>
            <a:spLocks noGrp="1"/>
          </p:cNvSpPr>
          <p:nvPr>
            <p:ph type="title"/>
          </p:nvPr>
        </p:nvSpPr>
        <p:spPr>
          <a:xfrm>
            <a:off x="431632" y="620714"/>
            <a:ext cx="11323975" cy="497794"/>
          </a:xfrm>
        </p:spPr>
        <p:txBody>
          <a:bodyPr/>
          <a:lstStyle/>
          <a:p>
            <a:r>
              <a:rPr lang="en-US" dirty="0" smtClean="0"/>
              <a:t>Conclusions</a:t>
            </a:r>
            <a:endParaRPr lang="en-US" dirty="0"/>
          </a:p>
        </p:txBody>
      </p:sp>
      <p:pic>
        <p:nvPicPr>
          <p:cNvPr id="5" name="Picture 4" descr="https://lh6.googleusercontent.com/C2lsrEzH9quA92dcFvzsk9XxyINtMpuw_se_CQVomYWfow605GjwamAI5nR9pv86KsMkMhhCIq0PY4ZMUHjXuCK1eUtzPxvg4CQJj4qiB9f-5VXItLW6oRcSW2F9VgiXnqwTAX4x"/>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5409" y="3403600"/>
            <a:ext cx="4454754" cy="2985631"/>
          </a:xfrm>
          <a:prstGeom prst="rect">
            <a:avLst/>
          </a:prstGeom>
          <a:noFill/>
          <a:extLst>
            <a:ext uri="{909E8E84-426E-40dd-AFC4-6F175D3DCCD1}">
              <a14:hiddenFill xmlns="" xmlns:a14="http://schemas.microsoft.com/office/drawing/2010/main" xmlns:lc="http://schemas.openxmlformats.org/drawingml/2006/lockedCanvas">
                <a:solidFill>
                  <a:srgbClr val="FFFFFF"/>
                </a:solidFill>
              </a14:hiddenFill>
            </a:ext>
          </a:extLst>
        </p:spPr>
      </p:pic>
    </p:spTree>
    <p:extLst>
      <p:ext uri="{BB962C8B-B14F-4D97-AF65-F5344CB8AC3E}">
        <p14:creationId xmlns:p14="http://schemas.microsoft.com/office/powerpoint/2010/main" val="27433510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hidden"/>
                                      </p:to>
                                    </p:set>
                                  </p:childTnLst>
                                </p:cTn>
                              </p:par>
                            </p:childTnLst>
                          </p:cTn>
                        </p:par>
                        <p:par>
                          <p:cTn id="21" fill="hold">
                            <p:stCondLst>
                              <p:cond delay="0"/>
                            </p:stCondLst>
                            <p:childTnLst>
                              <p:par>
                                <p:cTn id="22" presetID="1" presetClass="mediacall" presetSubtype="0" fill="hold" nodeType="afterEffect">
                                  <p:stCondLst>
                                    <p:cond delay="0"/>
                                  </p:stCondLst>
                                  <p:childTnLst>
                                    <p:cmd type="call" cmd="playFrom(0.0)">
                                      <p:cBhvr>
                                        <p:cTn id="23" dur="6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4" repeatCount="indefinite" fill="hold" display="0">
                  <p:stCondLst>
                    <p:cond delay="indefinite"/>
                  </p:stCondLst>
                </p:cTn>
                <p:tgtEl>
                  <p:spTgt spid="2"/>
                </p:tgtEl>
              </p:cMediaNode>
            </p:video>
            <p:seq concurrent="1" nextAc="seek">
              <p:cTn id="25" restart="whenNotActive" fill="hold" evtFilter="cancelBubble" nodeType="interactiveSeq">
                <p:stCondLst>
                  <p:cond evt="onClick" delay="0">
                    <p:tgtEl>
                      <p:spTgt spid="2"/>
                    </p:tgtEl>
                  </p:cond>
                </p:stCondLst>
                <p:endSync evt="end" delay="0">
                  <p:rtn val="all"/>
                </p:endSync>
                <p:childTnLst>
                  <p:par>
                    <p:cTn id="26" fill="hold">
                      <p:stCondLst>
                        <p:cond delay="0"/>
                      </p:stCondLst>
                      <p:childTnLst>
                        <p:par>
                          <p:cTn id="27" fill="hold">
                            <p:stCondLst>
                              <p:cond delay="0"/>
                            </p:stCondLst>
                            <p:childTnLst>
                              <p:par>
                                <p:cTn id="28" presetID="2" presetClass="mediacall" presetSubtype="0" fill="hold" nodeType="clickEffect">
                                  <p:stCondLst>
                                    <p:cond delay="0"/>
                                  </p:stCondLst>
                                  <p:childTnLst>
                                    <p:cmd type="call" cmd="togglePause">
                                      <p:cBhvr>
                                        <p:cTn id="29" dur="1" fill="hold"/>
                                        <p:tgtEl>
                                          <p:spTgt spid="2"/>
                                        </p:tgtEl>
                                      </p:cBhvr>
                                    </p:cmd>
                                  </p:childTnLst>
                                </p:cTn>
                              </p:par>
                            </p:childTnLst>
                          </p:cTn>
                        </p:par>
                      </p:childTnLst>
                    </p:cTn>
                  </p:par>
                </p:childTnLst>
              </p:cTn>
              <p:nextCondLst>
                <p:cond evt="onClick" delay="0">
                  <p:tgtEl>
                    <p:spTgt spid="2"/>
                  </p:tgtEl>
                </p:cond>
              </p:nextCondLst>
            </p:seq>
          </p:childTnLst>
        </p:cTn>
      </p:par>
    </p:tnLst>
    <p:bldLst>
      <p:bldP spid="3" grpId="0" animBg="1"/>
      <p:bldP spid="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Monte-Carlo ray tracing</a:t>
            </a: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3194" y="1417858"/>
            <a:ext cx="5260605" cy="4393067"/>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4735" y="1346200"/>
            <a:ext cx="5152702" cy="4393067"/>
          </a:xfrm>
          <a:prstGeom prst="rect">
            <a:avLst/>
          </a:prstGeom>
        </p:spPr>
      </p:pic>
      <p:sp>
        <p:nvSpPr>
          <p:cNvPr id="10" name="TextBox 9"/>
          <p:cNvSpPr txBox="1"/>
          <p:nvPr/>
        </p:nvSpPr>
        <p:spPr>
          <a:xfrm>
            <a:off x="672933" y="5847061"/>
            <a:ext cx="4806216" cy="461665"/>
          </a:xfrm>
          <a:prstGeom prst="rect">
            <a:avLst/>
          </a:prstGeom>
          <a:noFill/>
        </p:spPr>
        <p:txBody>
          <a:bodyPr wrap="square" rtlCol="0">
            <a:spAutoFit/>
          </a:bodyPr>
          <a:lstStyle/>
          <a:p>
            <a:r>
              <a:rPr lang="de-CH" sz="2400" dirty="0" smtClean="0"/>
              <a:t>binary deterministic ray-tracing</a:t>
            </a:r>
            <a:endParaRPr lang="de-AT" sz="2400" dirty="0"/>
          </a:p>
        </p:txBody>
      </p:sp>
      <p:sp>
        <p:nvSpPr>
          <p:cNvPr id="11" name="TextBox 10"/>
          <p:cNvSpPr txBox="1"/>
          <p:nvPr/>
        </p:nvSpPr>
        <p:spPr>
          <a:xfrm>
            <a:off x="7100034" y="5897861"/>
            <a:ext cx="4806216" cy="461665"/>
          </a:xfrm>
          <a:prstGeom prst="rect">
            <a:avLst/>
          </a:prstGeom>
          <a:noFill/>
        </p:spPr>
        <p:txBody>
          <a:bodyPr wrap="square" rtlCol="0">
            <a:spAutoFit/>
          </a:bodyPr>
          <a:lstStyle/>
          <a:p>
            <a:r>
              <a:rPr lang="de-CH" sz="2400" dirty="0" smtClean="0"/>
              <a:t>Monte-Carlo ray-tracing</a:t>
            </a:r>
            <a:endParaRPr lang="de-AT" sz="2400" dirty="0"/>
          </a:p>
        </p:txBody>
      </p:sp>
    </p:spTree>
    <p:extLst>
      <p:ext uri="{BB962C8B-B14F-4D97-AF65-F5344CB8AC3E}">
        <p14:creationId xmlns:p14="http://schemas.microsoft.com/office/powerpoint/2010/main" val="4230462157"/>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embryo_hear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824820" y="2873145"/>
            <a:ext cx="3667760" cy="3438525"/>
          </a:xfrm>
          <a:prstGeom prst="rect">
            <a:avLst/>
          </a:prstGeom>
        </p:spPr>
      </p:pic>
      <p:sp>
        <p:nvSpPr>
          <p:cNvPr id="3" name="Rectangle 2"/>
          <p:cNvSpPr/>
          <p:nvPr/>
        </p:nvSpPr>
        <p:spPr>
          <a:xfrm>
            <a:off x="6557566" y="2709632"/>
            <a:ext cx="4318000" cy="37655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Content Placeholder 8"/>
          <p:cNvSpPr>
            <a:spLocks noGrp="1"/>
          </p:cNvSpPr>
          <p:nvPr>
            <p:ph idx="1"/>
          </p:nvPr>
        </p:nvSpPr>
        <p:spPr>
          <a:xfrm>
            <a:off x="431632" y="1273629"/>
            <a:ext cx="11755605" cy="4960481"/>
          </a:xfrm>
        </p:spPr>
        <p:txBody>
          <a:bodyPr/>
          <a:lstStyle/>
          <a:p>
            <a:r>
              <a:rPr lang="en-US" dirty="0" smtClean="0"/>
              <a:t>Presented Monte-Carlo method for interactive US simulation</a:t>
            </a:r>
            <a:endParaRPr lang="en-US" sz="2400" dirty="0"/>
          </a:p>
          <a:p>
            <a:r>
              <a:rPr lang="en-US" dirty="0" smtClean="0"/>
              <a:t>Can be used in training simulators (huge market potential)</a:t>
            </a:r>
          </a:p>
          <a:p>
            <a:r>
              <a:rPr lang="en-US" dirty="0" smtClean="0"/>
              <a:t>Future work: Implement deformation models for animation</a:t>
            </a:r>
          </a:p>
        </p:txBody>
      </p:sp>
      <p:sp>
        <p:nvSpPr>
          <p:cNvPr id="8" name="Title 7"/>
          <p:cNvSpPr>
            <a:spLocks noGrp="1"/>
          </p:cNvSpPr>
          <p:nvPr>
            <p:ph type="title"/>
          </p:nvPr>
        </p:nvSpPr>
        <p:spPr>
          <a:xfrm>
            <a:off x="431632" y="620714"/>
            <a:ext cx="11323975" cy="497794"/>
          </a:xfrm>
        </p:spPr>
        <p:txBody>
          <a:bodyPr/>
          <a:lstStyle/>
          <a:p>
            <a:r>
              <a:rPr lang="en-US" dirty="0" smtClean="0"/>
              <a:t>Conclusions</a:t>
            </a:r>
            <a:endParaRPr lang="en-US" dirty="0"/>
          </a:p>
        </p:txBody>
      </p:sp>
      <p:pic>
        <p:nvPicPr>
          <p:cNvPr id="5" name="Picture 4" descr="https://lh6.googleusercontent.com/C2lsrEzH9quA92dcFvzsk9XxyINtMpuw_se_CQVomYWfow605GjwamAI5nR9pv86KsMkMhhCIq0PY4ZMUHjXuCK1eUtzPxvg4CQJj4qiB9f-5VXItLW6oRcSW2F9VgiXnqwTAX4x"/>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5409" y="3403600"/>
            <a:ext cx="4454754" cy="2985631"/>
          </a:xfrm>
          <a:prstGeom prst="rect">
            <a:avLst/>
          </a:prstGeom>
          <a:noFill/>
          <a:extLst>
            <a:ext uri="{909E8E84-426E-40dd-AFC4-6F175D3DCCD1}">
              <a14:hiddenFill xmlns="" xmlns:a14="http://schemas.microsoft.com/office/drawing/2010/main" xmlns:lc="http://schemas.openxmlformats.org/drawingml/2006/lockedCanvas">
                <a:solidFill>
                  <a:srgbClr val="FFFFFF"/>
                </a:solidFill>
              </a14:hiddenFill>
            </a:ext>
          </a:extLst>
        </p:spPr>
      </p:pic>
    </p:spTree>
    <p:extLst>
      <p:ext uri="{BB962C8B-B14F-4D97-AF65-F5344CB8AC3E}">
        <p14:creationId xmlns:p14="http://schemas.microsoft.com/office/powerpoint/2010/main" val="4914857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hidden"/>
                                      </p:to>
                                    </p:set>
                                  </p:childTnLst>
                                </p:cTn>
                              </p:par>
                            </p:childTnLst>
                          </p:cTn>
                        </p:par>
                        <p:par>
                          <p:cTn id="21" fill="hold">
                            <p:stCondLst>
                              <p:cond delay="0"/>
                            </p:stCondLst>
                            <p:childTnLst>
                              <p:par>
                                <p:cTn id="22" presetID="1" presetClass="mediacall" presetSubtype="0" fill="hold" nodeType="afterEffect">
                                  <p:stCondLst>
                                    <p:cond delay="0"/>
                                  </p:stCondLst>
                                  <p:childTnLst>
                                    <p:cmd type="call" cmd="playFrom(0.0)">
                                      <p:cBhvr>
                                        <p:cTn id="23" dur="6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4" repeatCount="indefinite" fill="hold" display="0">
                  <p:stCondLst>
                    <p:cond delay="indefinite"/>
                  </p:stCondLst>
                </p:cTn>
                <p:tgtEl>
                  <p:spTgt spid="2"/>
                </p:tgtEl>
              </p:cMediaNode>
            </p:video>
            <p:seq concurrent="1" nextAc="seek">
              <p:cTn id="25" restart="whenNotActive" fill="hold" evtFilter="cancelBubble" nodeType="interactiveSeq">
                <p:stCondLst>
                  <p:cond evt="onClick" delay="0">
                    <p:tgtEl>
                      <p:spTgt spid="2"/>
                    </p:tgtEl>
                  </p:cond>
                </p:stCondLst>
                <p:endSync evt="end" delay="0">
                  <p:rtn val="all"/>
                </p:endSync>
                <p:childTnLst>
                  <p:par>
                    <p:cTn id="26" fill="hold">
                      <p:stCondLst>
                        <p:cond delay="0"/>
                      </p:stCondLst>
                      <p:childTnLst>
                        <p:par>
                          <p:cTn id="27" fill="hold">
                            <p:stCondLst>
                              <p:cond delay="0"/>
                            </p:stCondLst>
                            <p:childTnLst>
                              <p:par>
                                <p:cTn id="28" presetID="2" presetClass="mediacall" presetSubtype="0" fill="hold" nodeType="clickEffect">
                                  <p:stCondLst>
                                    <p:cond delay="0"/>
                                  </p:stCondLst>
                                  <p:childTnLst>
                                    <p:cmd type="call" cmd="togglePause">
                                      <p:cBhvr>
                                        <p:cTn id="29" dur="1" fill="hold"/>
                                        <p:tgtEl>
                                          <p:spTgt spid="2"/>
                                        </p:tgtEl>
                                      </p:cBhvr>
                                    </p:cmd>
                                  </p:childTnLst>
                                </p:cTn>
                              </p:par>
                            </p:childTnLst>
                          </p:cTn>
                        </p:par>
                      </p:childTnLst>
                    </p:cTn>
                  </p:par>
                </p:childTnLst>
              </p:cTn>
              <p:nextCondLst>
                <p:cond evt="onClick" delay="0">
                  <p:tgtEl>
                    <p:spTgt spid="2"/>
                  </p:tgtEl>
                </p:cond>
              </p:nextCondLst>
            </p:seq>
          </p:childTnLst>
        </p:cTn>
      </p:par>
    </p:tnLst>
    <p:bldLst>
      <p:bldP spid="3" grpId="0" animBg="1"/>
      <p:bldP spid="9"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2" y="1273629"/>
            <a:ext cx="11755605" cy="4960481"/>
          </a:xfrm>
        </p:spPr>
        <p:txBody>
          <a:bodyPr/>
          <a:lstStyle/>
          <a:p>
            <a:r>
              <a:rPr lang="en-US" dirty="0" smtClean="0"/>
              <a:t>Wave simulation</a:t>
            </a:r>
          </a:p>
          <a:p>
            <a:r>
              <a:rPr lang="en-US" dirty="0" smtClean="0"/>
              <a:t> (e.g., </a:t>
            </a:r>
            <a:r>
              <a:rPr lang="en-US" dirty="0" err="1" smtClean="0"/>
              <a:t>Westervelt</a:t>
            </a:r>
            <a:r>
              <a:rPr lang="en-US" dirty="0" smtClean="0"/>
              <a:t> </a:t>
            </a:r>
            <a:r>
              <a:rPr lang="en-US" dirty="0"/>
              <a:t>Equation [</a:t>
            </a:r>
            <a:r>
              <a:rPr lang="en-US" dirty="0" smtClean="0"/>
              <a:t>Karamalis10], </a:t>
            </a:r>
            <a:r>
              <a:rPr lang="en-US" dirty="0" err="1" smtClean="0"/>
              <a:t>FieldII</a:t>
            </a:r>
            <a:r>
              <a:rPr lang="en-US" dirty="0" smtClean="0"/>
              <a:t> </a:t>
            </a:r>
            <a:r>
              <a:rPr lang="en-US" dirty="0"/>
              <a:t>[</a:t>
            </a:r>
            <a:r>
              <a:rPr lang="en-US" dirty="0" smtClean="0"/>
              <a:t>Jensen04)])</a:t>
            </a:r>
          </a:p>
          <a:p>
            <a:pPr lvl="1">
              <a:buFont typeface="Arial" panose="020B0604020202020204" pitchFamily="34" charset="0"/>
              <a:buChar char="+"/>
            </a:pPr>
            <a:r>
              <a:rPr lang="en-US" sz="2400" dirty="0" smtClean="0"/>
              <a:t>High-quality simulation </a:t>
            </a:r>
          </a:p>
          <a:p>
            <a:pPr lvl="1">
              <a:buFont typeface="Symbol" panose="05050102010706020507" pitchFamily="18" charset="2"/>
              <a:buChar char="-"/>
            </a:pPr>
            <a:r>
              <a:rPr lang="en-US" sz="2400" dirty="0" smtClean="0"/>
              <a:t>Not interactive</a:t>
            </a:r>
            <a:endParaRPr lang="en-US" sz="2400" dirty="0"/>
          </a:p>
        </p:txBody>
      </p:sp>
      <p:sp>
        <p:nvSpPr>
          <p:cNvPr id="8" name="Title 7"/>
          <p:cNvSpPr>
            <a:spLocks noGrp="1"/>
          </p:cNvSpPr>
          <p:nvPr>
            <p:ph type="title"/>
          </p:nvPr>
        </p:nvSpPr>
        <p:spPr>
          <a:xfrm>
            <a:off x="431632" y="620714"/>
            <a:ext cx="11323975" cy="497794"/>
          </a:xfrm>
        </p:spPr>
        <p:txBody>
          <a:bodyPr/>
          <a:lstStyle/>
          <a:p>
            <a:r>
              <a:rPr lang="en-US" dirty="0" smtClean="0"/>
              <a:t>Generative Ultrasound Simulation Methods</a:t>
            </a:r>
            <a:endParaRPr lang="en-US" dirty="0"/>
          </a:p>
        </p:txBody>
      </p:sp>
    </p:spTree>
    <p:extLst>
      <p:ext uri="{BB962C8B-B14F-4D97-AF65-F5344CB8AC3E}">
        <p14:creationId xmlns:p14="http://schemas.microsoft.com/office/powerpoint/2010/main" val="2428637754"/>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31632" y="1273629"/>
            <a:ext cx="11755605" cy="4960481"/>
          </a:xfrm>
        </p:spPr>
        <p:txBody>
          <a:bodyPr/>
          <a:lstStyle/>
          <a:p>
            <a:r>
              <a:rPr lang="en-US" dirty="0" smtClean="0"/>
              <a:t>Wave </a:t>
            </a:r>
            <a:r>
              <a:rPr lang="en-US" dirty="0"/>
              <a:t>simulation </a:t>
            </a:r>
            <a:r>
              <a:rPr lang="en-US" dirty="0" smtClean="0"/>
              <a:t>(e.g., </a:t>
            </a:r>
            <a:r>
              <a:rPr lang="en-US" dirty="0" err="1" smtClean="0"/>
              <a:t>Westervelt</a:t>
            </a:r>
            <a:r>
              <a:rPr lang="en-US" dirty="0" smtClean="0"/>
              <a:t> </a:t>
            </a:r>
            <a:r>
              <a:rPr lang="en-US" dirty="0"/>
              <a:t>Equation [</a:t>
            </a:r>
            <a:r>
              <a:rPr lang="en-US" dirty="0" smtClean="0"/>
              <a:t>Karamalis10], </a:t>
            </a:r>
            <a:r>
              <a:rPr lang="en-US" dirty="0" err="1" smtClean="0"/>
              <a:t>FieldII</a:t>
            </a:r>
            <a:r>
              <a:rPr lang="en-US" dirty="0" smtClean="0"/>
              <a:t> </a:t>
            </a:r>
            <a:r>
              <a:rPr lang="en-US" dirty="0"/>
              <a:t>[</a:t>
            </a:r>
            <a:r>
              <a:rPr lang="en-US" dirty="0" smtClean="0"/>
              <a:t>Jensen04)])</a:t>
            </a:r>
          </a:p>
          <a:p>
            <a:pPr lvl="1">
              <a:buFont typeface="Arial" panose="020B0604020202020204" pitchFamily="34" charset="0"/>
              <a:buChar char="+"/>
            </a:pPr>
            <a:r>
              <a:rPr lang="en-US" sz="2400" dirty="0" smtClean="0"/>
              <a:t>High-quality simulation </a:t>
            </a:r>
          </a:p>
          <a:p>
            <a:pPr lvl="1">
              <a:buFont typeface="Symbol" panose="05050102010706020507" pitchFamily="18" charset="2"/>
              <a:buChar char="-"/>
            </a:pPr>
            <a:r>
              <a:rPr lang="en-US" sz="2400" dirty="0" smtClean="0"/>
              <a:t>Not interactive</a:t>
            </a:r>
            <a:endParaRPr lang="en-US" sz="2400" dirty="0"/>
          </a:p>
          <a:p>
            <a:r>
              <a:rPr lang="en-US" dirty="0" smtClean="0"/>
              <a:t> Convolution-based methods</a:t>
            </a:r>
          </a:p>
          <a:p>
            <a:pPr lvl="1"/>
            <a:r>
              <a:rPr lang="en-US" sz="2400" dirty="0" smtClean="0"/>
              <a:t>Linear approximation of wave interactions</a:t>
            </a:r>
          </a:p>
          <a:p>
            <a:pPr lvl="1"/>
            <a:r>
              <a:rPr lang="en-US" sz="2400" dirty="0" smtClean="0"/>
              <a:t>Convolution of scattering tissue with </a:t>
            </a:r>
            <a:r>
              <a:rPr lang="en-US" sz="2400" dirty="0" err="1" smtClean="0"/>
              <a:t>beamformed</a:t>
            </a:r>
            <a:r>
              <a:rPr lang="en-US" sz="2400" dirty="0" smtClean="0"/>
              <a:t> Ultrasound PSF</a:t>
            </a:r>
          </a:p>
          <a:p>
            <a:pPr lvl="1"/>
            <a:r>
              <a:rPr lang="en-US" sz="2400" dirty="0" smtClean="0"/>
              <a:t>Fast separable convolution on grid possible (COLE [Gao09])</a:t>
            </a:r>
          </a:p>
          <a:p>
            <a:pPr lvl="1"/>
            <a:r>
              <a:rPr lang="en-US" sz="2400" dirty="0" smtClean="0"/>
              <a:t>Cannot describe large-scale interactions (reflections, refractions)</a:t>
            </a:r>
          </a:p>
          <a:p>
            <a:r>
              <a:rPr lang="en-US" dirty="0" smtClean="0"/>
              <a:t>Interpolative methods [Aigner01, Goksel09]</a:t>
            </a:r>
          </a:p>
          <a:p>
            <a:pPr lvl="1"/>
            <a:r>
              <a:rPr lang="en-US" sz="2400" dirty="0" err="1" smtClean="0"/>
              <a:t>Precomputed</a:t>
            </a:r>
            <a:r>
              <a:rPr lang="en-US" sz="2400" dirty="0" smtClean="0"/>
              <a:t> ultrasound</a:t>
            </a:r>
          </a:p>
          <a:p>
            <a:pPr lvl="1"/>
            <a:r>
              <a:rPr lang="en-US" sz="2400" dirty="0" smtClean="0"/>
              <a:t>Realistic, fast</a:t>
            </a:r>
          </a:p>
          <a:p>
            <a:pPr lvl="1"/>
            <a:r>
              <a:rPr lang="en-US" sz="2400" dirty="0" smtClean="0"/>
              <a:t>Restrictive (e.g., for rare cases), limited FOV, transducer parameters fixed</a:t>
            </a:r>
          </a:p>
        </p:txBody>
      </p:sp>
      <p:sp>
        <p:nvSpPr>
          <p:cNvPr id="8" name="Title 7"/>
          <p:cNvSpPr>
            <a:spLocks noGrp="1"/>
          </p:cNvSpPr>
          <p:nvPr>
            <p:ph type="title"/>
          </p:nvPr>
        </p:nvSpPr>
        <p:spPr>
          <a:xfrm>
            <a:off x="431632" y="620714"/>
            <a:ext cx="11323975" cy="497794"/>
          </a:xfrm>
        </p:spPr>
        <p:txBody>
          <a:bodyPr/>
          <a:lstStyle/>
          <a:p>
            <a:r>
              <a:rPr lang="en-US" dirty="0" smtClean="0"/>
              <a:t>Ultrasound Simulation Methods</a:t>
            </a:r>
            <a:endParaRPr lang="en-US" dirty="0"/>
          </a:p>
        </p:txBody>
      </p:sp>
    </p:spTree>
    <p:extLst>
      <p:ext uri="{BB962C8B-B14F-4D97-AF65-F5344CB8AC3E}">
        <p14:creationId xmlns:p14="http://schemas.microsoft.com/office/powerpoint/2010/main" val="3838165027"/>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 name="Freeform 192"/>
          <p:cNvSpPr/>
          <p:nvPr/>
        </p:nvSpPr>
        <p:spPr>
          <a:xfrm>
            <a:off x="8655050" y="2489200"/>
            <a:ext cx="641350" cy="685800"/>
          </a:xfrm>
          <a:custGeom>
            <a:avLst/>
            <a:gdLst>
              <a:gd name="connsiteX0" fmla="*/ 0 w 641350"/>
              <a:gd name="connsiteY0" fmla="*/ 0 h 685800"/>
              <a:gd name="connsiteX1" fmla="*/ 57150 w 641350"/>
              <a:gd name="connsiteY1" fmla="*/ 685800 h 685800"/>
              <a:gd name="connsiteX2" fmla="*/ 641350 w 641350"/>
              <a:gd name="connsiteY2" fmla="*/ 387350 h 685800"/>
            </a:gdLst>
            <a:ahLst/>
            <a:cxnLst>
              <a:cxn ang="0">
                <a:pos x="connsiteX0" y="connsiteY0"/>
              </a:cxn>
              <a:cxn ang="0">
                <a:pos x="connsiteX1" y="connsiteY1"/>
              </a:cxn>
              <a:cxn ang="0">
                <a:pos x="connsiteX2" y="connsiteY2"/>
              </a:cxn>
            </a:cxnLst>
            <a:rect l="l" t="t" r="r" b="b"/>
            <a:pathLst>
              <a:path w="641350" h="685800">
                <a:moveTo>
                  <a:pt x="0" y="0"/>
                </a:moveTo>
                <a:lnTo>
                  <a:pt x="57150" y="685800"/>
                </a:lnTo>
                <a:lnTo>
                  <a:pt x="641350" y="387350"/>
                </a:lnTo>
              </a:path>
            </a:pathLst>
          </a:custGeom>
          <a:noFill/>
          <a:ln w="57150">
            <a:solidFill>
              <a:schemeClr val="tx2">
                <a:lumMod val="75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5" name="Freeform 194"/>
          <p:cNvSpPr/>
          <p:nvPr/>
        </p:nvSpPr>
        <p:spPr>
          <a:xfrm>
            <a:off x="8699500" y="2489200"/>
            <a:ext cx="2095500" cy="2286000"/>
          </a:xfrm>
          <a:custGeom>
            <a:avLst/>
            <a:gdLst>
              <a:gd name="connsiteX0" fmla="*/ 0 w 2095500"/>
              <a:gd name="connsiteY0" fmla="*/ 0 h 2286000"/>
              <a:gd name="connsiteX1" fmla="*/ 69850 w 2095500"/>
              <a:gd name="connsiteY1" fmla="*/ 698500 h 2286000"/>
              <a:gd name="connsiteX2" fmla="*/ 679450 w 2095500"/>
              <a:gd name="connsiteY2" fmla="*/ 2286000 h 2286000"/>
              <a:gd name="connsiteX3" fmla="*/ 1587500 w 2095500"/>
              <a:gd name="connsiteY3" fmla="*/ 1460500 h 2286000"/>
              <a:gd name="connsiteX4" fmla="*/ 2095500 w 2095500"/>
              <a:gd name="connsiteY4" fmla="*/ 1892300 h 228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500" h="2286000">
                <a:moveTo>
                  <a:pt x="0" y="0"/>
                </a:moveTo>
                <a:lnTo>
                  <a:pt x="69850" y="698500"/>
                </a:lnTo>
                <a:lnTo>
                  <a:pt x="679450" y="2286000"/>
                </a:lnTo>
                <a:lnTo>
                  <a:pt x="1587500" y="1460500"/>
                </a:lnTo>
                <a:lnTo>
                  <a:pt x="2095500" y="1892300"/>
                </a:lnTo>
              </a:path>
            </a:pathLst>
          </a:custGeom>
          <a:noFill/>
          <a:ln w="57150">
            <a:solidFill>
              <a:srgbClr val="00B050"/>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4" name="Freeform 193"/>
          <p:cNvSpPr/>
          <p:nvPr/>
        </p:nvSpPr>
        <p:spPr>
          <a:xfrm>
            <a:off x="8661400" y="2501900"/>
            <a:ext cx="1644650" cy="2178050"/>
          </a:xfrm>
          <a:custGeom>
            <a:avLst/>
            <a:gdLst>
              <a:gd name="connsiteX0" fmla="*/ 0 w 1644650"/>
              <a:gd name="connsiteY0" fmla="*/ 0 h 2178050"/>
              <a:gd name="connsiteX1" fmla="*/ 38100 w 1644650"/>
              <a:gd name="connsiteY1" fmla="*/ 692150 h 2178050"/>
              <a:gd name="connsiteX2" fmla="*/ 469900 w 1644650"/>
              <a:gd name="connsiteY2" fmla="*/ 2178050 h 2178050"/>
              <a:gd name="connsiteX3" fmla="*/ 1130300 w 1644650"/>
              <a:gd name="connsiteY3" fmla="*/ 1276350 h 2178050"/>
              <a:gd name="connsiteX4" fmla="*/ 1644650 w 1644650"/>
              <a:gd name="connsiteY4" fmla="*/ 869950 h 217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4650" h="2178050">
                <a:moveTo>
                  <a:pt x="0" y="0"/>
                </a:moveTo>
                <a:lnTo>
                  <a:pt x="38100" y="692150"/>
                </a:lnTo>
                <a:lnTo>
                  <a:pt x="469900" y="2178050"/>
                </a:lnTo>
                <a:lnTo>
                  <a:pt x="1130300" y="1276350"/>
                </a:lnTo>
                <a:lnTo>
                  <a:pt x="1644650" y="869950"/>
                </a:lnTo>
              </a:path>
            </a:pathLst>
          </a:custGeom>
          <a:noFill/>
          <a:ln w="57150">
            <a:solidFill>
              <a:schemeClr val="accent5">
                <a:lumMod val="60000"/>
                <a:lumOff val="4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8" name="Freeform 187"/>
          <p:cNvSpPr/>
          <p:nvPr/>
        </p:nvSpPr>
        <p:spPr>
          <a:xfrm>
            <a:off x="8483600" y="2482850"/>
            <a:ext cx="247650" cy="3968750"/>
          </a:xfrm>
          <a:custGeom>
            <a:avLst/>
            <a:gdLst>
              <a:gd name="connsiteX0" fmla="*/ 171450 w 247650"/>
              <a:gd name="connsiteY0" fmla="*/ 0 h 3968750"/>
              <a:gd name="connsiteX1" fmla="*/ 203200 w 247650"/>
              <a:gd name="connsiteY1" fmla="*/ 692150 h 3968750"/>
              <a:gd name="connsiteX2" fmla="*/ 247650 w 247650"/>
              <a:gd name="connsiteY2" fmla="*/ 2146300 h 3968750"/>
              <a:gd name="connsiteX3" fmla="*/ 190500 w 247650"/>
              <a:gd name="connsiteY3" fmla="*/ 3162300 h 3968750"/>
              <a:gd name="connsiteX4" fmla="*/ 0 w 247650"/>
              <a:gd name="connsiteY4" fmla="*/ 3968750 h 3968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7650" h="3968750">
                <a:moveTo>
                  <a:pt x="171450" y="0"/>
                </a:moveTo>
                <a:lnTo>
                  <a:pt x="203200" y="692150"/>
                </a:lnTo>
                <a:lnTo>
                  <a:pt x="247650" y="2146300"/>
                </a:lnTo>
                <a:lnTo>
                  <a:pt x="190500" y="3162300"/>
                </a:lnTo>
                <a:lnTo>
                  <a:pt x="0" y="3968750"/>
                </a:lnTo>
              </a:path>
            </a:pathLst>
          </a:custGeom>
          <a:noFill/>
          <a:ln w="57150">
            <a:solidFill>
              <a:schemeClr val="tx2">
                <a:lumMod val="60000"/>
                <a:lumOff val="4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2" name="Freeform 191"/>
          <p:cNvSpPr/>
          <p:nvPr/>
        </p:nvSpPr>
        <p:spPr>
          <a:xfrm>
            <a:off x="7626350" y="2514600"/>
            <a:ext cx="1047750" cy="3225800"/>
          </a:xfrm>
          <a:custGeom>
            <a:avLst/>
            <a:gdLst>
              <a:gd name="connsiteX0" fmla="*/ 1035050 w 1047750"/>
              <a:gd name="connsiteY0" fmla="*/ 0 h 3225800"/>
              <a:gd name="connsiteX1" fmla="*/ 1047750 w 1047750"/>
              <a:gd name="connsiteY1" fmla="*/ 679450 h 3225800"/>
              <a:gd name="connsiteX2" fmla="*/ 1047750 w 1047750"/>
              <a:gd name="connsiteY2" fmla="*/ 2120900 h 3225800"/>
              <a:gd name="connsiteX3" fmla="*/ 609600 w 1047750"/>
              <a:gd name="connsiteY3" fmla="*/ 3225800 h 3225800"/>
              <a:gd name="connsiteX4" fmla="*/ 0 w 1047750"/>
              <a:gd name="connsiteY4" fmla="*/ 2781300 h 3225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7750" h="3225800">
                <a:moveTo>
                  <a:pt x="1035050" y="0"/>
                </a:moveTo>
                <a:lnTo>
                  <a:pt x="1047750" y="679450"/>
                </a:lnTo>
                <a:lnTo>
                  <a:pt x="1047750" y="2120900"/>
                </a:lnTo>
                <a:lnTo>
                  <a:pt x="609600" y="3225800"/>
                </a:lnTo>
                <a:lnTo>
                  <a:pt x="0" y="2781300"/>
                </a:lnTo>
              </a:path>
            </a:pathLst>
          </a:custGeom>
          <a:noFill/>
          <a:ln w="57150">
            <a:solidFill>
              <a:schemeClr val="tx2">
                <a:lumMod val="40000"/>
                <a:lumOff val="6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Title 7"/>
          <p:cNvSpPr>
            <a:spLocks noGrp="1"/>
          </p:cNvSpPr>
          <p:nvPr>
            <p:ph type="title"/>
          </p:nvPr>
        </p:nvSpPr>
        <p:spPr>
          <a:xfrm>
            <a:off x="431632" y="620714"/>
            <a:ext cx="11323975" cy="497794"/>
          </a:xfrm>
        </p:spPr>
        <p:txBody>
          <a:bodyPr/>
          <a:lstStyle/>
          <a:p>
            <a:r>
              <a:rPr lang="en-US" dirty="0"/>
              <a:t>Monte-Carlo </a:t>
            </a:r>
            <a:r>
              <a:rPr lang="en-US" dirty="0" smtClean="0"/>
              <a:t>Ray Tracing</a:t>
            </a:r>
            <a:endParaRPr lang="en-US" dirty="0"/>
          </a:p>
        </p:txBody>
      </p:sp>
      <p:sp>
        <p:nvSpPr>
          <p:cNvPr id="11" name="TextBox 10"/>
          <p:cNvSpPr txBox="1"/>
          <p:nvPr/>
        </p:nvSpPr>
        <p:spPr>
          <a:xfrm>
            <a:off x="6895563" y="1481450"/>
            <a:ext cx="4806216" cy="461665"/>
          </a:xfrm>
          <a:prstGeom prst="rect">
            <a:avLst/>
          </a:prstGeom>
          <a:noFill/>
        </p:spPr>
        <p:txBody>
          <a:bodyPr wrap="square" rtlCol="0">
            <a:spAutoFit/>
          </a:bodyPr>
          <a:lstStyle/>
          <a:p>
            <a:r>
              <a:rPr lang="de-CH" sz="2400" dirty="0" smtClean="0"/>
              <a:t>Monte-Carlo ray-tracing</a:t>
            </a:r>
            <a:endParaRPr lang="de-AT" sz="2400" dirty="0"/>
          </a:p>
        </p:txBody>
      </p:sp>
      <p:sp>
        <p:nvSpPr>
          <p:cNvPr id="131" name="TextBox 130"/>
          <p:cNvSpPr txBox="1"/>
          <p:nvPr/>
        </p:nvSpPr>
        <p:spPr>
          <a:xfrm>
            <a:off x="1012536" y="1483185"/>
            <a:ext cx="4155949" cy="461665"/>
          </a:xfrm>
          <a:prstGeom prst="rect">
            <a:avLst/>
          </a:prstGeom>
          <a:noFill/>
        </p:spPr>
        <p:txBody>
          <a:bodyPr wrap="square" rtlCol="0">
            <a:spAutoFit/>
          </a:bodyPr>
          <a:lstStyle/>
          <a:p>
            <a:r>
              <a:rPr lang="de-CH" sz="2400" dirty="0" smtClean="0"/>
              <a:t>binary deterministic model</a:t>
            </a:r>
            <a:endParaRPr lang="de-AT" sz="2400" dirty="0"/>
          </a:p>
        </p:txBody>
      </p:sp>
      <p:cxnSp>
        <p:nvCxnSpPr>
          <p:cNvPr id="132" name="Straight Connector 131"/>
          <p:cNvCxnSpPr>
            <a:endCxn id="148" idx="2"/>
          </p:cNvCxnSpPr>
          <p:nvPr/>
        </p:nvCxnSpPr>
        <p:spPr>
          <a:xfrm>
            <a:off x="2753826" y="2248307"/>
            <a:ext cx="38100" cy="998360"/>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a:stCxn id="151" idx="4"/>
            <a:endCxn id="149" idx="2"/>
          </p:cNvCxnSpPr>
          <p:nvPr/>
        </p:nvCxnSpPr>
        <p:spPr>
          <a:xfrm>
            <a:off x="2803665" y="3347363"/>
            <a:ext cx="24440" cy="1332413"/>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a:stCxn id="148" idx="2"/>
          </p:cNvCxnSpPr>
          <p:nvPr/>
        </p:nvCxnSpPr>
        <p:spPr>
          <a:xfrm flipH="1" flipV="1">
            <a:off x="1606386" y="2705949"/>
            <a:ext cx="1185540" cy="540718"/>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a:endCxn id="150" idx="2"/>
          </p:cNvCxnSpPr>
          <p:nvPr/>
        </p:nvCxnSpPr>
        <p:spPr>
          <a:xfrm flipH="1">
            <a:off x="2791926" y="4650875"/>
            <a:ext cx="46958" cy="1050285"/>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a:stCxn id="149" idx="2"/>
          </p:cNvCxnSpPr>
          <p:nvPr/>
        </p:nvCxnSpPr>
        <p:spPr>
          <a:xfrm flipV="1">
            <a:off x="2828105" y="3839562"/>
            <a:ext cx="1049671" cy="840214"/>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a:off x="2785576" y="5729510"/>
            <a:ext cx="252016" cy="424999"/>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a:stCxn id="150" idx="2"/>
          </p:cNvCxnSpPr>
          <p:nvPr/>
        </p:nvCxnSpPr>
        <p:spPr>
          <a:xfrm flipH="1" flipV="1">
            <a:off x="2118826" y="5324077"/>
            <a:ext cx="673100" cy="377083"/>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flipV="1">
            <a:off x="3877776" y="3305115"/>
            <a:ext cx="325334" cy="505294"/>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3877776" y="3810407"/>
            <a:ext cx="228600" cy="599168"/>
          </a:xfrm>
          <a:prstGeom prst="line">
            <a:avLst/>
          </a:prstGeom>
          <a:ln w="57150">
            <a:solidFill>
              <a:schemeClr val="tx2">
                <a:lumMod val="40000"/>
                <a:lumOff val="6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141" name="Picture 140"/>
          <p:cNvPicPr>
            <a:picLocks noChangeAspect="1"/>
          </p:cNvPicPr>
          <p:nvPr/>
        </p:nvPicPr>
        <p:blipFill>
          <a:blip r:embed="rId2"/>
          <a:stretch>
            <a:fillRect/>
          </a:stretch>
        </p:blipFill>
        <p:spPr>
          <a:xfrm>
            <a:off x="2372826" y="1920732"/>
            <a:ext cx="762000" cy="466725"/>
          </a:xfrm>
          <a:prstGeom prst="rect">
            <a:avLst/>
          </a:prstGeom>
        </p:spPr>
      </p:pic>
      <p:sp>
        <p:nvSpPr>
          <p:cNvPr id="148" name="Freeform 147"/>
          <p:cNvSpPr/>
          <p:nvPr/>
        </p:nvSpPr>
        <p:spPr>
          <a:xfrm>
            <a:off x="639276" y="3245257"/>
            <a:ext cx="4533900" cy="941769"/>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9" name="Freeform 148"/>
          <p:cNvSpPr/>
          <p:nvPr/>
        </p:nvSpPr>
        <p:spPr>
          <a:xfrm>
            <a:off x="639276" y="4679225"/>
            <a:ext cx="4610100" cy="367775"/>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0" name="Freeform 149"/>
          <p:cNvSpPr/>
          <p:nvPr/>
        </p:nvSpPr>
        <p:spPr>
          <a:xfrm>
            <a:off x="639276" y="5700793"/>
            <a:ext cx="4533900" cy="245076"/>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1" name="Oval 150"/>
          <p:cNvSpPr/>
          <p:nvPr/>
        </p:nvSpPr>
        <p:spPr>
          <a:xfrm>
            <a:off x="2689365" y="3118763"/>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2" name="Oval 151"/>
          <p:cNvSpPr/>
          <p:nvPr/>
        </p:nvSpPr>
        <p:spPr>
          <a:xfrm>
            <a:off x="2722076" y="4565796"/>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3" name="Oval 152"/>
          <p:cNvSpPr/>
          <p:nvPr/>
        </p:nvSpPr>
        <p:spPr>
          <a:xfrm>
            <a:off x="2683976" y="5600852"/>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4" name="Oval 153"/>
          <p:cNvSpPr/>
          <p:nvPr/>
        </p:nvSpPr>
        <p:spPr>
          <a:xfrm>
            <a:off x="3763476" y="3716634"/>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5" name="Textfeld 35"/>
          <p:cNvSpPr txBox="1"/>
          <p:nvPr/>
        </p:nvSpPr>
        <p:spPr>
          <a:xfrm>
            <a:off x="1307516" y="2998150"/>
            <a:ext cx="1172707" cy="369332"/>
          </a:xfrm>
          <a:prstGeom prst="rect">
            <a:avLst/>
          </a:prstGeom>
          <a:noFill/>
        </p:spPr>
        <p:txBody>
          <a:bodyPr wrap="square" rtlCol="0">
            <a:spAutoFit/>
          </a:bodyPr>
          <a:lstStyle/>
          <a:p>
            <a:r>
              <a:rPr lang="de-CH" dirty="0" smtClean="0"/>
              <a:t>reflection</a:t>
            </a:r>
            <a:endParaRPr lang="de-CH" dirty="0">
              <a:solidFill>
                <a:schemeClr val="tx1"/>
              </a:solidFill>
            </a:endParaRPr>
          </a:p>
        </p:txBody>
      </p:sp>
      <p:sp>
        <p:nvSpPr>
          <p:cNvPr id="156" name="Textfeld 35"/>
          <p:cNvSpPr txBox="1"/>
          <p:nvPr/>
        </p:nvSpPr>
        <p:spPr>
          <a:xfrm>
            <a:off x="1695611" y="4102301"/>
            <a:ext cx="1172707" cy="369332"/>
          </a:xfrm>
          <a:prstGeom prst="rect">
            <a:avLst/>
          </a:prstGeom>
          <a:noFill/>
        </p:spPr>
        <p:txBody>
          <a:bodyPr wrap="square" rtlCol="0">
            <a:spAutoFit/>
          </a:bodyPr>
          <a:lstStyle/>
          <a:p>
            <a:r>
              <a:rPr lang="de-CH" dirty="0" smtClean="0"/>
              <a:t>refraction</a:t>
            </a:r>
            <a:endParaRPr lang="de-CH" dirty="0">
              <a:solidFill>
                <a:schemeClr val="tx1"/>
              </a:solidFill>
            </a:endParaRPr>
          </a:p>
        </p:txBody>
      </p:sp>
      <p:pic>
        <p:nvPicPr>
          <p:cNvPr id="167" name="Picture 166"/>
          <p:cNvPicPr>
            <a:picLocks noChangeAspect="1"/>
          </p:cNvPicPr>
          <p:nvPr/>
        </p:nvPicPr>
        <p:blipFill>
          <a:blip r:embed="rId2"/>
          <a:stretch>
            <a:fillRect/>
          </a:stretch>
        </p:blipFill>
        <p:spPr>
          <a:xfrm>
            <a:off x="8273293" y="1923382"/>
            <a:ext cx="762000" cy="466725"/>
          </a:xfrm>
          <a:prstGeom prst="rect">
            <a:avLst/>
          </a:prstGeom>
        </p:spPr>
      </p:pic>
      <p:sp>
        <p:nvSpPr>
          <p:cNvPr id="174" name="Freeform 173"/>
          <p:cNvSpPr/>
          <p:nvPr/>
        </p:nvSpPr>
        <p:spPr>
          <a:xfrm>
            <a:off x="6520693" y="3190757"/>
            <a:ext cx="4533900" cy="941769"/>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5" name="Freeform 174"/>
          <p:cNvSpPr/>
          <p:nvPr/>
        </p:nvSpPr>
        <p:spPr>
          <a:xfrm>
            <a:off x="6520693" y="4624725"/>
            <a:ext cx="4610100" cy="367775"/>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6" name="Freeform 175"/>
          <p:cNvSpPr/>
          <p:nvPr/>
        </p:nvSpPr>
        <p:spPr>
          <a:xfrm>
            <a:off x="6520693" y="5646293"/>
            <a:ext cx="4533900" cy="245076"/>
          </a:xfrm>
          <a:custGeom>
            <a:avLst/>
            <a:gdLst>
              <a:gd name="connsiteX0" fmla="*/ 0 w 4533900"/>
              <a:gd name="connsiteY0" fmla="*/ 591467 h 612486"/>
              <a:gd name="connsiteX1" fmla="*/ 1136650 w 4533900"/>
              <a:gd name="connsiteY1" fmla="*/ 540667 h 612486"/>
              <a:gd name="connsiteX2" fmla="*/ 2152650 w 4533900"/>
              <a:gd name="connsiteY2" fmla="*/ 917 h 612486"/>
              <a:gd name="connsiteX3" fmla="*/ 3365500 w 4533900"/>
              <a:gd name="connsiteY3" fmla="*/ 413667 h 612486"/>
              <a:gd name="connsiteX4" fmla="*/ 3917950 w 4533900"/>
              <a:gd name="connsiteY4" fmla="*/ 496217 h 612486"/>
              <a:gd name="connsiteX5" fmla="*/ 4533900 w 4533900"/>
              <a:gd name="connsiteY5" fmla="*/ 464467 h 612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33900" h="612486">
                <a:moveTo>
                  <a:pt x="0" y="591467"/>
                </a:moveTo>
                <a:cubicBezTo>
                  <a:pt x="388937" y="615279"/>
                  <a:pt x="777875" y="639092"/>
                  <a:pt x="1136650" y="540667"/>
                </a:cubicBezTo>
                <a:cubicBezTo>
                  <a:pt x="1495425" y="442242"/>
                  <a:pt x="1781175" y="22084"/>
                  <a:pt x="2152650" y="917"/>
                </a:cubicBezTo>
                <a:cubicBezTo>
                  <a:pt x="2524125" y="-20250"/>
                  <a:pt x="3071283" y="331117"/>
                  <a:pt x="3365500" y="413667"/>
                </a:cubicBezTo>
                <a:cubicBezTo>
                  <a:pt x="3659717" y="496217"/>
                  <a:pt x="3723217" y="487750"/>
                  <a:pt x="3917950" y="496217"/>
                </a:cubicBezTo>
                <a:lnTo>
                  <a:pt x="4533900" y="464467"/>
                </a:lnTo>
              </a:path>
            </a:pathLst>
          </a:custGeom>
          <a:noFill/>
          <a:ln w="57150">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7" name="Oval 176"/>
          <p:cNvSpPr/>
          <p:nvPr/>
        </p:nvSpPr>
        <p:spPr>
          <a:xfrm>
            <a:off x="8570782" y="3064263"/>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8" name="Oval 177"/>
          <p:cNvSpPr/>
          <p:nvPr/>
        </p:nvSpPr>
        <p:spPr>
          <a:xfrm>
            <a:off x="8603493" y="4511296"/>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79" name="Oval 178"/>
          <p:cNvSpPr/>
          <p:nvPr/>
        </p:nvSpPr>
        <p:spPr>
          <a:xfrm>
            <a:off x="8136750" y="561521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80" name="Oval 179"/>
          <p:cNvSpPr/>
          <p:nvPr/>
        </p:nvSpPr>
        <p:spPr>
          <a:xfrm>
            <a:off x="9664321" y="3696107"/>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6" name="Oval 195"/>
          <p:cNvSpPr/>
          <p:nvPr/>
        </p:nvSpPr>
        <p:spPr>
          <a:xfrm>
            <a:off x="8591550" y="307340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7" name="Oval 196"/>
          <p:cNvSpPr/>
          <p:nvPr/>
        </p:nvSpPr>
        <p:spPr>
          <a:xfrm>
            <a:off x="8624261" y="4520433"/>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8" name="Oval 197"/>
          <p:cNvSpPr/>
          <p:nvPr/>
        </p:nvSpPr>
        <p:spPr>
          <a:xfrm>
            <a:off x="8578850" y="5542435"/>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9" name="Oval 198"/>
          <p:cNvSpPr/>
          <p:nvPr/>
        </p:nvSpPr>
        <p:spPr>
          <a:xfrm>
            <a:off x="8647563" y="307340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0" name="Oval 199"/>
          <p:cNvSpPr/>
          <p:nvPr/>
        </p:nvSpPr>
        <p:spPr>
          <a:xfrm>
            <a:off x="9286015" y="4640735"/>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1" name="Oval 200"/>
          <p:cNvSpPr/>
          <p:nvPr/>
        </p:nvSpPr>
        <p:spPr>
          <a:xfrm>
            <a:off x="10205587" y="3863618"/>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2" name="Oval 201"/>
          <p:cNvSpPr/>
          <p:nvPr/>
        </p:nvSpPr>
        <p:spPr>
          <a:xfrm>
            <a:off x="8978580" y="455295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3" name="Oval 202"/>
          <p:cNvSpPr/>
          <p:nvPr/>
        </p:nvSpPr>
        <p:spPr>
          <a:xfrm>
            <a:off x="8667750" y="3061290"/>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4" name="TextBox 203"/>
          <p:cNvSpPr txBox="1"/>
          <p:nvPr/>
        </p:nvSpPr>
        <p:spPr>
          <a:xfrm>
            <a:off x="1383969" y="6082942"/>
            <a:ext cx="3307245" cy="369332"/>
          </a:xfrm>
          <a:prstGeom prst="rect">
            <a:avLst/>
          </a:prstGeom>
          <a:noFill/>
        </p:spPr>
        <p:txBody>
          <a:bodyPr wrap="square" rtlCol="0">
            <a:spAutoFit/>
          </a:bodyPr>
          <a:lstStyle/>
          <a:p>
            <a:r>
              <a:rPr lang="de-CH" dirty="0" smtClean="0"/>
              <a:t>exponential complexity</a:t>
            </a:r>
            <a:endParaRPr lang="de-AT" dirty="0"/>
          </a:p>
        </p:txBody>
      </p:sp>
      <p:sp>
        <p:nvSpPr>
          <p:cNvPr id="206" name="TextBox 205"/>
          <p:cNvSpPr txBox="1"/>
          <p:nvPr/>
        </p:nvSpPr>
        <p:spPr>
          <a:xfrm>
            <a:off x="8591550" y="6068109"/>
            <a:ext cx="2578300" cy="369332"/>
          </a:xfrm>
          <a:prstGeom prst="rect">
            <a:avLst/>
          </a:prstGeom>
          <a:noFill/>
        </p:spPr>
        <p:txBody>
          <a:bodyPr wrap="square" rtlCol="0">
            <a:spAutoFit/>
          </a:bodyPr>
          <a:lstStyle/>
          <a:p>
            <a:r>
              <a:rPr lang="de-CH" dirty="0" smtClean="0"/>
              <a:t>linear complexity</a:t>
            </a:r>
            <a:endParaRPr lang="de-AT" dirty="0"/>
          </a:p>
        </p:txBody>
      </p:sp>
      <p:sp>
        <p:nvSpPr>
          <p:cNvPr id="207" name="TextBox 206"/>
          <p:cNvSpPr txBox="1"/>
          <p:nvPr/>
        </p:nvSpPr>
        <p:spPr>
          <a:xfrm>
            <a:off x="5613512" y="2973457"/>
            <a:ext cx="3377466" cy="369332"/>
          </a:xfrm>
          <a:prstGeom prst="rect">
            <a:avLst/>
          </a:prstGeom>
          <a:noFill/>
        </p:spPr>
        <p:txBody>
          <a:bodyPr wrap="square" rtlCol="0">
            <a:spAutoFit/>
          </a:bodyPr>
          <a:lstStyle/>
          <a:p>
            <a:r>
              <a:rPr lang="de-CH" dirty="0" smtClean="0"/>
              <a:t>stochastic perturbations</a:t>
            </a:r>
            <a:endParaRPr lang="de-AT" dirty="0"/>
          </a:p>
        </p:txBody>
      </p:sp>
    </p:spTree>
    <p:extLst>
      <p:ext uri="{BB962C8B-B14F-4D97-AF65-F5344CB8AC3E}">
        <p14:creationId xmlns:p14="http://schemas.microsoft.com/office/powerpoint/2010/main" val="33249761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9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0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3"/>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 grpId="0" animBg="1"/>
      <p:bldP spid="195" grpId="0" animBg="1"/>
      <p:bldP spid="194" grpId="0" animBg="1"/>
      <p:bldP spid="188" grpId="0" animBg="1"/>
      <p:bldP spid="192" grpId="0" animBg="1"/>
      <p:bldP spid="177" grpId="0" animBg="1"/>
      <p:bldP spid="178" grpId="0" animBg="1"/>
      <p:bldP spid="179" grpId="0" animBg="1"/>
      <p:bldP spid="180" grpId="0" animBg="1"/>
      <p:bldP spid="196" grpId="0" animBg="1"/>
      <p:bldP spid="197" grpId="0" animBg="1"/>
      <p:bldP spid="198" grpId="0" animBg="1"/>
      <p:bldP spid="199" grpId="0" animBg="1"/>
      <p:bldP spid="200" grpId="0" animBg="1"/>
      <p:bldP spid="201" grpId="0" animBg="1"/>
      <p:bldP spid="202" grpId="0" animBg="1"/>
      <p:bldP spid="203" grpId="0" animBg="1"/>
      <p:bldP spid="206" grpId="0"/>
      <p:bldP spid="207"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8"/>
          <p:cNvSpPr>
            <a:spLocks noGrp="1"/>
          </p:cNvSpPr>
          <p:nvPr>
            <p:ph type="title"/>
          </p:nvPr>
        </p:nvSpPr>
        <p:spPr>
          <a:xfrm>
            <a:off x="431632" y="620714"/>
            <a:ext cx="11323975" cy="593937"/>
          </a:xfrm>
        </p:spPr>
        <p:txBody>
          <a:bodyPr/>
          <a:lstStyle/>
          <a:p>
            <a:r>
              <a:rPr lang="en-US" dirty="0" smtClean="0"/>
              <a:t>Results</a:t>
            </a:r>
            <a:endParaRPr lang="en-US" dirty="0"/>
          </a:p>
        </p:txBody>
      </p:sp>
      <p:sp>
        <p:nvSpPr>
          <p:cNvPr id="6" name="Content Placeholder 8"/>
          <p:cNvSpPr>
            <a:spLocks noGrp="1"/>
          </p:cNvSpPr>
          <p:nvPr>
            <p:ph idx="1"/>
          </p:nvPr>
        </p:nvSpPr>
        <p:spPr>
          <a:xfrm>
            <a:off x="431632" y="1273629"/>
            <a:ext cx="8267867" cy="4960481"/>
          </a:xfrm>
        </p:spPr>
        <p:txBody>
          <a:bodyPr/>
          <a:lstStyle/>
          <a:p>
            <a:r>
              <a:rPr lang="de-CH" dirty="0"/>
              <a:t>Implementation: C++ using Nvidia Optix and CUDA 7.0 </a:t>
            </a:r>
            <a:endParaRPr lang="en-US" dirty="0"/>
          </a:p>
          <a:p>
            <a:r>
              <a:rPr lang="de-CH" dirty="0"/>
              <a:t>GPU: </a:t>
            </a:r>
            <a:r>
              <a:rPr lang="pt-BR" dirty="0"/>
              <a:t>NVIDIA GTX 780Ti with </a:t>
            </a:r>
            <a:r>
              <a:rPr lang="pt-BR" dirty="0" smtClean="0"/>
              <a:t>3GB</a:t>
            </a:r>
          </a:p>
          <a:p>
            <a:r>
              <a:rPr lang="de-CH" dirty="0" smtClean="0"/>
              <a:t>Texture Size</a:t>
            </a:r>
            <a:br>
              <a:rPr lang="de-CH" dirty="0" smtClean="0"/>
            </a:br>
            <a:r>
              <a:rPr lang="de-CH" dirty="0" smtClean="0"/>
              <a:t>RF image size</a:t>
            </a:r>
            <a:br>
              <a:rPr lang="de-CH" dirty="0" smtClean="0"/>
            </a:br>
            <a:r>
              <a:rPr lang="de-CH" dirty="0" smtClean="0"/>
              <a:t>Elevation Layers</a:t>
            </a:r>
            <a:endParaRPr lang="en-US" dirty="0" smtClean="0"/>
          </a:p>
        </p:txBody>
      </p:sp>
    </p:spTree>
    <p:extLst>
      <p:ext uri="{BB962C8B-B14F-4D97-AF65-F5344CB8AC3E}">
        <p14:creationId xmlns:p14="http://schemas.microsoft.com/office/powerpoint/2010/main" val="22218731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8" name="Picture 17"/>
          <p:cNvPicPr>
            <a:picLocks noChangeAspect="1"/>
          </p:cNvPicPr>
          <p:nvPr/>
        </p:nvPicPr>
        <p:blipFill>
          <a:blip r:embed="rId4">
            <a:extLst>
              <a:ext uri="{BEBA8EAE-BF5A-486C-A8C5-ECC9F3942E4B}">
                <a14:imgProps xmlns:a14="http://schemas.microsoft.com/office/drawing/2010/main">
                  <a14:imgLayer r:embed="rId5">
                    <a14:imgEffect>
                      <a14:brightnessContrast bright="30000"/>
                    </a14:imgEffect>
                  </a14:imgLayer>
                </a14:imgProps>
              </a:ext>
              <a:ext uri="{28A0092B-C50C-407E-A947-70E740481C1C}">
                <a14:useLocalDpi xmlns:a14="http://schemas.microsoft.com/office/drawing/2010/main" val="0"/>
              </a:ext>
            </a:extLst>
          </a:blip>
          <a:stretch>
            <a:fillRect/>
          </a:stretch>
        </p:blipFill>
        <p:spPr>
          <a:xfrm>
            <a:off x="4269132" y="1999613"/>
            <a:ext cx="2921610" cy="3608730"/>
          </a:xfrm>
          <a:prstGeom prst="rect">
            <a:avLst/>
          </a:prstGeom>
        </p:spPr>
      </p:pic>
      <p:sp>
        <p:nvSpPr>
          <p:cNvPr id="8" name="Title 7"/>
          <p:cNvSpPr>
            <a:spLocks noGrp="1"/>
          </p:cNvSpPr>
          <p:nvPr>
            <p:ph type="title"/>
          </p:nvPr>
        </p:nvSpPr>
        <p:spPr>
          <a:xfrm>
            <a:off x="431632" y="620714"/>
            <a:ext cx="11323975" cy="497794"/>
          </a:xfrm>
        </p:spPr>
        <p:txBody>
          <a:bodyPr/>
          <a:lstStyle/>
          <a:p>
            <a:r>
              <a:rPr lang="en-US" dirty="0"/>
              <a:t>Improved Surface </a:t>
            </a:r>
            <a:r>
              <a:rPr lang="en-US" dirty="0" smtClean="0"/>
              <a:t>Model: Roughness</a:t>
            </a:r>
            <a:endParaRPr lang="en-US" dirty="0"/>
          </a:p>
        </p:txBody>
      </p:sp>
      <p:pic>
        <p:nvPicPr>
          <p:cNvPr id="9" name="Picture 8"/>
          <p:cNvPicPr>
            <a:picLocks noChangeAspect="1"/>
          </p:cNvPicPr>
          <p:nvPr/>
        </p:nvPicPr>
        <p:blipFill>
          <a:blip r:embed="rId6">
            <a:extLst>
              <a:ext uri="{BEBA8EAE-BF5A-486C-A8C5-ECC9F3942E4B}">
                <a14:imgProps xmlns:a14="http://schemas.microsoft.com/office/drawing/2010/main">
                  <a14:imgLayer r:embed="rId7">
                    <a14:imgEffect>
                      <a14:brightnessContrast bright="30000"/>
                    </a14:imgEffect>
                  </a14:imgLayer>
                </a14:imgProps>
              </a:ext>
              <a:ext uri="{28A0092B-C50C-407E-A947-70E740481C1C}">
                <a14:useLocalDpi xmlns:a14="http://schemas.microsoft.com/office/drawing/2010/main" val="0"/>
              </a:ext>
            </a:extLst>
          </a:blip>
          <a:stretch>
            <a:fillRect/>
          </a:stretch>
        </p:blipFill>
        <p:spPr>
          <a:xfrm>
            <a:off x="1806713" y="1999613"/>
            <a:ext cx="2367053" cy="3597094"/>
          </a:xfrm>
          <a:prstGeom prst="rect">
            <a:avLst/>
          </a:prstGeom>
        </p:spPr>
      </p:pic>
      <p:sp>
        <p:nvSpPr>
          <p:cNvPr id="17" name="TextBox 16"/>
          <p:cNvSpPr txBox="1"/>
          <p:nvPr/>
        </p:nvSpPr>
        <p:spPr>
          <a:xfrm>
            <a:off x="1806713" y="5576709"/>
            <a:ext cx="2455038" cy="369332"/>
          </a:xfrm>
          <a:prstGeom prst="rect">
            <a:avLst/>
          </a:prstGeom>
          <a:noFill/>
        </p:spPr>
        <p:txBody>
          <a:bodyPr wrap="square" rtlCol="0">
            <a:spAutoFit/>
          </a:bodyPr>
          <a:lstStyle/>
          <a:p>
            <a:pPr algn="ctr"/>
            <a:r>
              <a:rPr lang="de-CH" dirty="0" smtClean="0">
                <a:solidFill>
                  <a:schemeClr val="accent4">
                    <a:lumMod val="60000"/>
                    <a:lumOff val="40000"/>
                  </a:schemeClr>
                </a:solidFill>
              </a:rPr>
              <a:t>refractive shadows</a:t>
            </a:r>
          </a:p>
        </p:txBody>
      </p:sp>
      <p:sp>
        <p:nvSpPr>
          <p:cNvPr id="19" name="Left Arrow 18"/>
          <p:cNvSpPr/>
          <p:nvPr/>
        </p:nvSpPr>
        <p:spPr>
          <a:xfrm>
            <a:off x="3710301" y="4049271"/>
            <a:ext cx="628707" cy="456202"/>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0" name="Left Arrow 19"/>
          <p:cNvSpPr/>
          <p:nvPr/>
        </p:nvSpPr>
        <p:spPr>
          <a:xfrm rot="10800000">
            <a:off x="1549679" y="4049271"/>
            <a:ext cx="628707" cy="456202"/>
          </a:xfrm>
          <a:prstGeom prst="lef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pic>
        <p:nvPicPr>
          <p:cNvPr id="25" name="Picture 24"/>
          <p:cNvPicPr>
            <a:picLocks noChangeAspect="1"/>
          </p:cNvPicPr>
          <p:nvPr/>
        </p:nvPicPr>
        <p:blipFill>
          <a:blip r:embed="rId8">
            <a:extLst>
              <a:ext uri="{BEBA8EAE-BF5A-486C-A8C5-ECC9F3942E4B}">
                <a14:imgProps xmlns:a14="http://schemas.microsoft.com/office/drawing/2010/main">
                  <a14:imgLayer r:embed="rId9">
                    <a14:imgEffect>
                      <a14:brightnessContrast bright="30000"/>
                    </a14:imgEffect>
                  </a14:imgLayer>
                </a14:imgProps>
              </a:ext>
              <a:ext uri="{28A0092B-C50C-407E-A947-70E740481C1C}">
                <a14:useLocalDpi xmlns:a14="http://schemas.microsoft.com/office/drawing/2010/main" val="0"/>
              </a:ext>
            </a:extLst>
          </a:blip>
          <a:stretch>
            <a:fillRect/>
          </a:stretch>
        </p:blipFill>
        <p:spPr>
          <a:xfrm>
            <a:off x="7295820" y="1999613"/>
            <a:ext cx="3536085" cy="3588239"/>
          </a:xfrm>
          <a:prstGeom prst="rect">
            <a:avLst/>
          </a:prstGeom>
        </p:spPr>
      </p:pic>
      <p:sp>
        <p:nvSpPr>
          <p:cNvPr id="3" name="Rectangle 2"/>
          <p:cNvSpPr/>
          <p:nvPr/>
        </p:nvSpPr>
        <p:spPr>
          <a:xfrm>
            <a:off x="3796280" y="1507041"/>
            <a:ext cx="3993401" cy="369332"/>
          </a:xfrm>
          <a:prstGeom prst="rect">
            <a:avLst/>
          </a:prstGeom>
        </p:spPr>
        <p:txBody>
          <a:bodyPr wrap="none">
            <a:spAutoFit/>
          </a:bodyPr>
          <a:lstStyle/>
          <a:p>
            <a:pPr algn="ctr"/>
            <a:r>
              <a:rPr lang="de-CH" dirty="0" smtClean="0"/>
              <a:t>in-vivo examples of fluid-filled objects</a:t>
            </a:r>
            <a:endParaRPr lang="de-CH" dirty="0"/>
          </a:p>
        </p:txBody>
      </p:sp>
    </p:spTree>
    <p:custDataLst>
      <p:tags r:id="rId1"/>
    </p:custDataLst>
    <p:extLst>
      <p:ext uri="{BB962C8B-B14F-4D97-AF65-F5344CB8AC3E}">
        <p14:creationId xmlns:p14="http://schemas.microsoft.com/office/powerpoint/2010/main" val="3644843113"/>
      </p:ext>
    </p:extLst>
  </p:cSld>
  <p:clrMapOvr>
    <a:masterClrMapping/>
  </p:clrMapOvr>
  <p:transition advTm="1175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animBg="1"/>
      <p:bldP spid="20"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p:cNvSpPr>
            <a:spLocks noGrp="1"/>
          </p:cNvSpPr>
          <p:nvPr>
            <p:ph type="title"/>
          </p:nvPr>
        </p:nvSpPr>
        <p:spPr>
          <a:xfrm>
            <a:off x="431632" y="620714"/>
            <a:ext cx="11323975" cy="497794"/>
          </a:xfrm>
        </p:spPr>
        <p:txBody>
          <a:bodyPr/>
          <a:lstStyle/>
          <a:p>
            <a:r>
              <a:rPr lang="en-US" dirty="0"/>
              <a:t>Improved Surface </a:t>
            </a:r>
            <a:r>
              <a:rPr lang="en-US" dirty="0" smtClean="0"/>
              <a:t>Model (Cyst)</a:t>
            </a:r>
            <a:endParaRPr lang="en-US"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1654" y="1418948"/>
            <a:ext cx="4008923" cy="3250479"/>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619" y="1418948"/>
            <a:ext cx="2688081" cy="3320278"/>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64528" y="1351370"/>
            <a:ext cx="2743200" cy="2783660"/>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17489" y="1319349"/>
            <a:ext cx="2908300" cy="4419600"/>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39021" y="3384550"/>
            <a:ext cx="3152775" cy="4171950"/>
          </a:xfrm>
          <a:prstGeom prst="rect">
            <a:avLst/>
          </a:prstGeom>
        </p:spPr>
      </p:pic>
    </p:spTree>
    <p:extLst>
      <p:ext uri="{BB962C8B-B14F-4D97-AF65-F5344CB8AC3E}">
        <p14:creationId xmlns:p14="http://schemas.microsoft.com/office/powerpoint/2010/main" val="1950931528"/>
      </p:ext>
    </p:extLst>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8|10|5.9|7.8|8.7"/>
</p:tagLst>
</file>

<file path=ppt/tags/tag2.xml><?xml version="1.0" encoding="utf-8"?>
<p:tagLst xmlns:a="http://schemas.openxmlformats.org/drawingml/2006/main" xmlns:r="http://schemas.openxmlformats.org/officeDocument/2006/relationships" xmlns:p="http://schemas.openxmlformats.org/presentationml/2006/main">
  <p:tag name="TIMING" val="|8.9|7.3|9.7"/>
</p:tagLst>
</file>

<file path=ppt/tags/tag3.xml><?xml version="1.0" encoding="utf-8"?>
<p:tagLst xmlns:a="http://schemas.openxmlformats.org/drawingml/2006/main" xmlns:r="http://schemas.openxmlformats.org/officeDocument/2006/relationships" xmlns:p="http://schemas.openxmlformats.org/presentationml/2006/main">
  <p:tag name="TIMING" val="|3.4|18.9|12.7"/>
</p:tagLst>
</file>

<file path=ppt/tags/tag4.xml><?xml version="1.0" encoding="utf-8"?>
<p:tagLst xmlns:a="http://schemas.openxmlformats.org/drawingml/2006/main" xmlns:r="http://schemas.openxmlformats.org/officeDocument/2006/relationships" xmlns:p="http://schemas.openxmlformats.org/presentationml/2006/main">
  <p:tag name="TIMING" val="|8.9|2.7|1.8"/>
</p:tagLst>
</file>

<file path=ppt/tags/tag5.xml><?xml version="1.0" encoding="utf-8"?>
<p:tagLst xmlns:a="http://schemas.openxmlformats.org/drawingml/2006/main" xmlns:r="http://schemas.openxmlformats.org/officeDocument/2006/relationships" xmlns:p="http://schemas.openxmlformats.org/presentationml/2006/main">
  <p:tag name="TIMING" val="|11.6|4.5|8.8"/>
</p:tagLst>
</file>

<file path=ppt/tags/tag6.xml><?xml version="1.0" encoding="utf-8"?>
<p:tagLst xmlns:a="http://schemas.openxmlformats.org/drawingml/2006/main" xmlns:r="http://schemas.openxmlformats.org/officeDocument/2006/relationships" xmlns:p="http://schemas.openxmlformats.org/presentationml/2006/main">
  <p:tag name="TIMING" val="|10.3|6.9|5.8|5.8|6"/>
</p:tagLst>
</file>

<file path=ppt/tags/tag7.xml><?xml version="1.0" encoding="utf-8"?>
<p:tagLst xmlns:a="http://schemas.openxmlformats.org/drawingml/2006/main" xmlns:r="http://schemas.openxmlformats.org/officeDocument/2006/relationships" xmlns:p="http://schemas.openxmlformats.org/presentationml/2006/main">
  <p:tag name="TIMING" val="|35.7|13.5"/>
</p:tagLst>
</file>

<file path=ppt/tags/tag8.xml><?xml version="1.0" encoding="utf-8"?>
<p:tagLst xmlns:a="http://schemas.openxmlformats.org/drawingml/2006/main" xmlns:r="http://schemas.openxmlformats.org/officeDocument/2006/relationships" xmlns:p="http://schemas.openxmlformats.org/presentationml/2006/main">
  <p:tag name="TIMING" val="|27.5|14.7|10.3"/>
</p:tagLst>
</file>

<file path=ppt/tags/tag9.xml><?xml version="1.0" encoding="utf-8"?>
<p:tagLst xmlns:a="http://schemas.openxmlformats.org/drawingml/2006/main" xmlns:r="http://schemas.openxmlformats.org/officeDocument/2006/relationships" xmlns:p="http://schemas.openxmlformats.org/presentationml/2006/main">
  <p:tag name="TIMING" val="|1.9|2.6|5.2"/>
</p:tagLst>
</file>

<file path=ppt/tags/tag10.xml><?xml version="1.0" encoding="utf-8"?>
<p:tagLst xmlns:a="http://schemas.openxmlformats.org/drawingml/2006/main" xmlns:r="http://schemas.openxmlformats.org/officeDocument/2006/relationships" xmlns:p="http://schemas.openxmlformats.org/presentationml/2006/main">
  <p:tag name="TIMING" val="|10.8|37.7"/>
</p:tagLst>
</file>

<file path=ppt/tags/tag11.xml><?xml version="1.0" encoding="utf-8"?>
<p:tagLst xmlns:a="http://schemas.openxmlformats.org/drawingml/2006/main" xmlns:r="http://schemas.openxmlformats.org/officeDocument/2006/relationships" xmlns:p="http://schemas.openxmlformats.org/presentationml/2006/main">
  <p:tag name="TIMING" val="|25.2|36.6|5.5|0"/>
</p:tagLst>
</file>

<file path=ppt/tags/tag12.xml><?xml version="1.0" encoding="utf-8"?>
<p:tagLst xmlns:a="http://schemas.openxmlformats.org/drawingml/2006/main" xmlns:r="http://schemas.openxmlformats.org/officeDocument/2006/relationships" xmlns:p="http://schemas.openxmlformats.org/presentationml/2006/main">
  <p:tag name="TIMING" val="|7.6"/>
</p:tagLst>
</file>

<file path=ppt/tags/tag13.xml><?xml version="1.0" encoding="utf-8"?>
<p:tagLst xmlns:a="http://schemas.openxmlformats.org/drawingml/2006/main" xmlns:r="http://schemas.openxmlformats.org/officeDocument/2006/relationships" xmlns:p="http://schemas.openxmlformats.org/presentationml/2006/main">
  <p:tag name="TIMING" val="|28.1|24.9|3.4|1.9"/>
</p:tagLst>
</file>

<file path=ppt/tags/tag14.xml><?xml version="1.0" encoding="utf-8"?>
<p:tagLst xmlns:a="http://schemas.openxmlformats.org/drawingml/2006/main" xmlns:r="http://schemas.openxmlformats.org/officeDocument/2006/relationships" xmlns:p="http://schemas.openxmlformats.org/presentationml/2006/main">
  <p:tag name="TIMING" val="|18.9|10.6|2.4|9.7|44.7|7.3"/>
</p:tagLst>
</file>

<file path=ppt/tags/tag15.xml><?xml version="1.0" encoding="utf-8"?>
<p:tagLst xmlns:a="http://schemas.openxmlformats.org/drawingml/2006/main" xmlns:r="http://schemas.openxmlformats.org/officeDocument/2006/relationships" xmlns:p="http://schemas.openxmlformats.org/presentationml/2006/main">
  <p:tag name="TIMING" val="|4.6|14.7|9.4"/>
</p:tagLst>
</file>

<file path=ppt/tags/tag16.xml><?xml version="1.0" encoding="utf-8"?>
<p:tagLst xmlns:a="http://schemas.openxmlformats.org/drawingml/2006/main" xmlns:r="http://schemas.openxmlformats.org/officeDocument/2006/relationships" xmlns:p="http://schemas.openxmlformats.org/presentationml/2006/main">
  <p:tag name="TIMING" val="|15.5|16.7"/>
</p:tagLst>
</file>

<file path=ppt/tags/tag17.xml><?xml version="1.0" encoding="utf-8"?>
<p:tagLst xmlns:a="http://schemas.openxmlformats.org/drawingml/2006/main" xmlns:r="http://schemas.openxmlformats.org/officeDocument/2006/relationships" xmlns:p="http://schemas.openxmlformats.org/presentationml/2006/main">
  <p:tag name="TIMING" val="|26.4|14.9|14.7"/>
</p:tagLst>
</file>

<file path=ppt/tags/tag18.xml><?xml version="1.0" encoding="utf-8"?>
<p:tagLst xmlns:a="http://schemas.openxmlformats.org/drawingml/2006/main" xmlns:r="http://schemas.openxmlformats.org/officeDocument/2006/relationships" xmlns:p="http://schemas.openxmlformats.org/presentationml/2006/main">
  <p:tag name="TIMING" val="|6.3|11.4|4.4|12|3.1"/>
</p:tagLst>
</file>

<file path=ppt/tags/tag19.xml><?xml version="1.0" encoding="utf-8"?>
<p:tagLst xmlns:a="http://schemas.openxmlformats.org/drawingml/2006/main" xmlns:r="http://schemas.openxmlformats.org/officeDocument/2006/relationships" xmlns:p="http://schemas.openxmlformats.org/presentationml/2006/main">
  <p:tag name="TIMING" val="|4.2|20.9|15.7|6.5|6.2|38.7"/>
</p:tagLst>
</file>

<file path=ppt/tags/tag20.xml><?xml version="1.0" encoding="utf-8"?>
<p:tagLst xmlns:a="http://schemas.openxmlformats.org/drawingml/2006/main" xmlns:r="http://schemas.openxmlformats.org/officeDocument/2006/relationships" xmlns:p="http://schemas.openxmlformats.org/presentationml/2006/main">
  <p:tag name="TIMING" val="|19.8|3|1.2|1.6|29.9"/>
</p:tagLst>
</file>

<file path=ppt/tags/tag21.xml><?xml version="1.0" encoding="utf-8"?>
<p:tagLst xmlns:a="http://schemas.openxmlformats.org/drawingml/2006/main" xmlns:r="http://schemas.openxmlformats.org/officeDocument/2006/relationships" xmlns:p="http://schemas.openxmlformats.org/presentationml/2006/main">
  <p:tag name="TIMING" val="|8.8|2|2.6"/>
</p:tagLst>
</file>

<file path=ppt/tags/tag22.xml><?xml version="1.0" encoding="utf-8"?>
<p:tagLst xmlns:a="http://schemas.openxmlformats.org/drawingml/2006/main" xmlns:r="http://schemas.openxmlformats.org/officeDocument/2006/relationships" xmlns:p="http://schemas.openxmlformats.org/presentationml/2006/main">
  <p:tag name="TIMING" val="|3.6|0.4|0.6"/>
</p:tagLst>
</file>

<file path=ppt/theme/theme1.xml><?xml version="1.0" encoding="utf-8"?>
<a:theme xmlns:a="http://schemas.openxmlformats.org/drawingml/2006/main" name="Folienmaster ETH Zuerich">
  <a:themeElements>
    <a:clrScheme name="ETH Zuerich - ETH 1">
      <a:dk1>
        <a:sysClr val="windowText" lastClr="000000"/>
      </a:dk1>
      <a:lt1>
        <a:sysClr val="window" lastClr="FFFFFF"/>
      </a:lt1>
      <a:dk2>
        <a:srgbClr val="1269B0"/>
      </a:dk2>
      <a:lt2>
        <a:srgbClr val="1F407A"/>
      </a:lt2>
      <a:accent1>
        <a:srgbClr val="72791C"/>
      </a:accent1>
      <a:accent2>
        <a:srgbClr val="91056A"/>
      </a:accent2>
      <a:accent3>
        <a:srgbClr val="6F6F64"/>
      </a:accent3>
      <a:accent4>
        <a:srgbClr val="A8322D"/>
      </a:accent4>
      <a:accent5>
        <a:srgbClr val="007A96"/>
      </a:accent5>
      <a:accent6>
        <a:srgbClr val="956013"/>
      </a:accent6>
      <a:hlink>
        <a:srgbClr val="1269B0"/>
      </a:hlink>
      <a:folHlink>
        <a:srgbClr val="8CB63C"/>
      </a:folHlink>
    </a:clrScheme>
    <a:fontScheme name="ETH Zürich">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tx1"/>
          </a:solidFill>
          <a:headEnd type="none" w="med" len="med"/>
          <a:tailEnd type="triangle" w="med" len="med"/>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2015.07.24_CurrentStatusOfInterpolativeApproach</Template>
  <TotalTime>0</TotalTime>
  <Words>1428</Words>
  <Application>Microsoft Office PowerPoint</Application>
  <PresentationFormat>Custom</PresentationFormat>
  <Paragraphs>294</Paragraphs>
  <Slides>33</Slides>
  <Notes>21</Notes>
  <HiddenSlides>11</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Raleway</vt:lpstr>
      <vt:lpstr>Arial</vt:lpstr>
      <vt:lpstr>Calibri</vt:lpstr>
      <vt:lpstr>Symbol</vt:lpstr>
      <vt:lpstr>Wingdings</vt:lpstr>
      <vt:lpstr>Folienmaster ETH Zuerich</vt:lpstr>
      <vt:lpstr>Monte-Carlo Ray-Tracing for Realistic Interactive Ultrasound Simulation</vt:lpstr>
      <vt:lpstr>Ultrasound (US) Simulation for Training</vt:lpstr>
      <vt:lpstr>Ultrasound Image Generation</vt:lpstr>
      <vt:lpstr>Ultrasound Image Generation</vt:lpstr>
      <vt:lpstr>Raytracing-Based Ultrasound Simulation </vt:lpstr>
      <vt:lpstr>Raytracing-Based Ultrasound Simulation </vt:lpstr>
      <vt:lpstr>Convolution-Based Ultrasound Simulation </vt:lpstr>
      <vt:lpstr>Convolution-based Ultrasound Simulation: Tissue Model</vt:lpstr>
      <vt:lpstr>State of the Art: Issues</vt:lpstr>
      <vt:lpstr>Our Contributions</vt:lpstr>
      <vt:lpstr>Improved Surface Model: Roughness</vt:lpstr>
      <vt:lpstr>Improved Surface Model: Roughness</vt:lpstr>
      <vt:lpstr>Improved Surface Model: Thickness</vt:lpstr>
      <vt:lpstr>Improved Surface Model: (Bone) Thickness</vt:lpstr>
      <vt:lpstr>Efficient evaluation using Monte-Carlo Raytracing</vt:lpstr>
      <vt:lpstr>Monte-Carlo Raytracing</vt:lpstr>
      <vt:lpstr>Monte-Carlo Raytracing: Initialization</vt:lpstr>
      <vt:lpstr>Improved Volumetric Tissue Model </vt:lpstr>
      <vt:lpstr>Improved Volumetric Tissue Model</vt:lpstr>
      <vt:lpstr>Results</vt:lpstr>
      <vt:lpstr>Results: Comparison</vt:lpstr>
      <vt:lpstr>Results: Number of Ray Paths</vt:lpstr>
      <vt:lpstr>Thank you for your attention!</vt:lpstr>
      <vt:lpstr>Frame time wrt. max. recursion level</vt:lpstr>
      <vt:lpstr>Conclusions</vt:lpstr>
      <vt:lpstr>Monte-Carlo ray tracing</vt:lpstr>
      <vt:lpstr>Conclusions</vt:lpstr>
      <vt:lpstr>Generative Ultrasound Simulation Methods</vt:lpstr>
      <vt:lpstr>Ultrasound Simulation Methods</vt:lpstr>
      <vt:lpstr>Monte-Carlo Ray Tracing</vt:lpstr>
      <vt:lpstr>Results</vt:lpstr>
      <vt:lpstr>Improved Surface Model: Roughness</vt:lpstr>
      <vt:lpstr>Improved Surface Model (Cyst)</vt:lpstr>
    </vt:vector>
  </TitlesOfParts>
  <Company>ETH Zuerich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Current Status of Interpolative Imaging Approach</dc:title>
  <dc:creator>Flach Barbara</dc:creator>
  <cp:lastModifiedBy>matt</cp:lastModifiedBy>
  <cp:revision>527</cp:revision>
  <cp:lastPrinted>2013-06-08T11:22:51Z</cp:lastPrinted>
  <dcterms:created xsi:type="dcterms:W3CDTF">2015-07-24T07:28:32Z</dcterms:created>
  <dcterms:modified xsi:type="dcterms:W3CDTF">2016-09-09T07:14:04Z</dcterms:modified>
</cp:coreProperties>
</file>